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19"/>
  </p:notesMasterIdLst>
  <p:handoutMasterIdLst>
    <p:handoutMasterId r:id="rId20"/>
  </p:handoutMasterIdLst>
  <p:sldIdLst>
    <p:sldId id="410" r:id="rId5"/>
    <p:sldId id="383" r:id="rId6"/>
    <p:sldId id="411" r:id="rId7"/>
    <p:sldId id="391" r:id="rId8"/>
    <p:sldId id="412" r:id="rId9"/>
    <p:sldId id="413" r:id="rId10"/>
    <p:sldId id="414" r:id="rId11"/>
    <p:sldId id="415" r:id="rId12"/>
    <p:sldId id="416" r:id="rId13"/>
    <p:sldId id="417" r:id="rId14"/>
    <p:sldId id="418" r:id="rId15"/>
    <p:sldId id="419" r:id="rId16"/>
    <p:sldId id="398" r:id="rId17"/>
    <p:sldId id="4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a:srgbClr val="4495A2"/>
    <a:srgbClr val="F9D4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27" autoAdjust="0"/>
  </p:normalViewPr>
  <p:slideViewPr>
    <p:cSldViewPr snapToGrid="0">
      <p:cViewPr varScale="1">
        <p:scale>
          <a:sx n="82" d="100"/>
          <a:sy n="82" d="100"/>
        </p:scale>
        <p:origin x="610"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7/12/2024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9701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91951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998192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66912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418387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Data Analysis for Online Retail Store</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1343C73-3EE6-6A25-02BF-E40DF6BC8130}"/>
              </a:ext>
            </a:extLst>
          </p:cNvPr>
          <p:cNvSpPr>
            <a:spLocks noGrp="1"/>
          </p:cNvSpPr>
          <p:nvPr>
            <p:ph type="title"/>
          </p:nvPr>
        </p:nvSpPr>
        <p:spPr/>
        <p:txBody>
          <a:bodyPr/>
          <a:lstStyle/>
          <a:p>
            <a:r>
              <a:rPr lang="en-US" dirty="0"/>
              <a:t>Geographic Distribution of Quantity Sold</a:t>
            </a:r>
            <a:endParaRPr lang="en-IN" dirty="0"/>
          </a:p>
        </p:txBody>
      </p:sp>
      <p:pic>
        <p:nvPicPr>
          <p:cNvPr id="3" name="Content Placeholder 2">
            <a:extLst>
              <a:ext uri="{FF2B5EF4-FFF2-40B4-BE49-F238E27FC236}">
                <a16:creationId xmlns:a16="http://schemas.microsoft.com/office/drawing/2014/main" id="{1D4538E1-5B3B-0D9C-3648-DE184D3BC27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29404" y="-41876"/>
            <a:ext cx="7781729" cy="4455255"/>
          </a:xfrm>
        </p:spPr>
      </p:pic>
      <p:sp>
        <p:nvSpPr>
          <p:cNvPr id="2" name="Rectangle 1">
            <a:extLst>
              <a:ext uri="{FF2B5EF4-FFF2-40B4-BE49-F238E27FC236}">
                <a16:creationId xmlns:a16="http://schemas.microsoft.com/office/drawing/2014/main" id="{BCDF7B56-4FC1-5247-8E50-B3D99981CE0F}"/>
              </a:ext>
            </a:extLst>
          </p:cNvPr>
          <p:cNvSpPr/>
          <p:nvPr/>
        </p:nvSpPr>
        <p:spPr>
          <a:xfrm>
            <a:off x="0" y="180152"/>
            <a:ext cx="4394718" cy="402795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400" b="1" dirty="0">
                <a:solidFill>
                  <a:schemeClr val="bg1"/>
                </a:solidFill>
              </a:rPr>
              <a:t>The map visualization shows the distribution of quantity by country, highlighting global activity with significant concentrations in specific regions. Europe stands out as the primary hub of activity, evidenced by multiple large circles indicating higher quantities. There is also notable activity in North America, particularly in Canada, as well as in South America, Africa, and parts of Asia. Australia also shows a significant amount of activity, comparable to some European countries. The distribution suggests a wide-reaching global presence, with Europe and Australia being the most prominent regions of activity.</a:t>
            </a:r>
            <a:endParaRPr lang="en-IN" sz="1400" b="1" dirty="0">
              <a:solidFill>
                <a:schemeClr val="bg1"/>
              </a:solidFill>
            </a:endParaRPr>
          </a:p>
          <a:p>
            <a:pPr algn="just">
              <a:lnSpc>
                <a:spcPct val="150000"/>
              </a:lnSpc>
            </a:pPr>
            <a:endParaRPr lang="en-IN" sz="1400" dirty="0"/>
          </a:p>
        </p:txBody>
      </p:sp>
    </p:spTree>
    <p:extLst>
      <p:ext uri="{BB962C8B-B14F-4D97-AF65-F5344CB8AC3E}">
        <p14:creationId xmlns:p14="http://schemas.microsoft.com/office/powerpoint/2010/main" val="152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8D92CD31-85C5-1D74-AF89-BCD657D396E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4164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Implications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5" name="Rectangle 4">
            <a:extLst>
              <a:ext uri="{FF2B5EF4-FFF2-40B4-BE49-F238E27FC236}">
                <a16:creationId xmlns:a16="http://schemas.microsoft.com/office/drawing/2014/main" id="{C29D288E-3C27-40D7-44D8-497C07B09501}"/>
              </a:ext>
            </a:extLst>
          </p:cNvPr>
          <p:cNvSpPr/>
          <p:nvPr/>
        </p:nvSpPr>
        <p:spPr>
          <a:xfrm>
            <a:off x="0" y="2308175"/>
            <a:ext cx="12192000" cy="454982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sz="1550" b="1" dirty="0">
                <a:solidFill>
                  <a:schemeClr val="bg1"/>
                </a:solidFill>
              </a:rPr>
              <a:t>Monthly Revenue: </a:t>
            </a:r>
            <a:r>
              <a:rPr lang="en-US" sz="1550" dirty="0">
                <a:solidFill>
                  <a:schemeClr val="bg1"/>
                </a:solidFill>
              </a:rPr>
              <a:t>The revenue trends suggest significant seasonal fluctuations, with a peak from September to November. Focusing on maximizing revenue during these peak months while smoothing out the declines in February, April, and December could enhance overall performance. Strategic planning around these periods is crucial for optimizing inventory, marketing, and resource allocation.</a:t>
            </a:r>
          </a:p>
          <a:p>
            <a:pPr algn="just"/>
            <a:endParaRPr lang="en-US" sz="1550" b="1" dirty="0">
              <a:solidFill>
                <a:schemeClr val="bg1"/>
              </a:solidFill>
            </a:endParaRPr>
          </a:p>
          <a:p>
            <a:pPr marL="285750" indent="-285750" algn="just">
              <a:buFont typeface="Arial" panose="020B0604020202020204" pitchFamily="34" charset="0"/>
              <a:buChar char="•"/>
            </a:pPr>
            <a:r>
              <a:rPr lang="en-US" sz="1550" b="1" dirty="0">
                <a:solidFill>
                  <a:schemeClr val="bg1"/>
                </a:solidFill>
              </a:rPr>
              <a:t>Quantity and Revenue by Country: </a:t>
            </a:r>
            <a:r>
              <a:rPr lang="en-US" sz="1550" dirty="0">
                <a:solidFill>
                  <a:schemeClr val="bg1"/>
                </a:solidFill>
              </a:rPr>
              <a:t>Marketing and sales efforts should be concentrated on top-performing countries to maximize market potential. Exploring premium product offerings in high-revenue but lower-quantity countries like EIRE can further enhance profitability. Developing strategies to increase sales volume in countries like Switzerland and Spain, which show good revenue despite lower quantities, can also be beneficial. These insights should guide international expansion and marketing strategies to enhance market presence and profitability.</a:t>
            </a:r>
          </a:p>
          <a:p>
            <a:pPr algn="just"/>
            <a:endParaRPr lang="en-US" sz="1550" b="1" dirty="0">
              <a:solidFill>
                <a:schemeClr val="bg1"/>
              </a:solidFill>
            </a:endParaRPr>
          </a:p>
          <a:p>
            <a:pPr marL="285750" indent="-285750" algn="just">
              <a:buFont typeface="Arial" panose="020B0604020202020204" pitchFamily="34" charset="0"/>
              <a:buChar char="•"/>
            </a:pPr>
            <a:r>
              <a:rPr lang="en-US" sz="1550" b="1" dirty="0">
                <a:solidFill>
                  <a:schemeClr val="bg1"/>
                </a:solidFill>
              </a:rPr>
              <a:t>Top Customers by Revenue: </a:t>
            </a:r>
            <a:r>
              <a:rPr lang="en-US" sz="1550" dirty="0">
                <a:solidFill>
                  <a:schemeClr val="bg1"/>
                </a:solidFill>
              </a:rPr>
              <a:t>To maximize revenue, the company should prioritize maintaining relationships with these high-revenue customers through loyalty programs and personalized offers. Engaging these customers for feedback can provide valuable insights to improve products and services. Furthermore, understanding their purchasing behavior can inform targeted marketing strategies to boost sales further.</a:t>
            </a:r>
          </a:p>
          <a:p>
            <a:pPr algn="just"/>
            <a:endParaRPr lang="en-IN" sz="1550" b="1" dirty="0">
              <a:solidFill>
                <a:schemeClr val="bg1"/>
              </a:solidFill>
            </a:endParaRPr>
          </a:p>
          <a:p>
            <a:pPr marL="285750" indent="-285750" algn="just">
              <a:buFont typeface="Arial" panose="020B0604020202020204" pitchFamily="34" charset="0"/>
              <a:buChar char="•"/>
            </a:pPr>
            <a:r>
              <a:rPr lang="en-IN" sz="1550" b="1" dirty="0">
                <a:solidFill>
                  <a:schemeClr val="bg1"/>
                </a:solidFill>
              </a:rPr>
              <a:t>Geographical Distribution of Quantity Sold: </a:t>
            </a:r>
            <a:r>
              <a:rPr lang="en-US" sz="1550" dirty="0">
                <a:solidFill>
                  <a:schemeClr val="bg1"/>
                </a:solidFill>
              </a:rPr>
              <a:t>The strong presence in Europe and Australia indicates high market penetration in these regions. Maintaining and strengthening this presence, while also targeting growth in underperforming regions like North America, South America, Africa, and Asia, could balance the company's global footprint and enhance market share. Targeted marketing and resource distribution in these areas could yield significant benefits.</a:t>
            </a:r>
          </a:p>
          <a:p>
            <a:pPr algn="just"/>
            <a:endParaRPr lang="en-US" sz="1550" dirty="0">
              <a:solidFill>
                <a:schemeClr val="bg1"/>
              </a:solidFill>
            </a:endParaRPr>
          </a:p>
          <a:p>
            <a:pPr marL="285750" indent="-285750" algn="just">
              <a:buFont typeface="Arial" panose="020B0604020202020204" pitchFamily="34" charset="0"/>
              <a:buChar char="•"/>
            </a:pPr>
            <a:endParaRPr lang="en-US" sz="1550" b="1" dirty="0">
              <a:solidFill>
                <a:schemeClr val="bg1"/>
              </a:solidFill>
            </a:endParaRPr>
          </a:p>
          <a:p>
            <a:pPr algn="just"/>
            <a:endParaRPr lang="en-US" sz="1550" b="1" dirty="0">
              <a:solidFill>
                <a:schemeClr val="bg1"/>
              </a:solidFill>
            </a:endParaRPr>
          </a:p>
        </p:txBody>
      </p:sp>
      <p:pic>
        <p:nvPicPr>
          <p:cNvPr id="8" name="Picture 7">
            <a:extLst>
              <a:ext uri="{FF2B5EF4-FFF2-40B4-BE49-F238E27FC236}">
                <a16:creationId xmlns:a16="http://schemas.microsoft.com/office/drawing/2014/main" id="{066A2D3F-BA6E-13A8-0878-3D84C3EC0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5381" y="0"/>
            <a:ext cx="3206620" cy="2205299"/>
          </a:xfrm>
          <a:prstGeom prst="rect">
            <a:avLst/>
          </a:prstGeom>
        </p:spPr>
      </p:pic>
    </p:spTree>
    <p:extLst>
      <p:ext uri="{BB962C8B-B14F-4D97-AF65-F5344CB8AC3E}">
        <p14:creationId xmlns:p14="http://schemas.microsoft.com/office/powerpoint/2010/main" val="224021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solidFill>
                  <a:schemeClr val="bg1"/>
                </a:solidFill>
              </a:rPr>
              <a:t>Any Further Questions ?</a:t>
            </a:r>
          </a:p>
        </p:txBody>
      </p:sp>
    </p:spTree>
    <p:extLst>
      <p:ext uri="{BB962C8B-B14F-4D97-AF65-F5344CB8AC3E}">
        <p14:creationId xmlns:p14="http://schemas.microsoft.com/office/powerpoint/2010/main" val="426113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57A27BC-213D-F235-E867-3CD349C98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4" y="0"/>
            <a:ext cx="12266644" cy="6858000"/>
          </a:xfrm>
          <a:prstGeom prst="rect">
            <a:avLst/>
          </a:prstGeom>
        </p:spPr>
      </p:pic>
    </p:spTree>
    <p:extLst>
      <p:ext uri="{BB962C8B-B14F-4D97-AF65-F5344CB8AC3E}">
        <p14:creationId xmlns:p14="http://schemas.microsoft.com/office/powerpoint/2010/main" val="81807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solidFill>
                  <a:schemeClr val="bg1"/>
                </a:solidFill>
              </a:rPr>
              <a:t>Project Recap</a:t>
            </a:r>
          </a:p>
          <a:p>
            <a:r>
              <a:rPr lang="en-US" dirty="0">
                <a:solidFill>
                  <a:schemeClr val="bg1"/>
                </a:solidFill>
              </a:rPr>
              <a:t>Objectives</a:t>
            </a:r>
          </a:p>
          <a:p>
            <a:r>
              <a:rPr lang="en-US" dirty="0">
                <a:solidFill>
                  <a:schemeClr val="bg1"/>
                </a:solidFill>
              </a:rPr>
              <a:t>Process</a:t>
            </a:r>
          </a:p>
          <a:p>
            <a:r>
              <a:rPr lang="en-US" dirty="0">
                <a:solidFill>
                  <a:schemeClr val="bg1"/>
                </a:solidFill>
              </a:rPr>
              <a:t>Insights</a:t>
            </a:r>
          </a:p>
          <a:p>
            <a:r>
              <a:rPr lang="en-US" dirty="0">
                <a:solidFill>
                  <a:schemeClr val="bg1"/>
                </a:solidFill>
              </a:rPr>
              <a:t>Implications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Project Recap</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915793" cy="4502117"/>
          </a:xfrm>
        </p:spPr>
        <p:txBody>
          <a:bodyPr tIns="457200">
            <a:normAutofit/>
          </a:bodyPr>
          <a:lstStyle/>
          <a:p>
            <a:pPr marL="0" indent="0">
              <a:lnSpc>
                <a:spcPct val="150000"/>
              </a:lnSpc>
              <a:buNone/>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"We've conducted a comprehensive analysis of your online retail store's data to provide actionable insights for strategic planning. Over the past year, your business has shown robust performance with notable trends in revenue growth and customer engagement. Our analysis pinpointed key contributing factors to revenue. Operational metrics revealed opportunities for streamlining processes, while demographic-based insights shed light on customer preferences and regional potential for expansion. Moving forward, our recommendations focus on leveraging these insights to optimize marketing strategies, enhance operational efficiency, and capitalize on growth opportunities in targeted markets."</a:t>
            </a:r>
          </a:p>
        </p:txBody>
      </p:sp>
    </p:spTree>
    <p:extLst>
      <p:ext uri="{BB962C8B-B14F-4D97-AF65-F5344CB8AC3E}">
        <p14:creationId xmlns:p14="http://schemas.microsoft.com/office/powerpoint/2010/main" val="1337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Objectives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Customer Insights:</a:t>
            </a:r>
            <a:r>
              <a:rPr lang="en-US" sz="1800" dirty="0">
                <a:latin typeface="Calibri" panose="020F0502020204030204" pitchFamily="34" charset="0"/>
                <a:ea typeface="Calibri" panose="020F0502020204030204" pitchFamily="34" charset="0"/>
                <a:cs typeface="Calibri" panose="020F0502020204030204" pitchFamily="34" charset="0"/>
              </a:rPr>
              <a:t> Leveraging demographic data more effectively to understand customer behavior and preferences can lead to more targeted marketing campaigns and personalized customer experiences, thereby increasing loyalty and engagement. </a:t>
            </a:r>
          </a:p>
          <a:p>
            <a:r>
              <a:rPr lang="en-US" sz="1800" b="1" dirty="0">
                <a:latin typeface="Calibri" panose="020F0502020204030204" pitchFamily="34" charset="0"/>
                <a:ea typeface="Calibri" panose="020F0502020204030204" pitchFamily="34" charset="0"/>
                <a:cs typeface="Calibri" panose="020F0502020204030204" pitchFamily="34" charset="0"/>
              </a:rPr>
              <a:t>Strategic Expansion:</a:t>
            </a:r>
            <a:r>
              <a:rPr lang="en-US" sz="1800" dirty="0">
                <a:latin typeface="Calibri" panose="020F0502020204030204" pitchFamily="34" charset="0"/>
                <a:ea typeface="Calibri" panose="020F0502020204030204" pitchFamily="34" charset="0"/>
                <a:cs typeface="Calibri" panose="020F0502020204030204" pitchFamily="34" charset="0"/>
              </a:rPr>
              <a:t> Identifying and capitalizing on growth opportunities in specific geographical regions or market segments based on comprehensive data analysis will be essential for future expansion and market penetration.</a:t>
            </a:r>
          </a:p>
          <a:p>
            <a:r>
              <a:rPr lang="en-US" sz="1800" b="1" dirty="0">
                <a:latin typeface="Calibri" panose="020F0502020204030204" pitchFamily="34" charset="0"/>
                <a:ea typeface="Calibri" panose="020F0502020204030204" pitchFamily="34" charset="0"/>
                <a:cs typeface="Calibri" panose="020F0502020204030204" pitchFamily="34" charset="0"/>
              </a:rPr>
              <a:t>Revenue: </a:t>
            </a:r>
            <a:r>
              <a:rPr lang="en-US" sz="1800" dirty="0">
                <a:latin typeface="Calibri" panose="020F0502020204030204" pitchFamily="34" charset="0"/>
                <a:ea typeface="Calibri" panose="020F0502020204030204" pitchFamily="34" charset="0"/>
                <a:cs typeface="Calibri" panose="020F0502020204030204" pitchFamily="34" charset="0"/>
              </a:rPr>
              <a:t>Identifying the revenue by month,  which month generates the highest revenue.</a:t>
            </a:r>
          </a:p>
          <a:p>
            <a:r>
              <a:rPr lang="en-US" sz="1800" b="1" dirty="0">
                <a:latin typeface="Calibri" panose="020F0502020204030204" pitchFamily="34" charset="0"/>
                <a:ea typeface="Calibri" panose="020F0502020204030204" pitchFamily="34" charset="0"/>
                <a:cs typeface="Calibri" panose="020F0502020204030204" pitchFamily="34" charset="0"/>
              </a:rPr>
              <a:t>Customers retention: </a:t>
            </a:r>
            <a:r>
              <a:rPr lang="en-US" sz="1800" dirty="0">
                <a:latin typeface="Calibri" panose="020F0502020204030204" pitchFamily="34" charset="0"/>
                <a:ea typeface="Calibri" panose="020F0502020204030204" pitchFamily="34" charset="0"/>
                <a:cs typeface="Calibri" panose="020F0502020204030204" pitchFamily="34" charset="0"/>
              </a:rPr>
              <a:t>Identifying the customers who have the most repeated orders</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Process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solidFill>
                  <a:schemeClr val="bg1"/>
                </a:solidFill>
              </a:rPr>
              <a:t>Data Understanding</a:t>
            </a:r>
          </a:p>
          <a:p>
            <a:r>
              <a:rPr lang="en-US" dirty="0">
                <a:solidFill>
                  <a:schemeClr val="bg1"/>
                </a:solidFill>
              </a:rPr>
              <a:t>Data Cleaning</a:t>
            </a:r>
          </a:p>
          <a:p>
            <a:r>
              <a:rPr lang="en-US" dirty="0">
                <a:solidFill>
                  <a:schemeClr val="bg1"/>
                </a:solidFill>
              </a:rPr>
              <a:t>Data Modeling</a:t>
            </a:r>
          </a:p>
          <a:p>
            <a:r>
              <a:rPr lang="en-US" dirty="0">
                <a:solidFill>
                  <a:schemeClr val="bg1"/>
                </a:solidFill>
              </a:rPr>
              <a:t>Data Analysis</a:t>
            </a:r>
          </a:p>
          <a:p>
            <a:r>
              <a:rPr lang="en-US" dirty="0">
                <a:solidFill>
                  <a:schemeClr val="bg1"/>
                </a:solidFill>
              </a:rPr>
              <a:t>Data Visualization</a:t>
            </a:r>
          </a:p>
        </p:txBody>
      </p:sp>
    </p:spTree>
    <p:extLst>
      <p:ext uri="{BB962C8B-B14F-4D97-AF65-F5344CB8AC3E}">
        <p14:creationId xmlns:p14="http://schemas.microsoft.com/office/powerpoint/2010/main" val="15137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Insights</a:t>
            </a:r>
          </a:p>
        </p:txBody>
      </p:sp>
      <p:sp>
        <p:nvSpPr>
          <p:cNvPr id="6" name="Flowchart: Delay 5">
            <a:extLst>
              <a:ext uri="{FF2B5EF4-FFF2-40B4-BE49-F238E27FC236}">
                <a16:creationId xmlns:a16="http://schemas.microsoft.com/office/drawing/2014/main" id="{7DA8BB8C-F71A-5E8C-EA5B-C0FD250D92F2}"/>
              </a:ext>
            </a:extLst>
          </p:cNvPr>
          <p:cNvSpPr/>
          <p:nvPr/>
        </p:nvSpPr>
        <p:spPr>
          <a:xfrm rot="16200000">
            <a:off x="1006773" y="4985345"/>
            <a:ext cx="824828" cy="1808275"/>
          </a:xfrm>
          <a:prstGeom prst="flowChartDelay">
            <a:avLst/>
          </a:prstGeom>
          <a:solidFill>
            <a:srgbClr val="F9D448"/>
          </a:solidFill>
          <a:ln>
            <a:solidFill>
              <a:srgbClr val="F9D4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49C5DCA-4A6E-0816-BB84-37D816362FB2}"/>
              </a:ext>
            </a:extLst>
          </p:cNvPr>
          <p:cNvSpPr/>
          <p:nvPr/>
        </p:nvSpPr>
        <p:spPr>
          <a:xfrm>
            <a:off x="594360" y="2757198"/>
            <a:ext cx="1492898" cy="937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2">
                    <a:lumMod val="75000"/>
                  </a:schemeClr>
                </a:solidFill>
              </a:rPr>
              <a:t>$ 9.84 M</a:t>
            </a:r>
            <a:endParaRPr lang="en-IN" sz="2400" b="1" dirty="0">
              <a:solidFill>
                <a:schemeClr val="tx2">
                  <a:lumMod val="75000"/>
                </a:schemeClr>
              </a:solidFill>
            </a:endParaRPr>
          </a:p>
        </p:txBody>
      </p:sp>
      <p:sp>
        <p:nvSpPr>
          <p:cNvPr id="11" name="Rectangle 10">
            <a:extLst>
              <a:ext uri="{FF2B5EF4-FFF2-40B4-BE49-F238E27FC236}">
                <a16:creationId xmlns:a16="http://schemas.microsoft.com/office/drawing/2014/main" id="{A6936933-5985-2830-18C1-C04FAE2F4B2E}"/>
              </a:ext>
            </a:extLst>
          </p:cNvPr>
          <p:cNvSpPr/>
          <p:nvPr/>
        </p:nvSpPr>
        <p:spPr>
          <a:xfrm>
            <a:off x="3579999" y="2757197"/>
            <a:ext cx="1808276" cy="9377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2">
                    <a:lumMod val="75000"/>
                  </a:schemeClr>
                </a:solidFill>
              </a:rPr>
              <a:t>November</a:t>
            </a:r>
            <a:endParaRPr lang="en-IN" sz="2400" dirty="0">
              <a:solidFill>
                <a:schemeClr val="tx2">
                  <a:lumMod val="75000"/>
                </a:schemeClr>
              </a:solidFill>
            </a:endParaRPr>
          </a:p>
        </p:txBody>
      </p:sp>
      <p:sp>
        <p:nvSpPr>
          <p:cNvPr id="12" name="Rectangle 11">
            <a:extLst>
              <a:ext uri="{FF2B5EF4-FFF2-40B4-BE49-F238E27FC236}">
                <a16:creationId xmlns:a16="http://schemas.microsoft.com/office/drawing/2014/main" id="{8DE84E4E-CB7F-714E-0D90-D886187B93D0}"/>
              </a:ext>
            </a:extLst>
          </p:cNvPr>
          <p:cNvSpPr/>
          <p:nvPr/>
        </p:nvSpPr>
        <p:spPr>
          <a:xfrm>
            <a:off x="6647591" y="2771190"/>
            <a:ext cx="1808276" cy="9377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250000"/>
              </a:lnSpc>
            </a:pPr>
            <a:r>
              <a:rPr lang="en-US" sz="2400" b="1" dirty="0">
                <a:solidFill>
                  <a:schemeClr val="tx2">
                    <a:lumMod val="75000"/>
                  </a:schemeClr>
                </a:solidFill>
              </a:rPr>
              <a:t>Netherlands</a:t>
            </a:r>
            <a:endParaRPr lang="en-IN" sz="2400" b="1" dirty="0">
              <a:solidFill>
                <a:schemeClr val="tx2">
                  <a:lumMod val="75000"/>
                </a:schemeClr>
              </a:solidFill>
            </a:endParaRPr>
          </a:p>
          <a:p>
            <a:pPr algn="ctr"/>
            <a:endParaRPr lang="en-IN" b="1" dirty="0">
              <a:solidFill>
                <a:schemeClr val="tx2">
                  <a:lumMod val="75000"/>
                </a:schemeClr>
              </a:solidFill>
            </a:endParaRPr>
          </a:p>
        </p:txBody>
      </p:sp>
      <p:sp>
        <p:nvSpPr>
          <p:cNvPr id="13" name="Rectangle 12">
            <a:extLst>
              <a:ext uri="{FF2B5EF4-FFF2-40B4-BE49-F238E27FC236}">
                <a16:creationId xmlns:a16="http://schemas.microsoft.com/office/drawing/2014/main" id="{9789DF03-75C4-D2CF-568A-77DA0BE8E0DB}"/>
              </a:ext>
            </a:extLst>
          </p:cNvPr>
          <p:cNvSpPr/>
          <p:nvPr/>
        </p:nvSpPr>
        <p:spPr>
          <a:xfrm>
            <a:off x="9715182" y="2771191"/>
            <a:ext cx="1808275" cy="92373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2">
                    <a:lumMod val="75000"/>
                  </a:schemeClr>
                </a:solidFill>
              </a:rPr>
              <a:t>14646</a:t>
            </a:r>
            <a:endParaRPr lang="en-IN" sz="2400" b="1" dirty="0">
              <a:solidFill>
                <a:schemeClr val="tx2">
                  <a:lumMod val="75000"/>
                </a:schemeClr>
              </a:solidFill>
            </a:endParaRPr>
          </a:p>
        </p:txBody>
      </p:sp>
      <p:sp>
        <p:nvSpPr>
          <p:cNvPr id="14" name="Rectangle 13">
            <a:extLst>
              <a:ext uri="{FF2B5EF4-FFF2-40B4-BE49-F238E27FC236}">
                <a16:creationId xmlns:a16="http://schemas.microsoft.com/office/drawing/2014/main" id="{50826E43-D0AE-5995-5A5B-2843F39E5DE2}"/>
              </a:ext>
            </a:extLst>
          </p:cNvPr>
          <p:cNvSpPr/>
          <p:nvPr/>
        </p:nvSpPr>
        <p:spPr>
          <a:xfrm>
            <a:off x="298580" y="4161453"/>
            <a:ext cx="2276669" cy="11663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lumMod val="75000"/>
                  </a:schemeClr>
                </a:solidFill>
              </a:rPr>
              <a:t>Overall Revenue of The online retail store is of 9.84M Dollars</a:t>
            </a:r>
            <a:endParaRPr lang="en-IN" b="1" dirty="0">
              <a:solidFill>
                <a:schemeClr val="tx2">
                  <a:lumMod val="75000"/>
                </a:schemeClr>
              </a:solidFill>
            </a:endParaRPr>
          </a:p>
        </p:txBody>
      </p:sp>
      <p:sp>
        <p:nvSpPr>
          <p:cNvPr id="15" name="Rectangle 14">
            <a:extLst>
              <a:ext uri="{FF2B5EF4-FFF2-40B4-BE49-F238E27FC236}">
                <a16:creationId xmlns:a16="http://schemas.microsoft.com/office/drawing/2014/main" id="{21C79D17-46FF-778B-B56C-76A0CF22FCA9}"/>
              </a:ext>
            </a:extLst>
          </p:cNvPr>
          <p:cNvSpPr/>
          <p:nvPr/>
        </p:nvSpPr>
        <p:spPr>
          <a:xfrm>
            <a:off x="0" y="6301897"/>
            <a:ext cx="12192000" cy="556103"/>
          </a:xfrm>
          <a:prstGeom prst="rect">
            <a:avLst/>
          </a:prstGeom>
          <a:gradFill flip="none" rotWithShape="1">
            <a:gsLst>
              <a:gs pos="0">
                <a:srgbClr val="4495A2">
                  <a:shade val="30000"/>
                  <a:satMod val="115000"/>
                </a:srgbClr>
              </a:gs>
              <a:gs pos="50000">
                <a:srgbClr val="4495A2">
                  <a:shade val="67500"/>
                  <a:satMod val="115000"/>
                </a:srgbClr>
              </a:gs>
              <a:gs pos="100000">
                <a:srgbClr val="4495A2">
                  <a:shade val="100000"/>
                  <a:satMod val="115000"/>
                </a:srgbClr>
              </a:gs>
            </a:gsLst>
            <a:lin ang="8100000" scaled="1"/>
            <a:tileRect/>
          </a:gradFill>
          <a:ln>
            <a:solidFill>
              <a:srgbClr val="4495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Delay 15">
            <a:extLst>
              <a:ext uri="{FF2B5EF4-FFF2-40B4-BE49-F238E27FC236}">
                <a16:creationId xmlns:a16="http://schemas.microsoft.com/office/drawing/2014/main" id="{D77EB087-7C94-5F4D-89C6-A46FCB1DE1BB}"/>
              </a:ext>
            </a:extLst>
          </p:cNvPr>
          <p:cNvSpPr/>
          <p:nvPr/>
        </p:nvSpPr>
        <p:spPr>
          <a:xfrm rot="16200000">
            <a:off x="4071723" y="4985346"/>
            <a:ext cx="824828" cy="1808275"/>
          </a:xfrm>
          <a:prstGeom prst="flowChartDelay">
            <a:avLst/>
          </a:prstGeom>
          <a:solidFill>
            <a:srgbClr val="F9D448"/>
          </a:solidFill>
          <a:ln>
            <a:solidFill>
              <a:srgbClr val="F9D4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Delay 16">
            <a:extLst>
              <a:ext uri="{FF2B5EF4-FFF2-40B4-BE49-F238E27FC236}">
                <a16:creationId xmlns:a16="http://schemas.microsoft.com/office/drawing/2014/main" id="{256DB807-E238-9121-E4BF-2519E5EF0597}"/>
              </a:ext>
            </a:extLst>
          </p:cNvPr>
          <p:cNvSpPr/>
          <p:nvPr/>
        </p:nvSpPr>
        <p:spPr>
          <a:xfrm rot="16200000">
            <a:off x="7295451" y="4985345"/>
            <a:ext cx="824828" cy="1808275"/>
          </a:xfrm>
          <a:prstGeom prst="flowChartDelay">
            <a:avLst/>
          </a:prstGeom>
          <a:solidFill>
            <a:srgbClr val="F9D448"/>
          </a:solidFill>
          <a:ln>
            <a:solidFill>
              <a:srgbClr val="F9D4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Delay 17">
            <a:extLst>
              <a:ext uri="{FF2B5EF4-FFF2-40B4-BE49-F238E27FC236}">
                <a16:creationId xmlns:a16="http://schemas.microsoft.com/office/drawing/2014/main" id="{665F502A-3BF8-9DFB-EAE9-D2FCD187FDA4}"/>
              </a:ext>
            </a:extLst>
          </p:cNvPr>
          <p:cNvSpPr/>
          <p:nvPr/>
        </p:nvSpPr>
        <p:spPr>
          <a:xfrm rot="16200000">
            <a:off x="10290109" y="4985345"/>
            <a:ext cx="824828" cy="1808275"/>
          </a:xfrm>
          <a:prstGeom prst="flowChartDelay">
            <a:avLst/>
          </a:prstGeom>
          <a:solidFill>
            <a:srgbClr val="F9D448"/>
          </a:solidFill>
          <a:ln>
            <a:solidFill>
              <a:srgbClr val="F9D4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6CC9240B-8DFE-359E-7BAE-1AB9B2E7F12A}"/>
              </a:ext>
            </a:extLst>
          </p:cNvPr>
          <p:cNvSpPr/>
          <p:nvPr/>
        </p:nvSpPr>
        <p:spPr>
          <a:xfrm>
            <a:off x="3345802" y="4085877"/>
            <a:ext cx="2276669" cy="11663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lumMod val="75000"/>
                  </a:schemeClr>
                </a:solidFill>
              </a:rPr>
              <a:t>November month have generated the highest revenue </a:t>
            </a:r>
            <a:endParaRPr lang="en-IN" b="1" dirty="0">
              <a:solidFill>
                <a:schemeClr val="tx2">
                  <a:lumMod val="75000"/>
                </a:schemeClr>
              </a:solidFill>
            </a:endParaRPr>
          </a:p>
        </p:txBody>
      </p:sp>
      <p:sp>
        <p:nvSpPr>
          <p:cNvPr id="21" name="Rectangle 20">
            <a:extLst>
              <a:ext uri="{FF2B5EF4-FFF2-40B4-BE49-F238E27FC236}">
                <a16:creationId xmlns:a16="http://schemas.microsoft.com/office/drawing/2014/main" id="{72978789-712F-010D-5C39-485AD2EB3467}"/>
              </a:ext>
            </a:extLst>
          </p:cNvPr>
          <p:cNvSpPr/>
          <p:nvPr/>
        </p:nvSpPr>
        <p:spPr>
          <a:xfrm>
            <a:off x="6413395" y="4002831"/>
            <a:ext cx="2276669" cy="11663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lumMod val="75000"/>
                  </a:schemeClr>
                </a:solidFill>
              </a:rPr>
              <a:t>Maximum number of revenue is generated from Country Netherlands</a:t>
            </a:r>
            <a:endParaRPr lang="en-IN" b="1" dirty="0">
              <a:solidFill>
                <a:schemeClr val="tx2">
                  <a:lumMod val="75000"/>
                </a:schemeClr>
              </a:solidFill>
            </a:endParaRPr>
          </a:p>
        </p:txBody>
      </p:sp>
      <p:sp>
        <p:nvSpPr>
          <p:cNvPr id="22" name="Rectangle 21">
            <a:extLst>
              <a:ext uri="{FF2B5EF4-FFF2-40B4-BE49-F238E27FC236}">
                <a16:creationId xmlns:a16="http://schemas.microsoft.com/office/drawing/2014/main" id="{6812B272-D187-D9FE-F9DF-762F8558E00B}"/>
              </a:ext>
            </a:extLst>
          </p:cNvPr>
          <p:cNvSpPr/>
          <p:nvPr/>
        </p:nvSpPr>
        <p:spPr>
          <a:xfrm>
            <a:off x="9442889" y="4002831"/>
            <a:ext cx="2276669" cy="11663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2">
                    <a:lumMod val="75000"/>
                  </a:schemeClr>
                </a:solidFill>
              </a:rPr>
              <a:t>Customer having customer Id 14646 having the most orders </a:t>
            </a:r>
            <a:endParaRPr lang="en-IN" b="1" dirty="0">
              <a:solidFill>
                <a:schemeClr val="tx2">
                  <a:lumMod val="75000"/>
                </a:schemeClr>
              </a:solidFill>
            </a:endParaRPr>
          </a:p>
        </p:txBody>
      </p:sp>
    </p:spTree>
    <p:extLst>
      <p:ext uri="{BB962C8B-B14F-4D97-AF65-F5344CB8AC3E}">
        <p14:creationId xmlns:p14="http://schemas.microsoft.com/office/powerpoint/2010/main" val="419307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136B-2625-3DDC-59BD-A7FDBB269C5D}"/>
              </a:ext>
            </a:extLst>
          </p:cNvPr>
          <p:cNvSpPr>
            <a:spLocks noGrp="1"/>
          </p:cNvSpPr>
          <p:nvPr>
            <p:ph type="title"/>
          </p:nvPr>
        </p:nvSpPr>
        <p:spPr/>
        <p:txBody>
          <a:bodyPr/>
          <a:lstStyle/>
          <a:p>
            <a:r>
              <a:rPr lang="en-US" dirty="0"/>
              <a:t>Monthly  Revenue</a:t>
            </a:r>
            <a:endParaRPr lang="en-IN" dirty="0"/>
          </a:p>
        </p:txBody>
      </p:sp>
      <p:pic>
        <p:nvPicPr>
          <p:cNvPr id="6" name="Content Placeholder 5">
            <a:extLst>
              <a:ext uri="{FF2B5EF4-FFF2-40B4-BE49-F238E27FC236}">
                <a16:creationId xmlns:a16="http://schemas.microsoft.com/office/drawing/2014/main" id="{FE6653ED-9A94-C6B2-146B-628988EE33A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191229" y="243840"/>
            <a:ext cx="7899171" cy="4876800"/>
          </a:xfrm>
        </p:spPr>
      </p:pic>
      <p:sp>
        <p:nvSpPr>
          <p:cNvPr id="5" name="Rectangle 4">
            <a:extLst>
              <a:ext uri="{FF2B5EF4-FFF2-40B4-BE49-F238E27FC236}">
                <a16:creationId xmlns:a16="http://schemas.microsoft.com/office/drawing/2014/main" id="{27848A1D-360A-DA6F-1A1B-964AF7E87CD6}"/>
              </a:ext>
            </a:extLst>
          </p:cNvPr>
          <p:cNvSpPr/>
          <p:nvPr/>
        </p:nvSpPr>
        <p:spPr>
          <a:xfrm>
            <a:off x="0" y="243841"/>
            <a:ext cx="4191229" cy="451477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just" defTabSz="914400" rtl="0" eaLnBrk="0" fontAlgn="base" latinLnBrk="0" hangingPunct="0">
              <a:lnSpc>
                <a:spcPct val="150000"/>
              </a:lnSpc>
              <a:spcBef>
                <a:spcPct val="0"/>
              </a:spcBef>
              <a:spcAft>
                <a:spcPct val="0"/>
              </a:spcAft>
              <a:buClrTx/>
              <a:buSzTx/>
              <a:buFontTx/>
              <a:buNone/>
              <a:tabLst/>
            </a:pPr>
            <a:r>
              <a:rPr lang="en-US" sz="1200" b="1" dirty="0">
                <a:solidFill>
                  <a:schemeClr val="bg1"/>
                </a:solidFill>
              </a:rPr>
              <a:t>The provided line graph illustrates the monthly revenue trends from January to December. The year began with moderate revenue of $0.69M in January, followed by a notable dip to $0.52M in February. March saw a recovery with revenue increasing to $0.72M, but April experienced another dip to $0.54M. From May onwards, the revenue exhibited a generally upward trend with minor fluctuations, achieving $0.77M in May and stabilizing around $0.76M in June. The trend remained relatively steady through July and August with slight dips and rises. A significant increase began in September, where the revenue rose to $1.06M, followed by further growth in October and November, peaking at $1.51M. However, December saw a sharp decline to $0.64M. This pattern indicates strong seasonal effects and potentially impactful factors influencing revenue, particularly in the last quarter of the year.</a:t>
            </a:r>
            <a:endParaRPr lang="en-IN" sz="1200" b="1" dirty="0">
              <a:solidFill>
                <a:schemeClr val="bg1"/>
              </a:solidFill>
            </a:endParaRPr>
          </a:p>
        </p:txBody>
      </p:sp>
    </p:spTree>
    <p:extLst>
      <p:ext uri="{BB962C8B-B14F-4D97-AF65-F5344CB8AC3E}">
        <p14:creationId xmlns:p14="http://schemas.microsoft.com/office/powerpoint/2010/main" val="369647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1343C73-3EE6-6A25-02BF-E40DF6BC8130}"/>
              </a:ext>
            </a:extLst>
          </p:cNvPr>
          <p:cNvSpPr>
            <a:spLocks noGrp="1"/>
          </p:cNvSpPr>
          <p:nvPr>
            <p:ph type="title"/>
          </p:nvPr>
        </p:nvSpPr>
        <p:spPr>
          <a:xfrm>
            <a:off x="3950658" y="4764354"/>
            <a:ext cx="7936230" cy="1380760"/>
          </a:xfrm>
        </p:spPr>
        <p:txBody>
          <a:bodyPr/>
          <a:lstStyle/>
          <a:p>
            <a:r>
              <a:rPr lang="en-US" dirty="0"/>
              <a:t>Quantity and revenue by country</a:t>
            </a:r>
            <a:endParaRPr lang="en-IN" dirty="0"/>
          </a:p>
        </p:txBody>
      </p:sp>
      <p:pic>
        <p:nvPicPr>
          <p:cNvPr id="21" name="Content Placeholder 20">
            <a:extLst>
              <a:ext uri="{FF2B5EF4-FFF2-40B4-BE49-F238E27FC236}">
                <a16:creationId xmlns:a16="http://schemas.microsoft.com/office/drawing/2014/main" id="{AC539644-0329-C56C-AF2E-FC6D6786A57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465720" y="197725"/>
            <a:ext cx="7561439" cy="4318291"/>
          </a:xfrm>
        </p:spPr>
      </p:pic>
      <p:sp>
        <p:nvSpPr>
          <p:cNvPr id="11" name="Rectangle 10">
            <a:extLst>
              <a:ext uri="{FF2B5EF4-FFF2-40B4-BE49-F238E27FC236}">
                <a16:creationId xmlns:a16="http://schemas.microsoft.com/office/drawing/2014/main" id="{07A62CA5-E619-FA7D-8ED3-CBCAF61773BD}"/>
              </a:ext>
            </a:extLst>
          </p:cNvPr>
          <p:cNvSpPr/>
          <p:nvPr/>
        </p:nvSpPr>
        <p:spPr>
          <a:xfrm>
            <a:off x="1" y="197725"/>
            <a:ext cx="4465720" cy="468218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1200" b="1" dirty="0">
                <a:solidFill>
                  <a:schemeClr val="bg1"/>
                </a:solidFill>
              </a:rPr>
              <a:t>The graph highlights both the quantity of products sold and the revenue generated by country, with the Netherlands leading in both quantity (194K units) and revenue ($277K). EIRE shows high revenue ($273K) despite lower quantities (141K units), indicating high-value purchases. Germany, France, and Australia also emerge as significant markets. Smaller markets like Sweden, Switzerland, Spain, Belgium, and Norway, while generating lower quantities, still contribute notable revenue. The graph highlights both the quantity of products sold and the revenue generated by country, with the Netherlands leading in both quantity (194K units) and revenue ($277K). EIRE shows high revenue ($273K) despite lower quantities (141K units), indicating high-value purchases. Germany, France, and Australia also emerge as significant markets. Smaller markets like Sweden, Switzerland, Spain, Belgium, and Norway, while generating lower quantities, still contribute notable revenue.</a:t>
            </a:r>
            <a:endParaRPr lang="en-IN" sz="1200" b="1" dirty="0">
              <a:solidFill>
                <a:schemeClr val="bg1"/>
              </a:solidFill>
            </a:endParaRPr>
          </a:p>
        </p:txBody>
      </p:sp>
    </p:spTree>
    <p:extLst>
      <p:ext uri="{BB962C8B-B14F-4D97-AF65-F5344CB8AC3E}">
        <p14:creationId xmlns:p14="http://schemas.microsoft.com/office/powerpoint/2010/main" val="200381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F1343C73-3EE6-6A25-02BF-E40DF6BC8130}"/>
              </a:ext>
            </a:extLst>
          </p:cNvPr>
          <p:cNvSpPr>
            <a:spLocks noGrp="1"/>
          </p:cNvSpPr>
          <p:nvPr>
            <p:ph type="title"/>
          </p:nvPr>
        </p:nvSpPr>
        <p:spPr/>
        <p:txBody>
          <a:bodyPr/>
          <a:lstStyle/>
          <a:p>
            <a:r>
              <a:rPr lang="en-US" dirty="0"/>
              <a:t>Top Customers By Revenue</a:t>
            </a:r>
            <a:endParaRPr lang="en-IN" dirty="0"/>
          </a:p>
        </p:txBody>
      </p:sp>
      <p:pic>
        <p:nvPicPr>
          <p:cNvPr id="3" name="Content Placeholder 2">
            <a:extLst>
              <a:ext uri="{FF2B5EF4-FFF2-40B4-BE49-F238E27FC236}">
                <a16:creationId xmlns:a16="http://schemas.microsoft.com/office/drawing/2014/main" id="{AFA67A98-52D4-B5ED-2516-4D96E3F3D14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152333" y="25860"/>
            <a:ext cx="7936229" cy="4557254"/>
          </a:xfrm>
        </p:spPr>
      </p:pic>
      <p:sp>
        <p:nvSpPr>
          <p:cNvPr id="4" name="TextBox 3">
            <a:extLst>
              <a:ext uri="{FF2B5EF4-FFF2-40B4-BE49-F238E27FC236}">
                <a16:creationId xmlns:a16="http://schemas.microsoft.com/office/drawing/2014/main" id="{F2E43E9F-CF62-61D6-B24A-1F7C7C6A0DBF}"/>
              </a:ext>
            </a:extLst>
          </p:cNvPr>
          <p:cNvSpPr txBox="1"/>
          <p:nvPr/>
        </p:nvSpPr>
        <p:spPr>
          <a:xfrm>
            <a:off x="101601" y="426720"/>
            <a:ext cx="3667760" cy="3001847"/>
          </a:xfrm>
          <a:prstGeom prst="rect">
            <a:avLst/>
          </a:prstGeom>
          <a:noFill/>
          <a:ln>
            <a:solidFill>
              <a:schemeClr val="tx1"/>
            </a:solidFill>
          </a:ln>
        </p:spPr>
        <p:txBody>
          <a:bodyPr wrap="square" rtlCol="0">
            <a:spAutoFit/>
          </a:bodyPr>
          <a:lstStyle/>
          <a:p>
            <a:pPr algn="just">
              <a:lnSpc>
                <a:spcPct val="150000"/>
              </a:lnSpc>
            </a:pPr>
            <a:r>
              <a:rPr lang="en-US" sz="1600" b="1" dirty="0">
                <a:solidFill>
                  <a:schemeClr val="bg1"/>
                </a:solidFill>
              </a:rPr>
              <a:t>The bar graph illustrates the top customers by revenue, with Customer 14646 generating the highest revenue at $272K, followed by Customer 18102 at $232K and Customer 17450 at $193K. Other notable customers contribute revenues ranging from $68K to $168K.</a:t>
            </a:r>
            <a:endParaRPr lang="en-IN" sz="1600" b="1" dirty="0">
              <a:solidFill>
                <a:schemeClr val="bg1"/>
              </a:solidFill>
            </a:endParaRPr>
          </a:p>
        </p:txBody>
      </p:sp>
    </p:spTree>
    <p:extLst>
      <p:ext uri="{BB962C8B-B14F-4D97-AF65-F5344CB8AC3E}">
        <p14:creationId xmlns:p14="http://schemas.microsoft.com/office/powerpoint/2010/main" val="154765689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1043</Words>
  <Application>Microsoft Office PowerPoint</Application>
  <PresentationFormat>Widescreen</PresentationFormat>
  <Paragraphs>57</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Franklin Gothic Book</vt:lpstr>
      <vt:lpstr>Franklin Gothic Demi</vt:lpstr>
      <vt:lpstr>Custom</vt:lpstr>
      <vt:lpstr>Data Analysis for Online Retail Store</vt:lpstr>
      <vt:lpstr>Agenda</vt:lpstr>
      <vt:lpstr>Project Recap</vt:lpstr>
      <vt:lpstr>Objectives</vt:lpstr>
      <vt:lpstr>Process</vt:lpstr>
      <vt:lpstr>Insights</vt:lpstr>
      <vt:lpstr>Monthly  Revenue</vt:lpstr>
      <vt:lpstr>Quantity and revenue by country</vt:lpstr>
      <vt:lpstr>Top Customers By Revenue</vt:lpstr>
      <vt:lpstr>Geographic Distribution of Quantity Sold</vt:lpstr>
      <vt:lpstr>PowerPoint Presentation</vt:lpstr>
      <vt:lpstr>Implications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2024-07-12T06:19:00Z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