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9" autoAdjust="0"/>
    <p:restoredTop sz="95983"/>
  </p:normalViewPr>
  <p:slideViewPr>
    <p:cSldViewPr snapToGrid="0" showGuides="1">
      <p:cViewPr varScale="1">
        <p:scale>
          <a:sx n="108" d="100"/>
          <a:sy n="108" d="100"/>
        </p:scale>
        <p:origin x="390" y="1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073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285965"/>
          </a:xfrm>
        </p:spPr>
        <p:txBody>
          <a:bodyPr/>
          <a:lstStyle/>
          <a:p>
            <a:r>
              <a:rPr lang="en-GB" dirty="0"/>
              <a:t>7COM1079-2024  Student Group No:  A 073		</a:t>
            </a:r>
            <a:r>
              <a:rPr lang="en-GB" dirty="0" err="1"/>
              <a:t>Atheena</a:t>
            </a:r>
            <a:r>
              <a:rPr lang="en-GB" dirty="0"/>
              <a:t> </a:t>
            </a:r>
            <a:r>
              <a:rPr lang="en-GB" dirty="0" err="1"/>
              <a:t>Shyni</a:t>
            </a:r>
            <a:r>
              <a:rPr lang="en-GB" dirty="0"/>
              <a:t> </a:t>
            </a:r>
            <a:r>
              <a:rPr lang="en-GB" dirty="0" err="1"/>
              <a:t>Sundaran</a:t>
            </a:r>
            <a:endParaRPr lang="en-GB" dirty="0"/>
          </a:p>
          <a:p>
            <a:r>
              <a:rPr lang="en-GB" dirty="0"/>
              <a:t>						</a:t>
            </a:r>
            <a:r>
              <a:rPr lang="en-GB" dirty="0" err="1"/>
              <a:t>Badhusha</a:t>
            </a:r>
            <a:r>
              <a:rPr lang="en-GB" dirty="0"/>
              <a:t> </a:t>
            </a:r>
            <a:r>
              <a:rPr lang="en-GB" dirty="0" err="1"/>
              <a:t>Ottathaikkal</a:t>
            </a:r>
            <a:r>
              <a:rPr lang="en-GB" dirty="0"/>
              <a:t> Sabu</a:t>
            </a:r>
          </a:p>
          <a:p>
            <a:r>
              <a:rPr lang="en-GB" dirty="0"/>
              <a:t>						</a:t>
            </a:r>
            <a:r>
              <a:rPr lang="en-GB" dirty="0" err="1"/>
              <a:t>Krishnapriya</a:t>
            </a:r>
            <a:r>
              <a:rPr lang="en-GB" dirty="0"/>
              <a:t> </a:t>
            </a:r>
            <a:r>
              <a:rPr lang="en-GB" dirty="0" err="1"/>
              <a:t>Omanakuttan</a:t>
            </a:r>
            <a:endParaRPr lang="en-GB" dirty="0"/>
          </a:p>
          <a:p>
            <a:r>
              <a:rPr lang="en-GB" dirty="0"/>
              <a:t>						Suhail </a:t>
            </a:r>
            <a:r>
              <a:rPr lang="en-GB" dirty="0" err="1"/>
              <a:t>Puthenpurackal</a:t>
            </a:r>
            <a:r>
              <a:rPr lang="en-GB" dirty="0"/>
              <a:t> Muhammed</a:t>
            </a:r>
          </a:p>
          <a:p>
            <a:r>
              <a:rPr lang="en-GB" dirty="0"/>
              <a:t>						Vishnu Santhosh Babu</a:t>
            </a:r>
          </a:p>
          <a:p>
            <a:r>
              <a:rPr lang="en-GB" dirty="0"/>
              <a:t>						</a:t>
            </a: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tx1"/>
                </a:solidFill>
              </a:rPr>
              <a:t>: </a:t>
            </a:r>
            <a:r>
              <a:rPr lang="en-US" sz="1600" dirty="0">
                <a:solidFill>
                  <a:srgbClr val="FF0000"/>
                </a:solidFill>
              </a:rPr>
              <a:t> </a:t>
            </a:r>
            <a:r>
              <a:rPr lang="en-US" dirty="0">
                <a:solidFill>
                  <a:schemeClr val="tx1"/>
                </a:solidFill>
              </a:rPr>
              <a:t>DS253		</a:t>
            </a:r>
            <a:r>
              <a:rPr lang="en-US" dirty="0" err="1">
                <a:solidFill>
                  <a:schemeClr val="tx1"/>
                </a:solidFill>
              </a:rPr>
              <a:t>insurance.csv</a:t>
            </a:r>
            <a:endParaRPr lang="en-US"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 073</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it  explores on how personal factors like age and BMI influence medical insurance charges, providing insights into the determinants of healthcare costs.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age of the individual</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 </a:t>
            </a:r>
            <a:r>
              <a:rPr lang="en-US" sz="2400" b="0" dirty="0">
                <a:solidFill>
                  <a:srgbClr val="FF0000"/>
                </a:solidFill>
                <a:latin typeface="Calibri"/>
                <a:cs typeface="Calibri"/>
              </a:rPr>
              <a:t>Interval/measurement data</a:t>
            </a:r>
            <a:r>
              <a:rPr lang="en-US" sz="2400" b="0" dirty="0">
                <a:latin typeface="Calibri"/>
                <a:cs typeface="Calibri"/>
              </a:rPr>
              <a:t>.</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medical insurance charges</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 </a:t>
            </a:r>
            <a:r>
              <a:rPr lang="en-US" sz="24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073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80210"/>
            <a:ext cx="10640594" cy="3474720"/>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medical insurance charges</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age of  the individual</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GB" sz="2400" b="0" spc="0" dirty="0">
                <a:solidFill>
                  <a:schemeClr val="accent2">
                    <a:lumMod val="75000"/>
                  </a:schemeClr>
                </a:solidFill>
                <a:latin typeface="+mn-lt"/>
              </a:rPr>
              <a:t>Null hypothesis (H</a:t>
            </a:r>
            <a:r>
              <a:rPr lang="en-GB" sz="2400" b="0" i="1" spc="0" baseline="-25000" dirty="0">
                <a:solidFill>
                  <a:schemeClr val="accent2">
                    <a:lumMod val="75000"/>
                  </a:schemeClr>
                </a:solidFill>
                <a:latin typeface="+mn-lt"/>
              </a:rPr>
              <a:t>o</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 no </a:t>
            </a:r>
            <a:r>
              <a:rPr lang="en-GB" sz="2400" b="0" spc="0" dirty="0">
                <a:solidFill>
                  <a:schemeClr val="accent2">
                    <a:lumMod val="75000"/>
                  </a:schemeClr>
                </a:solidFill>
                <a:latin typeface="+mn-lt"/>
              </a:rPr>
              <a:t>correlation between the medical insurance charges and the  age of individual</a:t>
            </a:r>
            <a:br>
              <a:rPr lang="en-GB" sz="2400" b="0" spc="0" dirty="0">
                <a:latin typeface="+mn-lt"/>
              </a:rPr>
            </a:br>
            <a:br>
              <a:rPr lang="en-GB" sz="2400" b="0" spc="0" dirty="0">
                <a:latin typeface="+mn-lt"/>
              </a:rPr>
            </a:br>
            <a:r>
              <a:rPr lang="en-GB" sz="2400" b="0" spc="0" dirty="0">
                <a:solidFill>
                  <a:schemeClr val="accent2">
                    <a:lumMod val="75000"/>
                  </a:schemeClr>
                </a:solidFill>
                <a:latin typeface="+mn-lt"/>
              </a:rPr>
              <a:t>Alternative hypothesis (H</a:t>
            </a:r>
            <a:r>
              <a:rPr lang="en-GB" sz="2400" b="0" spc="0" baseline="-25000" dirty="0">
                <a:solidFill>
                  <a:schemeClr val="accent2">
                    <a:lumMod val="75000"/>
                  </a:schemeClr>
                </a:solidFill>
                <a:latin typeface="+mn-lt"/>
              </a:rPr>
              <a:t>1</a:t>
            </a:r>
            <a:r>
              <a:rPr lang="en-GB" sz="2400" b="0" spc="0" dirty="0">
                <a:solidFill>
                  <a:schemeClr val="accent2">
                    <a:lumMod val="75000"/>
                  </a:schemeClr>
                </a:solidFill>
                <a:latin typeface="+mn-lt"/>
              </a:rPr>
              <a:t>);</a:t>
            </a:r>
            <a:br>
              <a:rPr lang="en-GB" sz="2400" b="0" spc="0" dirty="0">
                <a:solidFill>
                  <a:schemeClr val="accent2">
                    <a:lumMod val="75000"/>
                  </a:schemeClr>
                </a:solidFill>
                <a:latin typeface="+mn-lt"/>
              </a:rPr>
            </a:br>
            <a:r>
              <a:rPr lang="en-GB" sz="2400" b="0" spc="0" dirty="0">
                <a:solidFill>
                  <a:schemeClr val="accent2">
                    <a:lumMod val="75000"/>
                  </a:schemeClr>
                </a:solidFill>
                <a:latin typeface="+mn-lt"/>
              </a:rPr>
              <a:t>	there </a:t>
            </a:r>
            <a:r>
              <a:rPr lang="en-GB" sz="2400" spc="0" dirty="0">
                <a:solidFill>
                  <a:schemeClr val="accent2">
                    <a:lumMod val="75000"/>
                  </a:schemeClr>
                </a:solidFill>
                <a:latin typeface="+mn-lt"/>
              </a:rPr>
              <a:t>is</a:t>
            </a:r>
            <a:r>
              <a:rPr lang="en-GB" sz="2400" b="0" spc="0" dirty="0">
                <a:solidFill>
                  <a:schemeClr val="accent2">
                    <a:lumMod val="75000"/>
                  </a:schemeClr>
                </a:solidFill>
                <a:latin typeface="+mn-lt"/>
              </a:rPr>
              <a:t> a correlation between the medical insurance charges and the age of the individual.</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1A0CF-ECE3-5183-C6B9-6A2C0465D920}"/>
              </a:ext>
            </a:extLst>
          </p:cNvPr>
          <p:cNvPicPr>
            <a:picLocks noChangeAspect="1"/>
          </p:cNvPicPr>
          <p:nvPr/>
        </p:nvPicPr>
        <p:blipFill>
          <a:blip r:embed="rId2"/>
          <a:stretch>
            <a:fillRect/>
          </a:stretch>
        </p:blipFill>
        <p:spPr>
          <a:xfrm>
            <a:off x="3376657" y="2137410"/>
            <a:ext cx="7607300" cy="3771900"/>
          </a:xfrm>
          <a:prstGeom prst="rect">
            <a:avLst/>
          </a:prstGeom>
        </p:spPr>
      </p:pic>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dirty="0"/>
              <a:t>PRE 7COM1079-2024  Student Group No:  A 073</a:t>
            </a:r>
          </a:p>
          <a:p>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1131569"/>
            <a:ext cx="10031157" cy="1005841"/>
          </a:xfrm>
        </p:spPr>
        <p:txBody>
          <a:bodyPr>
            <a:normAutofit fontScale="90000"/>
          </a:bodyPr>
          <a:lstStyle/>
          <a:p>
            <a:r>
              <a:rPr lang="en-US" dirty="0"/>
              <a:t>Dataset – DS253</a:t>
            </a:r>
            <a:endParaRPr lang="en-GB" dirty="0"/>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3941</TotalTime>
  <Words>442</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18/11/2024 </vt:lpstr>
      <vt:lpstr> This dataset is interesting to us because it  explores on how personal factors like age and BMI influence medical insurance charges, providing insights into the determinants of healthcare costs.  Our  Independent variable is: the age of the individual                    This  Independent variable datatype is : Interval/measurement data. Our Dependent variable is: medical insurance charges                    This Dependent variable datatype is : Interval/measurement data</vt:lpstr>
      <vt:lpstr>“Is there a correlation between medical insurance charges and  age of  the individual?”   Null hypothesis (Ho):  there is no correlation between the medical insurance charges and the  age of individual  Alternative hypothesis (H1);  there is a correlation between the medical insurance charges and the age of the individual.   </vt:lpstr>
      <vt:lpstr>Dataset – DS253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Vishnu Santhosh Babu [Student-PECS]</cp:lastModifiedBy>
  <cp:revision>235</cp:revision>
  <dcterms:created xsi:type="dcterms:W3CDTF">2019-10-01T08:37:56Z</dcterms:created>
  <dcterms:modified xsi:type="dcterms:W3CDTF">2024-11-12T11:58:05Z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