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8DA1E1-4FDD-477C-97D0-90CBAFEBCA9C}">
  <a:tblStyle styleId="{C58DA1E1-4FDD-477C-97D0-90CBAFEBCA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dfc633b8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edfc633b85_0_34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dfc633b8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edfc633b85_0_40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e64d6b6c9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e64d6b6c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*change what is written in bubble 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2d3220f4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f2d3220f4a_0_8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e1c656a3a_2_15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"Existing rate-limiting approaches are not TCP-friendly"</a:t>
            </a:r>
            <a:endParaRPr/>
          </a:p>
        </p:txBody>
      </p:sp>
      <p:sp>
        <p:nvSpPr>
          <p:cNvPr id="330" name="Google Shape;330;gee1c656a3a_2_1570:notes"/>
          <p:cNvSpPr/>
          <p:nvPr>
            <p:ph idx="2" type="sldImg"/>
          </p:nvPr>
        </p:nvSpPr>
        <p:spPr>
          <a:xfrm>
            <a:off x="686153" y="1143000"/>
            <a:ext cx="5485694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dfc633b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dfc633b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2d3220f4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"Existing rate-limiting approaches are not TCP-friendly"</a:t>
            </a:r>
            <a:endParaRPr/>
          </a:p>
        </p:txBody>
      </p:sp>
      <p:sp>
        <p:nvSpPr>
          <p:cNvPr id="347" name="Google Shape;347;gf2d3220f4a_0_14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4dad9e6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4dad9e6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e8a866ed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ee8a866ed6_1_6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2ffb02490_0_0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f2ffb024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f2ffb0249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e1c656a3a_2_85:notes"/>
          <p:cNvSpPr/>
          <p:nvPr>
            <p:ph idx="2" type="sldImg"/>
          </p:nvPr>
        </p:nvSpPr>
        <p:spPr>
          <a:xfrm>
            <a:off x="686153" y="1143000"/>
            <a:ext cx="5485694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e1c656a3a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e1c656a3a_2_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ede2594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ede2594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dfc633b8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dfc633b8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ede2594e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ede2594e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dfc6341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dfc6341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ede2594e5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eede2594e5_3_14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2d3220f4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f2d3220f4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e8a866e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e8a866e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07ac9bf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07ac9bf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07ac9bf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07ac9bf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556232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556232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e1c656a3a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e1c656a3a_2_92:notes"/>
          <p:cNvSpPr/>
          <p:nvPr>
            <p:ph idx="2" type="sldImg"/>
          </p:nvPr>
        </p:nvSpPr>
        <p:spPr>
          <a:xfrm>
            <a:off x="686153" y="1143000"/>
            <a:ext cx="5485694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07ac9bf3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07ac9bf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e1c656a3a_2_1836:notes"/>
          <p:cNvSpPr/>
          <p:nvPr>
            <p:ph idx="2" type="sldImg"/>
          </p:nvPr>
        </p:nvSpPr>
        <p:spPr>
          <a:xfrm>
            <a:off x="686153" y="1143000"/>
            <a:ext cx="5485694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ee1c656a3a_2_18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ee1c656a3a_2_18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f2d3220f4a_0_56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f2d3220f4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f2d3220f4a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2d3220f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2d3220f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eefe78a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eefe78a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2d3220f4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2d3220f4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f588fd44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f588fd44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5dd6e0e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5dd6e0e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5dd6e0e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5dd6e0e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dfc633b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dfc633b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7ac9bf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7ac9bf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e64d6b6c9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e64d6b6c9_1_9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e8a866ed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ee8a866ed6_0_48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2d3220f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2d3220f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2d3220f4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f2d3220f4a_0_2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cbe10b5f8_0_22:notes"/>
          <p:cNvSpPr/>
          <p:nvPr>
            <p:ph idx="2" type="sldImg"/>
          </p:nvPr>
        </p:nvSpPr>
        <p:spPr>
          <a:xfrm>
            <a:off x="686153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ecbe10b5f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ecbe10b5f8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 rot="5400000">
            <a:off x="2940248" y="-942380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 rot="5400000">
            <a:off x="1349573" y="-447080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Presentation Templat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4477075"/>
            <a:ext cx="9144000" cy="6669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0" y="4610425"/>
            <a:ext cx="69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Nimble:  Scalable TCP-Friendly Programmable In-Network Rate-Limiting (SOSR’21)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3138400" y="4610425"/>
            <a:ext cx="16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4348150"/>
            <a:ext cx="9144000" cy="129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48F88"/>
              </a:buClr>
              <a:buSzPts val="1800"/>
              <a:buNone/>
              <a:defRPr sz="1800">
                <a:solidFill>
                  <a:srgbClr val="C48F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500"/>
              <a:buNone/>
              <a:defRPr sz="1500">
                <a:solidFill>
                  <a:srgbClr val="C48F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350"/>
              <a:buNone/>
              <a:defRPr sz="1350">
                <a:solidFill>
                  <a:srgbClr val="C48F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200"/>
              <a:buNone/>
              <a:defRPr sz="1200">
                <a:solidFill>
                  <a:srgbClr val="C48F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200"/>
              <a:buNone/>
              <a:defRPr sz="1200">
                <a:solidFill>
                  <a:srgbClr val="C48F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200"/>
              <a:buNone/>
              <a:defRPr sz="1200">
                <a:solidFill>
                  <a:srgbClr val="C48F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200"/>
              <a:buNone/>
              <a:defRPr sz="1200">
                <a:solidFill>
                  <a:srgbClr val="C48F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200"/>
              <a:buNone/>
              <a:defRPr sz="1200">
                <a:solidFill>
                  <a:srgbClr val="C48F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48F88"/>
              </a:buClr>
              <a:buSzPts val="1200"/>
              <a:buNone/>
              <a:defRPr sz="1200">
                <a:solidFill>
                  <a:srgbClr val="C48F88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29842" y="1878807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3" name="Google Shape;63;p11"/>
          <p:cNvSpPr txBox="1"/>
          <p:nvPr>
            <p:ph idx="4" type="body"/>
          </p:nvPr>
        </p:nvSpPr>
        <p:spPr>
          <a:xfrm>
            <a:off x="4629150" y="1878807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48F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vsag96/Nimb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71508" y="4842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AC5B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175900"/>
            <a:ext cx="90207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3C00"/>
              </a:buClr>
              <a:buSzPts val="4500"/>
              <a:buFont typeface="Calibri"/>
              <a:buNone/>
            </a:pP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Nimble: </a:t>
            </a: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 TCP-Friendly Programmable In-Network Rate-Limiting</a:t>
            </a:r>
            <a:endParaRPr sz="45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-35100" y="2441150"/>
            <a:ext cx="210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Vineeth Sagar Thapeta</a:t>
            </a:r>
            <a:r>
              <a:rPr baseline="30000" lang="en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804225" y="2441150"/>
            <a:ext cx="142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Komal Shinde</a:t>
            </a:r>
            <a:r>
              <a:rPr baseline="30000" lang="en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046638" y="2441150"/>
            <a:ext cx="249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Mojtaba Malekpourshahraki</a:t>
            </a:r>
            <a:r>
              <a:rPr baseline="30000" lang="en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318825" y="2441150"/>
            <a:ext cx="13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Darius Grassi</a:t>
            </a:r>
            <a:r>
              <a:rPr baseline="30000" lang="en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454675" y="2441150"/>
            <a:ext cx="15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Balajee Vamanan</a:t>
            </a:r>
            <a:r>
              <a:rPr baseline="30000" lang="en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829875" y="2441150"/>
            <a:ext cx="16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Brent Stephens</a:t>
            </a:r>
            <a:r>
              <a:rPr baseline="30000" lang="en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7"/>
          <p:cNvCxnSpPr>
            <a:stCxn id="103" idx="1"/>
            <a:endCxn id="103" idx="1"/>
          </p:cNvCxnSpPr>
          <p:nvPr/>
        </p:nvCxnSpPr>
        <p:spPr>
          <a:xfrm>
            <a:off x="-35100" y="2687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50" y="3346650"/>
            <a:ext cx="963375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975" y="3422850"/>
            <a:ext cx="1054612" cy="96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8453125" y="3112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129900" y="3236050"/>
            <a:ext cx="4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146200" y="3236050"/>
            <a:ext cx="4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929475" y="4482425"/>
            <a:ext cx="3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University of Illinois At Chicago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941950" y="4482425"/>
            <a:ext cx="3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University of Utah</a:t>
            </a:r>
            <a:endParaRPr baseline="30000" sz="2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idx="1" type="subTitle"/>
          </p:nvPr>
        </p:nvSpPr>
        <p:spPr>
          <a:xfrm>
            <a:off x="1183750" y="1062900"/>
            <a:ext cx="66675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" sz="3300">
                <a:solidFill>
                  <a:schemeClr val="dk2"/>
                </a:solidFill>
              </a:rPr>
              <a:t>Solution: Nimble uses plentiful stateful memory (Registers) on commodity programmable switches to scalably (100K rate-limiters per switch) implement performance isolation (rate-limiting)</a:t>
            </a:r>
            <a:endParaRPr sz="3300"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ctrTitle"/>
          </p:nvPr>
        </p:nvSpPr>
        <p:spPr>
          <a:xfrm>
            <a:off x="1118550" y="2187520"/>
            <a:ext cx="70104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Problem 2: Edge-based Rate-Limiting leads to a lot of churn.</a:t>
            </a:r>
            <a:endParaRPr sz="3600"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Edge-Based Rate-Limiting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4060550" y="3689198"/>
            <a:ext cx="4638600" cy="1125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edge is untrusted in IXPs, Transit and Private WANs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3455400"/>
            <a:ext cx="3138701" cy="178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77" y="1688100"/>
            <a:ext cx="3138697" cy="176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8"/>
          <p:cNvSpPr/>
          <p:nvPr/>
        </p:nvSpPr>
        <p:spPr>
          <a:xfrm>
            <a:off x="4012100" y="1574250"/>
            <a:ext cx="4638600" cy="15111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under utilization (top figure) of the bandwidth can be solved by measuring the network demand. Given the number of edge rate-limiter updates, it leads to a lot of churn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idx="1" type="subTitle"/>
          </p:nvPr>
        </p:nvSpPr>
        <p:spPr>
          <a:xfrm>
            <a:off x="1238250" y="1278400"/>
            <a:ext cx="66675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" sz="3300">
                <a:solidFill>
                  <a:schemeClr val="dk2"/>
                </a:solidFill>
              </a:rPr>
              <a:t>Solution: Nimble introduces a new controller design to reduce the number of rate-limiter updates by a factor of 10x ̶ 20x and improves the network utilization by 24%</a:t>
            </a:r>
            <a:endParaRPr sz="3300"/>
          </a:p>
        </p:txBody>
      </p: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/>
        </p:nvSpPr>
        <p:spPr>
          <a:xfrm>
            <a:off x="1207075" y="1762325"/>
            <a:ext cx="660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3: </a:t>
            </a: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rate-limiting approaches are not TCP-friendly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TCP Friendliness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848500" y="1439350"/>
            <a:ext cx="36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0"/>
            <a:ext cx="3866324" cy="27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575" y="1268050"/>
            <a:ext cx="3450810" cy="24245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/>
          <p:nvPr/>
        </p:nvSpPr>
        <p:spPr>
          <a:xfrm>
            <a:off x="780751" y="4082977"/>
            <a:ext cx="3943500" cy="684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Policing is inaccurate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5148576" y="4082977"/>
            <a:ext cx="3943500" cy="684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Shaping causes queue buildup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ctrTitle"/>
          </p:nvPr>
        </p:nvSpPr>
        <p:spPr>
          <a:xfrm>
            <a:off x="1021925" y="1612963"/>
            <a:ext cx="66204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500">
                <a:solidFill>
                  <a:schemeClr val="dk2"/>
                </a:solidFill>
              </a:rPr>
              <a:t>Solution: ECN marking causes end-hosts to converge to policy compliant rates, and bounds the queue occupancy. Nimble decides which packets to mark and which packets to drop. As a consequence Nimble is both TCP Friendly and accurate in enforcing the assigned rate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/>
        </p:nvSpPr>
        <p:spPr>
          <a:xfrm>
            <a:off x="0" y="175900"/>
            <a:ext cx="902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3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3"/>
          <p:cNvCxnSpPr>
            <a:stCxn id="357" idx="1"/>
            <a:endCxn id="357" idx="1"/>
          </p:cNvCxnSpPr>
          <p:nvPr/>
        </p:nvCxnSpPr>
        <p:spPr>
          <a:xfrm>
            <a:off x="-35100" y="2687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3"/>
          <p:cNvSpPr txBox="1"/>
          <p:nvPr/>
        </p:nvSpPr>
        <p:spPr>
          <a:xfrm>
            <a:off x="8453125" y="3112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516650" y="1522300"/>
            <a:ext cx="807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Cloud </a:t>
            </a: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 and Solution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Problems with Current Approaches</a:t>
            </a:r>
            <a:endParaRPr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b="1"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Our Solution: Nimble</a:t>
            </a:r>
            <a:endParaRPr b="1"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Controller and Isolation Policies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b="0" l="46001" r="0" t="0"/>
          <a:stretch/>
        </p:blipFill>
        <p:spPr>
          <a:xfrm>
            <a:off x="5701906" y="1356140"/>
            <a:ext cx="2813446" cy="312995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33"/>
          <p:cNvSpPr txBox="1"/>
          <p:nvPr>
            <p:ph idx="12" type="sldNum"/>
          </p:nvPr>
        </p:nvSpPr>
        <p:spPr>
          <a:xfrm>
            <a:off x="7162800" y="4945788"/>
            <a:ext cx="20574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rgbClr val="AC5B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873381" y="1753097"/>
            <a:ext cx="46386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Switch Programs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873381" y="3153234"/>
            <a:ext cx="46386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Controller to enforce Isolation policies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935550" y="523725"/>
            <a:ext cx="7272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Nimble API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34"/>
          <p:cNvCxnSpPr/>
          <p:nvPr/>
        </p:nvCxnSpPr>
        <p:spPr>
          <a:xfrm flipH="1" rot="10800000">
            <a:off x="5536431" y="1412147"/>
            <a:ext cx="895800" cy="78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4"/>
          <p:cNvCxnSpPr>
            <a:stCxn id="366" idx="3"/>
          </p:cNvCxnSpPr>
          <p:nvPr/>
        </p:nvCxnSpPr>
        <p:spPr>
          <a:xfrm>
            <a:off x="5511981" y="2200547"/>
            <a:ext cx="944700" cy="61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4"/>
          <p:cNvCxnSpPr/>
          <p:nvPr/>
        </p:nvCxnSpPr>
        <p:spPr>
          <a:xfrm>
            <a:off x="5951325" y="2196500"/>
            <a:ext cx="480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4"/>
          <p:cNvSpPr/>
          <p:nvPr/>
        </p:nvSpPr>
        <p:spPr>
          <a:xfrm>
            <a:off x="6456525" y="1207125"/>
            <a:ext cx="2057400" cy="40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Queues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456675" y="1996850"/>
            <a:ext cx="2057400" cy="40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Native Meters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457950" y="2648000"/>
            <a:ext cx="2057400" cy="40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Meters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34"/>
          <p:cNvCxnSpPr/>
          <p:nvPr/>
        </p:nvCxnSpPr>
        <p:spPr>
          <a:xfrm>
            <a:off x="5511981" y="3724272"/>
            <a:ext cx="1017900" cy="41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4"/>
          <p:cNvCxnSpPr/>
          <p:nvPr/>
        </p:nvCxnSpPr>
        <p:spPr>
          <a:xfrm flipH="1" rot="10800000">
            <a:off x="5520081" y="3247584"/>
            <a:ext cx="1001700" cy="47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4"/>
          <p:cNvSpPr/>
          <p:nvPr/>
        </p:nvSpPr>
        <p:spPr>
          <a:xfrm>
            <a:off x="6456525" y="3148575"/>
            <a:ext cx="2057400" cy="40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Policy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6456525" y="3916450"/>
            <a:ext cx="2057400" cy="40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Policy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4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628650" y="422953"/>
            <a:ext cx="7886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Nimble Switch Primitives</a:t>
            </a:r>
            <a:endParaRPr/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1041751" y="2981232"/>
            <a:ext cx="7015428" cy="1261306"/>
            <a:chOff x="2282792" y="1253970"/>
            <a:chExt cx="9643200" cy="1215014"/>
          </a:xfrm>
        </p:grpSpPr>
        <p:sp>
          <p:nvSpPr>
            <p:cNvPr id="388" name="Google Shape;388;p35"/>
            <p:cNvSpPr/>
            <p:nvPr/>
          </p:nvSpPr>
          <p:spPr>
            <a:xfrm>
              <a:off x="2282792" y="1313984"/>
              <a:ext cx="9643200" cy="1155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6152654" y="1253970"/>
              <a:ext cx="55671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rate-limiter is specified by a 2 tuple of (R, B) or a Rate and a tuple of (B,B):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endParaRPr/>
            </a:p>
          </p:txBody>
        </p:sp>
        <p:pic>
          <p:nvPicPr>
            <p:cNvPr id="390" name="Google Shape;390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6193" y="1585461"/>
              <a:ext cx="954364" cy="523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35"/>
            <p:cNvSpPr txBox="1"/>
            <p:nvPr/>
          </p:nvSpPr>
          <p:spPr>
            <a:xfrm>
              <a:off x="3701210" y="1349042"/>
              <a:ext cx="22908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Leaky Bucket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Rate Limiting</a:t>
              </a:r>
              <a:endParaRPr/>
            </a:p>
          </p:txBody>
        </p:sp>
      </p:grpSp>
      <p:grpSp>
        <p:nvGrpSpPr>
          <p:cNvPr id="392" name="Google Shape;392;p35"/>
          <p:cNvGrpSpPr/>
          <p:nvPr/>
        </p:nvGrpSpPr>
        <p:grpSpPr>
          <a:xfrm>
            <a:off x="1087484" y="1602372"/>
            <a:ext cx="6969033" cy="894847"/>
            <a:chOff x="4745573" y="1571159"/>
            <a:chExt cx="6184800" cy="1325700"/>
          </a:xfrm>
        </p:grpSpPr>
        <p:sp>
          <p:nvSpPr>
            <p:cNvPr id="393" name="Google Shape;393;p35"/>
            <p:cNvSpPr/>
            <p:nvPr/>
          </p:nvSpPr>
          <p:spPr>
            <a:xfrm>
              <a:off x="4745573" y="1571159"/>
              <a:ext cx="6184800" cy="1325700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 cap="flat" cmpd="sng" w="12700">
              <a:solidFill>
                <a:srgbClr val="7C2B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6430796" y="1621712"/>
              <a:ext cx="2555700" cy="12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VQs enable scheduling and shaping</a:t>
              </a:r>
              <a:endParaRPr/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8986372" y="1621712"/>
              <a:ext cx="1896000" cy="12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VQs as seen previously require physical queueing resources.</a:t>
              </a:r>
              <a:endParaRPr/>
            </a:p>
          </p:txBody>
        </p:sp>
      </p:grpSp>
      <p:sp>
        <p:nvSpPr>
          <p:cNvPr id="396" name="Google Shape;396;p35"/>
          <p:cNvSpPr txBox="1"/>
          <p:nvPr/>
        </p:nvSpPr>
        <p:spPr>
          <a:xfrm>
            <a:off x="3865550" y="3410075"/>
            <a:ext cx="2796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= Ratelimit</a:t>
            </a:r>
            <a:endParaRPr sz="15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= Burst tolerance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1971247" y="1671150"/>
            <a:ext cx="409500" cy="4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1484226" y="1671150"/>
            <a:ext cx="410100" cy="4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2043887" y="1846334"/>
            <a:ext cx="264300" cy="30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1564214" y="1860081"/>
            <a:ext cx="264900" cy="30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1564214" y="2111721"/>
            <a:ext cx="264900" cy="52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1564214" y="2062918"/>
            <a:ext cx="264900" cy="5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2047460" y="2096173"/>
            <a:ext cx="264300" cy="5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2043633" y="2044022"/>
            <a:ext cx="264900" cy="5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2047456" y="1991871"/>
            <a:ext cx="264300" cy="5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1378250" y="2348375"/>
            <a:ext cx="1320525" cy="147900"/>
          </a:xfrm>
          <a:prstGeom prst="flowChartManualOperation">
            <a:avLst/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Packet Scheduler</a:t>
            </a:r>
            <a:endParaRPr sz="500"/>
          </a:p>
        </p:txBody>
      </p:sp>
      <p:sp>
        <p:nvSpPr>
          <p:cNvPr id="407" name="Google Shape;407;p35"/>
          <p:cNvSpPr/>
          <p:nvPr/>
        </p:nvSpPr>
        <p:spPr>
          <a:xfrm rot="5400000">
            <a:off x="1608874" y="2206675"/>
            <a:ext cx="1608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 rot="5400000">
            <a:off x="2105650" y="2212173"/>
            <a:ext cx="14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1041401" y="794386"/>
            <a:ext cx="7099300" cy="1745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>
                <a:solidFill>
                  <a:schemeClr val="dk2"/>
                </a:solidFill>
              </a:rPr>
              <a:t>Core Problem: </a:t>
            </a:r>
            <a:br>
              <a:rPr lang="en" sz="3600">
                <a:solidFill>
                  <a:schemeClr val="dk2"/>
                </a:solidFill>
              </a:rPr>
            </a:br>
            <a:endParaRPr sz="36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0" y="2072512"/>
            <a:ext cx="9144000" cy="3070988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041400" y="2072512"/>
            <a:ext cx="6832600" cy="2916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difficult to provide performance isolation at line-rate in today’s cloud data center networks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5" y="2284625"/>
            <a:ext cx="4342225" cy="9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6"/>
          <p:cNvSpPr txBox="1"/>
          <p:nvPr>
            <p:ph idx="4294967295" type="title"/>
          </p:nvPr>
        </p:nvSpPr>
        <p:spPr>
          <a:xfrm>
            <a:off x="628650" y="21536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Meters </a:t>
            </a:r>
            <a:r>
              <a:rPr lang="en"/>
              <a:t>Architecture</a:t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4572000" y="1985725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tuple lookup to perform routing and TC lookup.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1290913" y="2299588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36"/>
          <p:cNvCxnSpPr>
            <a:stCxn id="416" idx="5"/>
          </p:cNvCxnSpPr>
          <p:nvPr/>
        </p:nvCxnSpPr>
        <p:spPr>
          <a:xfrm>
            <a:off x="1892924" y="2822986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4572000" y="3151088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switches are programmable, the operators can create new stage after the routing table. Endless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possibilities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" y="2661113"/>
            <a:ext cx="4342225" cy="9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7"/>
          <p:cNvSpPr txBox="1"/>
          <p:nvPr>
            <p:ph idx="4294967295" type="title"/>
          </p:nvPr>
        </p:nvSpPr>
        <p:spPr>
          <a:xfrm>
            <a:off x="628650" y="215366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Meters Architecture</a:t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 flipH="1" rot="10800000">
            <a:off x="4849025" y="3029400"/>
            <a:ext cx="2239800" cy="12858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5124575" y="3963075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463788" y="3963075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5140438" y="3643725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485888" y="3643725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5847188" y="3643725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5803013" y="3963072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6127400" y="3963075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6458613" y="3963072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6544163" y="3643722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6204938" y="3643722"/>
            <a:ext cx="331800" cy="33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 flipH="1" rot="10800000">
            <a:off x="7241150" y="3066363"/>
            <a:ext cx="1945200" cy="10521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 flipH="1" rot="-7982242">
            <a:off x="4557220" y="1571113"/>
            <a:ext cx="1430821" cy="401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 flipH="1" rot="-7983324">
            <a:off x="4721557" y="1189643"/>
            <a:ext cx="331329" cy="3313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flipH="1" rot="-7983324">
            <a:off x="4932654" y="1434985"/>
            <a:ext cx="331329" cy="3313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 flipH="1" rot="-7983324">
            <a:off x="5174132" y="1674970"/>
            <a:ext cx="331329" cy="3313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 flipH="1" rot="-7983324">
            <a:off x="5896505" y="2494350"/>
            <a:ext cx="331329" cy="3313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 flipH="1" rot="-7983324">
            <a:off x="5642429" y="2137346"/>
            <a:ext cx="331329" cy="331329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 rot="7502355">
            <a:off x="7855628" y="1612282"/>
            <a:ext cx="1431190" cy="4013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 rot="6481507">
            <a:off x="8543705" y="1468628"/>
            <a:ext cx="331573" cy="33157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 rot="4498898">
            <a:off x="8718994" y="1220672"/>
            <a:ext cx="331110" cy="33111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rot="7499012">
            <a:off x="8374540" y="1726580"/>
            <a:ext cx="331740" cy="3317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 rot="6481507">
            <a:off x="7706742" y="2613502"/>
            <a:ext cx="331573" cy="33157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 rot="6481507">
            <a:off x="7937423" y="2286376"/>
            <a:ext cx="331573" cy="33157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 flipH="1" rot="-1979998">
            <a:off x="7620693" y="37821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 flipH="1" rot="-1979998">
            <a:off x="7967268" y="37821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 flipH="1" rot="-1979998">
            <a:off x="8294493" y="37821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 flipH="1" rot="-1979998">
            <a:off x="8633643" y="37821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 flipH="1" rot="-1979998">
            <a:off x="7414443" y="35535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 flipH="1" rot="-1979998">
            <a:off x="7727118" y="346280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 flipH="1" rot="-1979998">
            <a:off x="8709843" y="34773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 flipH="1" rot="-1979998">
            <a:off x="8405043" y="34773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 flipH="1" rot="-1979998">
            <a:off x="8100243" y="3477351"/>
            <a:ext cx="331596" cy="33159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5066600" y="4601425"/>
            <a:ext cx="1789800" cy="46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Packet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7309400" y="4196600"/>
            <a:ext cx="467400" cy="9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7403750" y="4240500"/>
            <a:ext cx="278700" cy="273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7403750" y="4850100"/>
            <a:ext cx="278700" cy="273900"/>
          </a:xfrm>
          <a:prstGeom prst="ellipse">
            <a:avLst/>
          </a:prstGeom>
          <a:solidFill>
            <a:srgbClr val="FF2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03750" y="4545300"/>
            <a:ext cx="278700" cy="273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2481388" y="2809713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37"/>
          <p:cNvCxnSpPr>
            <a:stCxn id="464" idx="5"/>
          </p:cNvCxnSpPr>
          <p:nvPr/>
        </p:nvCxnSpPr>
        <p:spPr>
          <a:xfrm>
            <a:off x="3083399" y="3333111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37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/>
        </p:nvSpPr>
        <p:spPr>
          <a:xfrm>
            <a:off x="6088775" y="1384050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8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r>
              <a:rPr lang="en"/>
              <a:t> Meters </a:t>
            </a:r>
            <a:r>
              <a:rPr lang="en"/>
              <a:t>Architecture</a:t>
            </a:r>
            <a:endParaRPr/>
          </a:p>
        </p:txBody>
      </p:sp>
      <p:pic>
        <p:nvPicPr>
          <p:cNvPr id="473" name="Google Shape;4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00" y="1784250"/>
            <a:ext cx="5936374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2598725" y="3325400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Policy Manager maps the traffic class from the previous stage to a rate and a burst size.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4163225" y="1869550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38"/>
          <p:cNvCxnSpPr>
            <a:stCxn id="476" idx="5"/>
          </p:cNvCxnSpPr>
          <p:nvPr/>
        </p:nvCxnSpPr>
        <p:spPr>
          <a:xfrm>
            <a:off x="4765236" y="2392949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/>
          <p:nvPr/>
        </p:nvSpPr>
        <p:spPr>
          <a:xfrm>
            <a:off x="6088775" y="1384050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9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Meters Architecture</a:t>
            </a:r>
            <a:endParaRPr/>
          </a:p>
        </p:txBody>
      </p:sp>
      <p:pic>
        <p:nvPicPr>
          <p:cNvPr id="485" name="Google Shape;4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13" y="2338550"/>
            <a:ext cx="5936374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5198450" y="2472750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39"/>
          <p:cNvCxnSpPr>
            <a:stCxn id="487" idx="5"/>
          </p:cNvCxnSpPr>
          <p:nvPr/>
        </p:nvCxnSpPr>
        <p:spPr>
          <a:xfrm>
            <a:off x="5800461" y="2996149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9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Logical Meters Continued</a:t>
            </a:r>
            <a:endParaRPr/>
          </a:p>
        </p:txBody>
      </p:sp>
      <p:sp>
        <p:nvSpPr>
          <p:cNvPr id="495" name="Google Shape;495;p40"/>
          <p:cNvSpPr txBox="1"/>
          <p:nvPr/>
        </p:nvSpPr>
        <p:spPr>
          <a:xfrm>
            <a:off x="3542525" y="2270834"/>
            <a:ext cx="6377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 packet arrival: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deltaTS = currTS – prevTS</a:t>
            </a:r>
            <a:endParaRPr sz="1800">
              <a:solidFill>
                <a:srgbClr val="52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drainBytes = policyRate * deltaTS</a:t>
            </a:r>
            <a:endParaRPr sz="2400">
              <a:solidFill>
                <a:srgbClr val="52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LqSize = LqSize + pktSize – drainBytes</a:t>
            </a:r>
            <a:endParaRPr sz="1800">
              <a:solidFill>
                <a:srgbClr val="5252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40"/>
          <p:cNvSpPr/>
          <p:nvPr/>
        </p:nvSpPr>
        <p:spPr>
          <a:xfrm flipH="1" rot="-2697527">
            <a:off x="7113827" y="2167242"/>
            <a:ext cx="884803" cy="1633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7199853" y="1261633"/>
            <a:ext cx="1932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timestamp of the most recent packet is stored in a register</a:t>
            </a:r>
            <a:endParaRPr/>
          </a:p>
        </p:txBody>
      </p:sp>
      <p:sp>
        <p:nvSpPr>
          <p:cNvPr id="498" name="Google Shape;498;p40"/>
          <p:cNvSpPr/>
          <p:nvPr/>
        </p:nvSpPr>
        <p:spPr>
          <a:xfrm rot="5400000">
            <a:off x="5703187" y="2434144"/>
            <a:ext cx="6504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4379605" y="1748121"/>
            <a:ext cx="317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appropriate rate for the current policy must be computed earlier in the pipeline</a:t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 rot="-5400000">
            <a:off x="3858242" y="3628350"/>
            <a:ext cx="6234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293444" y="4075694"/>
            <a:ext cx="2452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are added to and subtracted from the logical queue counter for every packet</a:t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 rot="-6338634">
            <a:off x="6599524" y="3472877"/>
            <a:ext cx="399395" cy="1451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5584932" y="3696050"/>
            <a:ext cx="2452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pktSize is not added to the queue if it causes the queue overflow</a:t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1330207" y="2673001"/>
            <a:ext cx="893700" cy="182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1487929" y="3195753"/>
            <a:ext cx="576900" cy="112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0"/>
          <p:cNvSpPr txBox="1"/>
          <p:nvPr/>
        </p:nvSpPr>
        <p:spPr>
          <a:xfrm>
            <a:off x="1125709" y="4627473"/>
            <a:ext cx="1398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Wire</a:t>
            </a:r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1905613" y="1257498"/>
            <a:ext cx="893700" cy="117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TC 2</a:t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846488" y="1257496"/>
            <a:ext cx="893700" cy="117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TC 1</a:t>
            </a:r>
            <a:endParaRPr/>
          </a:p>
        </p:txBody>
      </p:sp>
      <p:sp>
        <p:nvSpPr>
          <p:cNvPr id="509" name="Google Shape;509;p40"/>
          <p:cNvSpPr txBox="1"/>
          <p:nvPr/>
        </p:nvSpPr>
        <p:spPr>
          <a:xfrm>
            <a:off x="1951453" y="2167537"/>
            <a:ext cx="686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3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Qcounter</a:t>
            </a:r>
            <a:endParaRPr sz="1013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40"/>
          <p:cNvGrpSpPr/>
          <p:nvPr/>
        </p:nvGrpSpPr>
        <p:grpSpPr>
          <a:xfrm>
            <a:off x="2682545" y="1595204"/>
            <a:ext cx="71684" cy="584064"/>
            <a:chOff x="3424347" y="1982263"/>
            <a:chExt cx="95578" cy="865280"/>
          </a:xfrm>
        </p:grpSpPr>
        <p:cxnSp>
          <p:nvCxnSpPr>
            <p:cNvPr id="511" name="Google Shape;511;p40"/>
            <p:cNvCxnSpPr/>
            <p:nvPr/>
          </p:nvCxnSpPr>
          <p:spPr>
            <a:xfrm rot="10800000">
              <a:off x="3470399" y="1982343"/>
              <a:ext cx="0" cy="86520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40"/>
            <p:cNvCxnSpPr/>
            <p:nvPr/>
          </p:nvCxnSpPr>
          <p:spPr>
            <a:xfrm>
              <a:off x="3424347" y="2844375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40"/>
            <p:cNvCxnSpPr/>
            <p:nvPr/>
          </p:nvCxnSpPr>
          <p:spPr>
            <a:xfrm>
              <a:off x="3427825" y="2571037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40"/>
            <p:cNvCxnSpPr/>
            <p:nvPr/>
          </p:nvCxnSpPr>
          <p:spPr>
            <a:xfrm>
              <a:off x="3424347" y="2273786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40"/>
            <p:cNvCxnSpPr/>
            <p:nvPr/>
          </p:nvCxnSpPr>
          <p:spPr>
            <a:xfrm>
              <a:off x="3424347" y="1982263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6" name="Google Shape;516;p40"/>
          <p:cNvGrpSpPr/>
          <p:nvPr/>
        </p:nvGrpSpPr>
        <p:grpSpPr>
          <a:xfrm>
            <a:off x="1618212" y="1595204"/>
            <a:ext cx="71684" cy="584064"/>
            <a:chOff x="2005227" y="1982263"/>
            <a:chExt cx="95578" cy="865280"/>
          </a:xfrm>
        </p:grpSpPr>
        <p:cxnSp>
          <p:nvCxnSpPr>
            <p:cNvPr id="517" name="Google Shape;517;p40"/>
            <p:cNvCxnSpPr/>
            <p:nvPr/>
          </p:nvCxnSpPr>
          <p:spPr>
            <a:xfrm rot="10800000">
              <a:off x="2051279" y="1982343"/>
              <a:ext cx="0" cy="86520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40"/>
            <p:cNvCxnSpPr/>
            <p:nvPr/>
          </p:nvCxnSpPr>
          <p:spPr>
            <a:xfrm>
              <a:off x="2005227" y="2844375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40"/>
            <p:cNvCxnSpPr/>
            <p:nvPr/>
          </p:nvCxnSpPr>
          <p:spPr>
            <a:xfrm>
              <a:off x="2008705" y="2571037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40"/>
            <p:cNvCxnSpPr/>
            <p:nvPr/>
          </p:nvCxnSpPr>
          <p:spPr>
            <a:xfrm>
              <a:off x="2005227" y="2273786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40"/>
            <p:cNvCxnSpPr/>
            <p:nvPr/>
          </p:nvCxnSpPr>
          <p:spPr>
            <a:xfrm>
              <a:off x="2005227" y="1982263"/>
              <a:ext cx="92100" cy="0"/>
            </a:xfrm>
            <a:prstGeom prst="straightConnector1">
              <a:avLst/>
            </a:prstGeom>
            <a:noFill/>
            <a:ln cap="flat" cmpd="sng" w="25400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2" name="Google Shape;522;p40"/>
          <p:cNvSpPr/>
          <p:nvPr/>
        </p:nvSpPr>
        <p:spPr>
          <a:xfrm>
            <a:off x="1487929" y="4125161"/>
            <a:ext cx="576900" cy="19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TC2</a:t>
            </a: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523;p40"/>
          <p:cNvGrpSpPr/>
          <p:nvPr/>
        </p:nvGrpSpPr>
        <p:grpSpPr>
          <a:xfrm>
            <a:off x="2058465" y="2186041"/>
            <a:ext cx="576900" cy="191363"/>
            <a:chOff x="2744619" y="2857579"/>
            <a:chExt cx="769200" cy="283500"/>
          </a:xfrm>
        </p:grpSpPr>
        <p:sp>
          <p:nvSpPr>
            <p:cNvPr id="524" name="Google Shape;524;p40"/>
            <p:cNvSpPr/>
            <p:nvPr/>
          </p:nvSpPr>
          <p:spPr>
            <a:xfrm>
              <a:off x="2744619" y="2857579"/>
              <a:ext cx="769200" cy="283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C2</a:t>
              </a:r>
              <a:endParaRPr/>
            </a:p>
          </p:txBody>
        </p:sp>
        <p:pic>
          <p:nvPicPr>
            <p:cNvPr id="525" name="Google Shape;52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3906" y="2857579"/>
              <a:ext cx="279595" cy="2795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" name="Google Shape;526;p40"/>
          <p:cNvGrpSpPr/>
          <p:nvPr/>
        </p:nvGrpSpPr>
        <p:grpSpPr>
          <a:xfrm>
            <a:off x="2058465" y="2183430"/>
            <a:ext cx="576900" cy="191363"/>
            <a:chOff x="2744619" y="2857579"/>
            <a:chExt cx="769200" cy="283500"/>
          </a:xfrm>
        </p:grpSpPr>
        <p:sp>
          <p:nvSpPr>
            <p:cNvPr id="527" name="Google Shape;527;p40"/>
            <p:cNvSpPr/>
            <p:nvPr/>
          </p:nvSpPr>
          <p:spPr>
            <a:xfrm>
              <a:off x="2744619" y="2857579"/>
              <a:ext cx="769200" cy="283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TC2</a:t>
              </a:r>
              <a:endParaRPr/>
            </a:p>
          </p:txBody>
        </p:sp>
        <p:pic>
          <p:nvPicPr>
            <p:cNvPr id="528" name="Google Shape;52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3906" y="2857579"/>
              <a:ext cx="279595" cy="2795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p40"/>
          <p:cNvSpPr/>
          <p:nvPr/>
        </p:nvSpPr>
        <p:spPr>
          <a:xfrm>
            <a:off x="2058465" y="2186763"/>
            <a:ext cx="576900" cy="19136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TC2</a:t>
            </a:r>
            <a:endParaRPr/>
          </a:p>
        </p:txBody>
      </p:sp>
      <p:grpSp>
        <p:nvGrpSpPr>
          <p:cNvPr id="530" name="Google Shape;530;p40"/>
          <p:cNvGrpSpPr/>
          <p:nvPr/>
        </p:nvGrpSpPr>
        <p:grpSpPr>
          <a:xfrm>
            <a:off x="1487240" y="3743606"/>
            <a:ext cx="578275" cy="381533"/>
            <a:chOff x="1982986" y="5165088"/>
            <a:chExt cx="771033" cy="565234"/>
          </a:xfrm>
        </p:grpSpPr>
        <p:sp>
          <p:nvSpPr>
            <p:cNvPr id="531" name="Google Shape;531;p40"/>
            <p:cNvSpPr/>
            <p:nvPr/>
          </p:nvSpPr>
          <p:spPr>
            <a:xfrm>
              <a:off x="1982986" y="5446822"/>
              <a:ext cx="769200" cy="283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TC2</a:t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984819" y="5165088"/>
              <a:ext cx="769200" cy="283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TC2</a:t>
              </a:r>
              <a:endParaRPr/>
            </a:p>
          </p:txBody>
        </p:sp>
      </p:grpSp>
      <p:sp>
        <p:nvSpPr>
          <p:cNvPr id="533" name="Google Shape;533;p40"/>
          <p:cNvSpPr/>
          <p:nvPr/>
        </p:nvSpPr>
        <p:spPr>
          <a:xfrm>
            <a:off x="2059541" y="1997411"/>
            <a:ext cx="576900" cy="19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TC2</a:t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>
            <a:off x="957490" y="1997388"/>
            <a:ext cx="576900" cy="191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TC1</a:t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2064016" y="1791548"/>
            <a:ext cx="576900" cy="19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TC2</a:t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1487927" y="3532653"/>
            <a:ext cx="576900" cy="191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TC1</a:t>
            </a:r>
            <a:endParaRPr/>
          </a:p>
        </p:txBody>
      </p:sp>
      <p:sp>
        <p:nvSpPr>
          <p:cNvPr id="537" name="Google Shape;537;p40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  <p:cxnSp>
        <p:nvCxnSpPr>
          <p:cNvPr id="538" name="Google Shape;538;p40"/>
          <p:cNvCxnSpPr/>
          <p:nvPr/>
        </p:nvCxnSpPr>
        <p:spPr>
          <a:xfrm>
            <a:off x="528230" y="1994532"/>
            <a:ext cx="21543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40"/>
          <p:cNvSpPr/>
          <p:nvPr/>
        </p:nvSpPr>
        <p:spPr>
          <a:xfrm rot="5400000">
            <a:off x="1651950" y="4304700"/>
            <a:ext cx="2502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 rot="5400000">
            <a:off x="1387650" y="2431450"/>
            <a:ext cx="231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 rot="5400000">
            <a:off x="1864650" y="2410938"/>
            <a:ext cx="2502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" name="Google Shape;542;p40"/>
          <p:cNvCxnSpPr/>
          <p:nvPr/>
        </p:nvCxnSpPr>
        <p:spPr>
          <a:xfrm>
            <a:off x="528230" y="1608932"/>
            <a:ext cx="2154300" cy="0"/>
          </a:xfrm>
          <a:prstGeom prst="straightConnector1">
            <a:avLst/>
          </a:prstGeom>
          <a:noFill/>
          <a:ln cap="flat" cmpd="sng" w="38100">
            <a:solidFill>
              <a:srgbClr val="FF26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 txBox="1"/>
          <p:nvPr/>
        </p:nvSpPr>
        <p:spPr>
          <a:xfrm>
            <a:off x="6088775" y="1384050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1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Meters: Congestion Manager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13" y="2338550"/>
            <a:ext cx="5936374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6339625" y="2423850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41"/>
          <p:cNvCxnSpPr>
            <a:stCxn id="551" idx="5"/>
          </p:cNvCxnSpPr>
          <p:nvPr/>
        </p:nvCxnSpPr>
        <p:spPr>
          <a:xfrm>
            <a:off x="6941636" y="2947249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41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Meters: Congestion Manager</a:t>
            </a:r>
            <a:endParaRPr/>
          </a:p>
        </p:txBody>
      </p:sp>
      <p:graphicFrame>
        <p:nvGraphicFramePr>
          <p:cNvPr id="559" name="Google Shape;559;p4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{C58DA1E1-4FDD-477C-97D0-90CBAFEBCA9C}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ECN Enabled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ECN Disabled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Packets are marked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Probabilistic Dropping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packets are dropped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Packets are dropped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0" name="Google Shape;560;p42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3"/>
          <p:cNvSpPr txBox="1"/>
          <p:nvPr/>
        </p:nvSpPr>
        <p:spPr>
          <a:xfrm>
            <a:off x="0" y="175900"/>
            <a:ext cx="902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3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43"/>
          <p:cNvCxnSpPr>
            <a:stCxn id="567" idx="1"/>
            <a:endCxn id="567" idx="1"/>
          </p:cNvCxnSpPr>
          <p:nvPr/>
        </p:nvCxnSpPr>
        <p:spPr>
          <a:xfrm>
            <a:off x="-35100" y="2687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3"/>
          <p:cNvSpPr txBox="1"/>
          <p:nvPr/>
        </p:nvSpPr>
        <p:spPr>
          <a:xfrm>
            <a:off x="8453125" y="3112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 txBox="1"/>
          <p:nvPr/>
        </p:nvSpPr>
        <p:spPr>
          <a:xfrm>
            <a:off x="516650" y="1522300"/>
            <a:ext cx="807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Cloud </a:t>
            </a: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 and Solution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Problems with Current Approaches</a:t>
            </a:r>
            <a:endParaRPr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Our Solution:Nimble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b="1"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Controller and </a:t>
            </a:r>
            <a:r>
              <a:rPr b="1"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Isolation </a:t>
            </a:r>
            <a:r>
              <a:rPr b="1"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b="1"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3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rgbClr val="AC5B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/>
              <a:t>Controller: Supported Enforcement Techniques</a:t>
            </a:r>
            <a:endParaRPr/>
          </a:p>
        </p:txBody>
      </p:sp>
      <p:sp>
        <p:nvSpPr>
          <p:cNvPr id="576" name="Google Shape;576;p44"/>
          <p:cNvSpPr txBox="1"/>
          <p:nvPr>
            <p:ph idx="12" type="sldNum"/>
          </p:nvPr>
        </p:nvSpPr>
        <p:spPr>
          <a:xfrm>
            <a:off x="71189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  <p:sp>
        <p:nvSpPr>
          <p:cNvPr id="577" name="Google Shape;577;p44"/>
          <p:cNvSpPr/>
          <p:nvPr/>
        </p:nvSpPr>
        <p:spPr>
          <a:xfrm>
            <a:off x="2326800" y="1676850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Priority based enforcement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4"/>
          <p:cNvSpPr/>
          <p:nvPr/>
        </p:nvSpPr>
        <p:spPr>
          <a:xfrm>
            <a:off x="2384075" y="2841975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Weighted fair sharing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4"/>
          <p:cNvSpPr/>
          <p:nvPr/>
        </p:nvSpPr>
        <p:spPr>
          <a:xfrm>
            <a:off x="2384075" y="4007100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Priority with a rate R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" name="Google Shape;5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275" y="2739987"/>
            <a:ext cx="1972575" cy="10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4"/>
          <p:cNvSpPr/>
          <p:nvPr/>
        </p:nvSpPr>
        <p:spPr>
          <a:xfrm>
            <a:off x="7905000" y="3318650"/>
            <a:ext cx="323100" cy="10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Controller: Intuition for installing a global policy</a:t>
            </a:r>
            <a:endParaRPr/>
          </a:p>
        </p:txBody>
      </p:sp>
      <p:sp>
        <p:nvSpPr>
          <p:cNvPr id="587" name="Google Shape;587;p45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29</a:t>
            </a:r>
            <a:endParaRPr sz="1100">
              <a:solidFill>
                <a:srgbClr val="AC5B23"/>
              </a:solidFill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2326800" y="1305413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Input: Network Policy, Set of Routing Paths for a TC, network topology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2326812" y="2310488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the bottleneck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 every path and assign the rate-limiter at that port.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2326800" y="3315575"/>
            <a:ext cx="4490400" cy="163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cannot enforce a rate-limit at the bottleneck link, The packet is bound to get dropped at the bottleneck link even if it’s forwarded from the previous links.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18117" r="16940" t="0"/>
          <a:stretch/>
        </p:blipFill>
        <p:spPr>
          <a:xfrm>
            <a:off x="2213310" y="2084840"/>
            <a:ext cx="1078520" cy="103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762" y="1268013"/>
            <a:ext cx="1496238" cy="7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Anatomy of a Cloud Application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0027" y="2931277"/>
            <a:ext cx="636692" cy="63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1830" y="1302163"/>
            <a:ext cx="943168" cy="94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1617" y="3116186"/>
            <a:ext cx="900892" cy="90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65622" y="2130464"/>
            <a:ext cx="940080" cy="9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3962913" y="2694631"/>
            <a:ext cx="1290900" cy="1110000"/>
          </a:xfrm>
          <a:prstGeom prst="ellipse">
            <a:avLst/>
          </a:prstGeom>
          <a:noFill/>
          <a:ln cap="flat" cmpd="sng" w="63500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63187" y="4283924"/>
            <a:ext cx="2963919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Latency Sensitive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383710" y="4264464"/>
            <a:ext cx="3187924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Bandwidth Hungry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5499" y="3217074"/>
            <a:ext cx="900875" cy="9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6"/>
          <p:cNvSpPr txBox="1"/>
          <p:nvPr>
            <p:ph idx="12" type="sldNum"/>
          </p:nvPr>
        </p:nvSpPr>
        <p:spPr>
          <a:xfrm>
            <a:off x="8655208" y="4837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100">
              <a:solidFill>
                <a:srgbClr val="AC5B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0" y="175900"/>
            <a:ext cx="902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3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" name="Google Shape;597;p46"/>
          <p:cNvCxnSpPr>
            <a:stCxn id="598" idx="1"/>
            <a:endCxn id="598" idx="1"/>
          </p:cNvCxnSpPr>
          <p:nvPr/>
        </p:nvCxnSpPr>
        <p:spPr>
          <a:xfrm>
            <a:off x="-35100" y="2687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6"/>
          <p:cNvSpPr txBox="1"/>
          <p:nvPr/>
        </p:nvSpPr>
        <p:spPr>
          <a:xfrm>
            <a:off x="8453125" y="3112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6"/>
          <p:cNvSpPr txBox="1"/>
          <p:nvPr/>
        </p:nvSpPr>
        <p:spPr>
          <a:xfrm>
            <a:off x="516650" y="1522300"/>
            <a:ext cx="807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Cloud Architechture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 and Solution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Problems with Current Approaches</a:t>
            </a:r>
            <a:endParaRPr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Our Solution:Nimble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Controller and Isolation Policies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b="1"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Implementation and Platforms</a:t>
            </a:r>
            <a:endParaRPr/>
          </a:p>
        </p:txBody>
      </p:sp>
      <p:sp>
        <p:nvSpPr>
          <p:cNvPr id="607" name="Google Shape;607;p47"/>
          <p:cNvSpPr txBox="1"/>
          <p:nvPr>
            <p:ph idx="12" type="sldNum"/>
          </p:nvPr>
        </p:nvSpPr>
        <p:spPr>
          <a:xfrm>
            <a:off x="7140770" y="4877779"/>
            <a:ext cx="2057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31</a:t>
            </a:r>
            <a:endParaRPr sz="1300">
              <a:solidFill>
                <a:srgbClr val="AC5B23"/>
              </a:solidFill>
            </a:endParaRPr>
          </a:p>
        </p:txBody>
      </p:sp>
      <p:pic>
        <p:nvPicPr>
          <p:cNvPr id="608" name="Google Shape;6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205" y="1754229"/>
            <a:ext cx="1350368" cy="1350369"/>
          </a:xfrm>
          <a:custGeom>
            <a:rect b="b" l="l" r="r" t="t"/>
            <a:pathLst>
              <a:path extrusionOk="0" h="2565400" w="2565399">
                <a:moveTo>
                  <a:pt x="1282700" y="0"/>
                </a:moveTo>
                <a:cubicBezTo>
                  <a:pt x="1946840" y="0"/>
                  <a:pt x="2493091" y="504742"/>
                  <a:pt x="2558778" y="1151551"/>
                </a:cubicBezTo>
                <a:lnTo>
                  <a:pt x="2565398" y="1282661"/>
                </a:lnTo>
                <a:lnTo>
                  <a:pt x="2565398" y="0"/>
                </a:lnTo>
                <a:lnTo>
                  <a:pt x="2565399" y="0"/>
                </a:lnTo>
                <a:lnTo>
                  <a:pt x="2565399" y="2565400"/>
                </a:lnTo>
                <a:lnTo>
                  <a:pt x="2565398" y="2565400"/>
                </a:lnTo>
                <a:lnTo>
                  <a:pt x="2565398" y="1282740"/>
                </a:lnTo>
                <a:lnTo>
                  <a:pt x="2558778" y="1413849"/>
                </a:lnTo>
                <a:cubicBezTo>
                  <a:pt x="2493091" y="2060658"/>
                  <a:pt x="1946840" y="2565400"/>
                  <a:pt x="1282700" y="2565400"/>
                </a:cubicBezTo>
                <a:cubicBezTo>
                  <a:pt x="574284" y="2565400"/>
                  <a:pt x="0" y="1991116"/>
                  <a:pt x="0" y="1282700"/>
                </a:cubicBezTo>
                <a:cubicBezTo>
                  <a:pt x="0" y="574284"/>
                  <a:pt x="574284" y="0"/>
                  <a:pt x="12827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09" name="Google Shape;609;p47"/>
          <p:cNvSpPr txBox="1"/>
          <p:nvPr/>
        </p:nvSpPr>
        <p:spPr>
          <a:xfrm>
            <a:off x="178906" y="3197341"/>
            <a:ext cx="310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nimble.p4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7"/>
          <p:cNvSpPr/>
          <p:nvPr/>
        </p:nvSpPr>
        <p:spPr>
          <a:xfrm rot="-911208">
            <a:off x="3314733" y="1741690"/>
            <a:ext cx="723753" cy="325953"/>
          </a:xfrm>
          <a:prstGeom prst="rightArrow">
            <a:avLst>
              <a:gd fmla="val 41767" name="adj1"/>
              <a:gd fmla="val 59082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2146" y="1201096"/>
            <a:ext cx="1721422" cy="70668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7"/>
          <p:cNvSpPr txBox="1"/>
          <p:nvPr/>
        </p:nvSpPr>
        <p:spPr>
          <a:xfrm>
            <a:off x="4235608" y="1800808"/>
            <a:ext cx="54183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deployment with a Intel Tofino programmable switch (33x100Gbps)</a:t>
            </a:r>
            <a:endParaRPr/>
          </a:p>
        </p:txBody>
      </p:sp>
      <p:sp>
        <p:nvSpPr>
          <p:cNvPr id="613" name="Google Shape;613;p47"/>
          <p:cNvSpPr/>
          <p:nvPr/>
        </p:nvSpPr>
        <p:spPr>
          <a:xfrm rot="1202901">
            <a:off x="3235802" y="3348383"/>
            <a:ext cx="719703" cy="328113"/>
          </a:xfrm>
          <a:prstGeom prst="rightArrow">
            <a:avLst>
              <a:gd fmla="val 41767" name="adj1"/>
              <a:gd fmla="val 59082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s-3 Box Graphic" id="614" name="Google Shape;61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332" y="3360176"/>
            <a:ext cx="2529006" cy="4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7"/>
          <p:cNvSpPr txBox="1"/>
          <p:nvPr/>
        </p:nvSpPr>
        <p:spPr>
          <a:xfrm>
            <a:off x="4041003" y="3815014"/>
            <a:ext cx="4818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Proof-of-concept through simulation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Testbed Network</a:t>
            </a:r>
            <a:endParaRPr/>
          </a:p>
        </p:txBody>
      </p:sp>
      <p:sp>
        <p:nvSpPr>
          <p:cNvPr id="622" name="Google Shape;622;p48"/>
          <p:cNvSpPr txBox="1"/>
          <p:nvPr>
            <p:ph idx="12" type="sldNum"/>
          </p:nvPr>
        </p:nvSpPr>
        <p:spPr>
          <a:xfrm>
            <a:off x="7064570" y="4877779"/>
            <a:ext cx="2057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32</a:t>
            </a:r>
            <a:endParaRPr sz="1100">
              <a:solidFill>
                <a:srgbClr val="AC5B23"/>
              </a:solidFill>
            </a:endParaRPr>
          </a:p>
        </p:txBody>
      </p:sp>
      <p:pic>
        <p:nvPicPr>
          <p:cNvPr id="623" name="Google Shape;6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76" y="1268050"/>
            <a:ext cx="5161500" cy="3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9"/>
          <p:cNvSpPr txBox="1"/>
          <p:nvPr>
            <p:ph type="title"/>
          </p:nvPr>
        </p:nvSpPr>
        <p:spPr>
          <a:xfrm>
            <a:off x="628650" y="5850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Multiple Congestion Control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9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33</a:t>
            </a:r>
            <a:endParaRPr sz="1100">
              <a:solidFill>
                <a:srgbClr val="AC5B23"/>
              </a:solidFill>
            </a:endParaRPr>
          </a:p>
        </p:txBody>
      </p:sp>
      <p:sp>
        <p:nvSpPr>
          <p:cNvPr id="630" name="Google Shape;630;p49"/>
          <p:cNvSpPr txBox="1"/>
          <p:nvPr/>
        </p:nvSpPr>
        <p:spPr>
          <a:xfrm>
            <a:off x="1003300" y="2137700"/>
            <a:ext cx="7588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Can Nimble can provide performance isolation in the </a:t>
            </a: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presence</a:t>
            </a: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multiple </a:t>
            </a: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congestion</a:t>
            </a: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control algorithms?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Multiple Congestion Control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6" name="Google Shape;6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1647000"/>
            <a:ext cx="3410501" cy="23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0"/>
          <p:cNvSpPr txBox="1"/>
          <p:nvPr>
            <p:ph idx="12" type="sldNum"/>
          </p:nvPr>
        </p:nvSpPr>
        <p:spPr>
          <a:xfrm>
            <a:off x="7140770" y="4877779"/>
            <a:ext cx="2057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34</a:t>
            </a:r>
            <a:endParaRPr sz="1300">
              <a:solidFill>
                <a:srgbClr val="AC5B23"/>
              </a:solidFill>
            </a:endParaRPr>
          </a:p>
        </p:txBody>
      </p: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475" y="1582277"/>
            <a:ext cx="3616524" cy="25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848050" y="591749"/>
            <a:ext cx="7708200" cy="83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Scalability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35</a:t>
            </a:r>
            <a:endParaRPr sz="1100">
              <a:solidFill>
                <a:srgbClr val="AC5B23"/>
              </a:solidFill>
            </a:endParaRPr>
          </a:p>
        </p:txBody>
      </p:sp>
      <p:sp>
        <p:nvSpPr>
          <p:cNvPr id="645" name="Google Shape;645;p51"/>
          <p:cNvSpPr txBox="1"/>
          <p:nvPr/>
        </p:nvSpPr>
        <p:spPr>
          <a:xfrm>
            <a:off x="1027525" y="2287050"/>
            <a:ext cx="758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Question: Can Nimble scale to a network of large size?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2"/>
          <p:cNvSpPr txBox="1"/>
          <p:nvPr>
            <p:ph type="title"/>
          </p:nvPr>
        </p:nvSpPr>
        <p:spPr>
          <a:xfrm>
            <a:off x="848050" y="591749"/>
            <a:ext cx="7708200" cy="83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Scalability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2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36</a:t>
            </a:r>
            <a:endParaRPr sz="1100">
              <a:solidFill>
                <a:srgbClr val="AC5B23"/>
              </a:solidFill>
            </a:endParaRPr>
          </a:p>
        </p:txBody>
      </p:sp>
      <p:pic>
        <p:nvPicPr>
          <p:cNvPr id="652" name="Google Shape;6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150" y="2004125"/>
            <a:ext cx="2584875" cy="1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00" y="2033900"/>
            <a:ext cx="2491599" cy="17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399" y="2004125"/>
            <a:ext cx="2591329" cy="184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3"/>
          <p:cNvSpPr txBox="1"/>
          <p:nvPr>
            <p:ph type="title"/>
          </p:nvPr>
        </p:nvSpPr>
        <p:spPr>
          <a:xfrm>
            <a:off x="848050" y="591749"/>
            <a:ext cx="7708200" cy="83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Controller Scalability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3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37</a:t>
            </a:r>
            <a:endParaRPr sz="1100">
              <a:solidFill>
                <a:srgbClr val="AC5B23"/>
              </a:solidFill>
            </a:endParaRPr>
          </a:p>
        </p:txBody>
      </p:sp>
      <p:sp>
        <p:nvSpPr>
          <p:cNvPr id="661" name="Google Shape;661;p53"/>
          <p:cNvSpPr txBox="1"/>
          <p:nvPr/>
        </p:nvSpPr>
        <p:spPr>
          <a:xfrm>
            <a:off x="1027525" y="2287050"/>
            <a:ext cx="758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Question: How does the controller scale in a network of large size?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4"/>
          <p:cNvSpPr txBox="1"/>
          <p:nvPr>
            <p:ph type="title"/>
          </p:nvPr>
        </p:nvSpPr>
        <p:spPr>
          <a:xfrm>
            <a:off x="848050" y="355275"/>
            <a:ext cx="7708200" cy="107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Controller Scalability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4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38</a:t>
            </a:r>
            <a:endParaRPr sz="1100">
              <a:solidFill>
                <a:srgbClr val="AC5B23"/>
              </a:solidFill>
            </a:endParaRPr>
          </a:p>
        </p:txBody>
      </p:sp>
      <p:pic>
        <p:nvPicPr>
          <p:cNvPr id="668" name="Google Shape;6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975" y="1776402"/>
            <a:ext cx="2892824" cy="20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5"/>
          <p:cNvSpPr txBox="1"/>
          <p:nvPr>
            <p:ph idx="12" type="sldNum"/>
          </p:nvPr>
        </p:nvSpPr>
        <p:spPr>
          <a:xfrm>
            <a:off x="7086600" y="4869588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</a:rPr>
              <a:t>39</a:t>
            </a:r>
            <a:endParaRPr sz="1100">
              <a:solidFill>
                <a:srgbClr val="AC5B23"/>
              </a:solidFill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2504275" y="1125500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introduce a new primitives to scalably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rate-limiting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2504275" y="2177025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use ECN Shaping, a TCP friendly approach to enforcing the rate-limit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5"/>
          <p:cNvSpPr/>
          <p:nvPr/>
        </p:nvSpPr>
        <p:spPr>
          <a:xfrm>
            <a:off x="2545050" y="3228550"/>
            <a:ext cx="4490400" cy="894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introduce a new controller to install in-network rate-limiters to 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enforce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isolation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5"/>
          <p:cNvSpPr txBox="1"/>
          <p:nvPr>
            <p:ph type="title"/>
          </p:nvPr>
        </p:nvSpPr>
        <p:spPr>
          <a:xfrm>
            <a:off x="1934350" y="4175100"/>
            <a:ext cx="5938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800"/>
              <a:t>Code: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https://github.com/vsag96/Nimble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0" y="175900"/>
            <a:ext cx="902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3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0"/>
          <p:cNvCxnSpPr>
            <a:stCxn id="148" idx="1"/>
            <a:endCxn id="148" idx="1"/>
          </p:cNvCxnSpPr>
          <p:nvPr/>
        </p:nvCxnSpPr>
        <p:spPr>
          <a:xfrm>
            <a:off x="-35100" y="2687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8453125" y="3112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516650" y="1522300"/>
            <a:ext cx="807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Cloud </a:t>
            </a: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b="1"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 and Solution</a:t>
            </a:r>
            <a:endParaRPr b="1"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Problems with Current Approaches</a:t>
            </a:r>
            <a:endParaRPr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Our Solution: Nimble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Controller and Isolation Policies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46001" r="0" t="0"/>
          <a:stretch/>
        </p:blipFill>
        <p:spPr>
          <a:xfrm>
            <a:off x="5701906" y="1356140"/>
            <a:ext cx="2813446" cy="3129958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7162800" y="4945788"/>
            <a:ext cx="20574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rgbClr val="AC5B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28651" y="503635"/>
            <a:ext cx="8105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Problem: Performance Isolation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903792" y="3226719"/>
            <a:ext cx="2869331" cy="1270343"/>
            <a:chOff x="7201853" y="4478288"/>
            <a:chExt cx="3825775" cy="1881990"/>
          </a:xfrm>
        </p:grpSpPr>
        <p:sp>
          <p:nvSpPr>
            <p:cNvPr id="160" name="Google Shape;160;p21"/>
            <p:cNvSpPr/>
            <p:nvPr/>
          </p:nvSpPr>
          <p:spPr>
            <a:xfrm>
              <a:off x="7201853" y="4478288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234985" y="4551176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281368" y="4624062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327752" y="4710204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7360880" y="4796344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7394008" y="4895732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453644" y="4981872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7473520" y="5081265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107795" y="1623048"/>
            <a:ext cx="4227369" cy="2838318"/>
            <a:chOff x="525311" y="1653451"/>
            <a:chExt cx="6583662" cy="4911434"/>
          </a:xfrm>
        </p:grpSpPr>
        <p:pic>
          <p:nvPicPr>
            <p:cNvPr id="169" name="Google Shape;16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34923" y="3670386"/>
              <a:ext cx="1970038" cy="83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228" y="5203224"/>
              <a:ext cx="1361661" cy="13616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21"/>
            <p:cNvCxnSpPr/>
            <p:nvPr/>
          </p:nvCxnSpPr>
          <p:spPr>
            <a:xfrm>
              <a:off x="4688393" y="4011739"/>
              <a:ext cx="1758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25840" y="3320171"/>
              <a:ext cx="1383134" cy="1383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5311" y="1653451"/>
              <a:ext cx="1361661" cy="1361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1"/>
          <p:cNvSpPr txBox="1"/>
          <p:nvPr/>
        </p:nvSpPr>
        <p:spPr>
          <a:xfrm>
            <a:off x="72863" y="4457388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Tenant 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805200" y="1995495"/>
            <a:ext cx="2488687" cy="756263"/>
          </a:xfrm>
          <a:custGeom>
            <a:rect b="b" l="l" r="r" t="t"/>
            <a:pathLst>
              <a:path extrusionOk="0" h="813186" w="1885369">
                <a:moveTo>
                  <a:pt x="0" y="0"/>
                </a:moveTo>
                <a:cubicBezTo>
                  <a:pt x="214260" y="179519"/>
                  <a:pt x="712644" y="667132"/>
                  <a:pt x="904000" y="724836"/>
                </a:cubicBezTo>
                <a:cubicBezTo>
                  <a:pt x="1058318" y="770292"/>
                  <a:pt x="1954485" y="672075"/>
                  <a:pt x="1881107" y="813186"/>
                </a:cubicBezTo>
              </a:path>
            </a:pathLst>
          </a:custGeom>
          <a:noFill/>
          <a:ln cap="flat" cmpd="sng" w="50800">
            <a:solidFill>
              <a:srgbClr val="9400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739475" y="2069145"/>
            <a:ext cx="2488687" cy="756263"/>
          </a:xfrm>
          <a:custGeom>
            <a:rect b="b" l="l" r="r" t="t"/>
            <a:pathLst>
              <a:path extrusionOk="0" h="813186" w="1885369">
                <a:moveTo>
                  <a:pt x="0" y="0"/>
                </a:moveTo>
                <a:cubicBezTo>
                  <a:pt x="214260" y="179519"/>
                  <a:pt x="712644" y="667132"/>
                  <a:pt x="904000" y="724836"/>
                </a:cubicBezTo>
                <a:cubicBezTo>
                  <a:pt x="1058318" y="770292"/>
                  <a:pt x="1954485" y="672075"/>
                  <a:pt x="1881107" y="813186"/>
                </a:cubicBezTo>
              </a:path>
            </a:pathLst>
          </a:custGeom>
          <a:noFill/>
          <a:ln cap="flat" cmpd="sng" w="50800">
            <a:solidFill>
              <a:srgbClr val="9400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2863" y="2371638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Tenant 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862113" y="2677425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1"/>
          <p:cNvCxnSpPr>
            <a:stCxn id="178" idx="5"/>
          </p:cNvCxnSpPr>
          <p:nvPr/>
        </p:nvCxnSpPr>
        <p:spPr>
          <a:xfrm>
            <a:off x="2464124" y="3200824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/>
          <p:nvPr/>
        </p:nvSpPr>
        <p:spPr>
          <a:xfrm>
            <a:off x="1894563" y="2180563"/>
            <a:ext cx="1548600" cy="3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1"/>
          <p:cNvCxnSpPr>
            <a:stCxn id="180" idx="1"/>
          </p:cNvCxnSpPr>
          <p:nvPr/>
        </p:nvCxnSpPr>
        <p:spPr>
          <a:xfrm>
            <a:off x="1894563" y="23602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1"/>
          <p:cNvSpPr/>
          <p:nvPr/>
        </p:nvSpPr>
        <p:spPr>
          <a:xfrm>
            <a:off x="1894578" y="2180563"/>
            <a:ext cx="193500" cy="359400"/>
          </a:xfrm>
          <a:prstGeom prst="rect">
            <a:avLst/>
          </a:prstGeom>
          <a:solidFill>
            <a:srgbClr val="9400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299997" y="2180563"/>
            <a:ext cx="193500" cy="359400"/>
          </a:xfrm>
          <a:prstGeom prst="rect">
            <a:avLst/>
          </a:prstGeom>
          <a:solidFill>
            <a:srgbClr val="9400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097286" y="2180563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493475" y="2180563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2686948" y="2180563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864213" y="2180563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65073" y="2180563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257038" y="2180563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717178" y="1578300"/>
            <a:ext cx="193500" cy="359400"/>
          </a:xfrm>
          <a:prstGeom prst="rect">
            <a:avLst/>
          </a:prstGeom>
          <a:solidFill>
            <a:srgbClr val="9400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1813928" y="15205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 flipH="1">
            <a:off x="1475225" y="1528900"/>
            <a:ext cx="677400" cy="428700"/>
          </a:xfrm>
          <a:prstGeom prst="straightConnector1">
            <a:avLst/>
          </a:prstGeom>
          <a:noFill/>
          <a:ln cap="flat" cmpd="sng" w="38100">
            <a:solidFill>
              <a:srgbClr val="FF2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1475225" y="1528913"/>
            <a:ext cx="677400" cy="428700"/>
          </a:xfrm>
          <a:prstGeom prst="straightConnector1">
            <a:avLst/>
          </a:prstGeom>
          <a:noFill/>
          <a:ln cap="flat" cmpd="sng" w="38100">
            <a:solidFill>
              <a:srgbClr val="FF2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1"/>
          <p:cNvSpPr txBox="1"/>
          <p:nvPr/>
        </p:nvSpPr>
        <p:spPr>
          <a:xfrm>
            <a:off x="1218825" y="112030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Dropped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813025" y="3936277"/>
            <a:ext cx="4218900" cy="9213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possible to game the system by opening lots of connections.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1"/>
          <p:cNvCxnSpPr>
            <a:endCxn id="169" idx="1"/>
          </p:cNvCxnSpPr>
          <p:nvPr/>
        </p:nvCxnSpPr>
        <p:spPr>
          <a:xfrm>
            <a:off x="806906" y="2255219"/>
            <a:ext cx="848100" cy="77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>
            <a:stCxn id="169" idx="1"/>
          </p:cNvCxnSpPr>
          <p:nvPr/>
        </p:nvCxnSpPr>
        <p:spPr>
          <a:xfrm flipH="1">
            <a:off x="903806" y="3028919"/>
            <a:ext cx="751200" cy="13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1"/>
          <p:cNvSpPr/>
          <p:nvPr/>
        </p:nvSpPr>
        <p:spPr>
          <a:xfrm>
            <a:off x="4813025" y="1782525"/>
            <a:ext cx="4218900" cy="8949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 generally converges to per-flow fairness.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813025" y="2891350"/>
            <a:ext cx="4218900" cy="8949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improve network utilization, some applications open many connections compared to others.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628651" y="468235"/>
            <a:ext cx="8105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Solution</a:t>
            </a:r>
            <a:r>
              <a:rPr lang="en"/>
              <a:t>: In-Network Rate-Limiting</a:t>
            </a:r>
            <a:endParaRPr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797075" y="4919675"/>
            <a:ext cx="4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  <p:grpSp>
        <p:nvGrpSpPr>
          <p:cNvPr id="206" name="Google Shape;206;p22"/>
          <p:cNvGrpSpPr/>
          <p:nvPr/>
        </p:nvGrpSpPr>
        <p:grpSpPr>
          <a:xfrm>
            <a:off x="1413254" y="3516494"/>
            <a:ext cx="2869331" cy="1270343"/>
            <a:chOff x="7201853" y="4478288"/>
            <a:chExt cx="3825775" cy="1881990"/>
          </a:xfrm>
        </p:grpSpPr>
        <p:sp>
          <p:nvSpPr>
            <p:cNvPr id="207" name="Google Shape;207;p22"/>
            <p:cNvSpPr/>
            <p:nvPr/>
          </p:nvSpPr>
          <p:spPr>
            <a:xfrm>
              <a:off x="7201853" y="4478288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7234985" y="4551176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7281368" y="4624062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7327752" y="4710204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7360880" y="4796344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7394008" y="4895732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453644" y="4981872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7473520" y="5081265"/>
              <a:ext cx="3554108" cy="1279013"/>
            </a:xfrm>
            <a:custGeom>
              <a:rect b="b" l="l" r="r" t="t"/>
              <a:pathLst>
                <a:path extrusionOk="0" h="928503" w="2016515">
                  <a:moveTo>
                    <a:pt x="0" y="928503"/>
                  </a:moveTo>
                  <a:cubicBezTo>
                    <a:pt x="319578" y="732741"/>
                    <a:pt x="485081" y="-11337"/>
                    <a:pt x="836295" y="27122"/>
                  </a:cubicBezTo>
                  <a:cubicBezTo>
                    <a:pt x="1229702" y="18081"/>
                    <a:pt x="1848789" y="249606"/>
                    <a:pt x="2016515" y="0"/>
                  </a:cubicBezTo>
                </a:path>
              </a:pathLst>
            </a:custGeom>
            <a:noFill/>
            <a:ln cap="flat" cmpd="sng" w="38100">
              <a:solidFill>
                <a:srgbClr val="E69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738457" y="1958686"/>
            <a:ext cx="4218907" cy="2595180"/>
            <a:chOff x="538491" y="2074177"/>
            <a:chExt cx="6570482" cy="4490708"/>
          </a:xfrm>
        </p:grpSpPr>
        <p:pic>
          <p:nvPicPr>
            <p:cNvPr id="216" name="Google Shape;21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34923" y="3670386"/>
              <a:ext cx="1970038" cy="83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228" y="5203224"/>
              <a:ext cx="1361661" cy="13616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Google Shape;218;p22"/>
            <p:cNvCxnSpPr/>
            <p:nvPr/>
          </p:nvCxnSpPr>
          <p:spPr>
            <a:xfrm>
              <a:off x="1849290" y="2564296"/>
              <a:ext cx="1491000" cy="1106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 flipH="1" rot="10800000">
              <a:off x="1849290" y="4432720"/>
              <a:ext cx="1631100" cy="1711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4688393" y="4011739"/>
              <a:ext cx="1758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21" name="Google Shape;22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25840" y="3320171"/>
              <a:ext cx="1383134" cy="1383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491" y="2074177"/>
              <a:ext cx="1361661" cy="1361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22"/>
          <p:cNvSpPr txBox="1"/>
          <p:nvPr/>
        </p:nvSpPr>
        <p:spPr>
          <a:xfrm>
            <a:off x="-12" y="3926563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Tenant 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577350" y="2045683"/>
            <a:ext cx="2488687" cy="756263"/>
          </a:xfrm>
          <a:custGeom>
            <a:rect b="b" l="l" r="r" t="t"/>
            <a:pathLst>
              <a:path extrusionOk="0" h="813186" w="1885369">
                <a:moveTo>
                  <a:pt x="0" y="0"/>
                </a:moveTo>
                <a:cubicBezTo>
                  <a:pt x="214260" y="179519"/>
                  <a:pt x="712644" y="667132"/>
                  <a:pt x="904000" y="724836"/>
                </a:cubicBezTo>
                <a:cubicBezTo>
                  <a:pt x="1058318" y="770292"/>
                  <a:pt x="1954485" y="672075"/>
                  <a:pt x="1881107" y="813186"/>
                </a:cubicBezTo>
              </a:path>
            </a:pathLst>
          </a:custGeom>
          <a:noFill/>
          <a:ln cap="flat" cmpd="sng" w="50800">
            <a:solidFill>
              <a:srgbClr val="9400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1511625" y="2119333"/>
            <a:ext cx="2488687" cy="756263"/>
          </a:xfrm>
          <a:custGeom>
            <a:rect b="b" l="l" r="r" t="t"/>
            <a:pathLst>
              <a:path extrusionOk="0" h="813186" w="1885369">
                <a:moveTo>
                  <a:pt x="0" y="0"/>
                </a:moveTo>
                <a:cubicBezTo>
                  <a:pt x="214260" y="179519"/>
                  <a:pt x="712644" y="667132"/>
                  <a:pt x="904000" y="724836"/>
                </a:cubicBezTo>
                <a:cubicBezTo>
                  <a:pt x="1058318" y="770292"/>
                  <a:pt x="1954485" y="672075"/>
                  <a:pt x="1881107" y="813186"/>
                </a:cubicBezTo>
              </a:path>
            </a:pathLst>
          </a:custGeom>
          <a:noFill/>
          <a:ln cap="flat" cmpd="sng" w="50800">
            <a:solidFill>
              <a:srgbClr val="9400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-12" y="2136688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Tenant 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2495263" y="2852625"/>
            <a:ext cx="705300" cy="6132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2"/>
          <p:cNvCxnSpPr>
            <a:stCxn id="227" idx="5"/>
          </p:cNvCxnSpPr>
          <p:nvPr/>
        </p:nvCxnSpPr>
        <p:spPr>
          <a:xfrm>
            <a:off x="3097274" y="3376024"/>
            <a:ext cx="350700" cy="38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2"/>
          <p:cNvSpPr/>
          <p:nvPr/>
        </p:nvSpPr>
        <p:spPr>
          <a:xfrm>
            <a:off x="3102225" y="1923275"/>
            <a:ext cx="1548600" cy="3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2"/>
          <p:cNvCxnSpPr>
            <a:stCxn id="229" idx="1"/>
          </p:cNvCxnSpPr>
          <p:nvPr/>
        </p:nvCxnSpPr>
        <p:spPr>
          <a:xfrm>
            <a:off x="3102225" y="2102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2"/>
          <p:cNvSpPr/>
          <p:nvPr/>
        </p:nvSpPr>
        <p:spPr>
          <a:xfrm>
            <a:off x="3102225" y="1923275"/>
            <a:ext cx="193500" cy="3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3295725" y="1923275"/>
            <a:ext cx="1935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489225" y="1923275"/>
            <a:ext cx="1935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3682725" y="1923275"/>
            <a:ext cx="193500" cy="3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3878075" y="1923275"/>
            <a:ext cx="193500" cy="3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4069725" y="1923275"/>
            <a:ext cx="193500" cy="3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266925" y="1923275"/>
            <a:ext cx="193500" cy="359400"/>
          </a:xfrm>
          <a:prstGeom prst="rect">
            <a:avLst/>
          </a:prstGeom>
          <a:solidFill>
            <a:srgbClr val="9400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456725" y="1923275"/>
            <a:ext cx="193500" cy="359400"/>
          </a:xfrm>
          <a:prstGeom prst="rect">
            <a:avLst/>
          </a:prstGeom>
          <a:solidFill>
            <a:srgbClr val="9400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2"/>
          <p:cNvCxnSpPr>
            <a:stCxn id="240" idx="0"/>
            <a:endCxn id="240" idx="0"/>
          </p:cNvCxnSpPr>
          <p:nvPr/>
        </p:nvCxnSpPr>
        <p:spPr>
          <a:xfrm>
            <a:off x="2726503" y="14988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2"/>
          <p:cNvSpPr/>
          <p:nvPr/>
        </p:nvSpPr>
        <p:spPr>
          <a:xfrm>
            <a:off x="3175825" y="4073575"/>
            <a:ext cx="15486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3175825" y="4073575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362938" y="4073575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556450" y="4073575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751858" y="4073575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3945738" y="4073882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4139618" y="4074190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4333498" y="4074497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2908725" y="4692700"/>
            <a:ext cx="193500" cy="359400"/>
          </a:xfrm>
          <a:prstGeom prst="rect">
            <a:avLst/>
          </a:prstGeom>
          <a:solidFill>
            <a:srgbClr val="E69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2"/>
          <p:cNvCxnSpPr/>
          <p:nvPr/>
        </p:nvCxnSpPr>
        <p:spPr>
          <a:xfrm flipH="1">
            <a:off x="2666775" y="4662475"/>
            <a:ext cx="677400" cy="428700"/>
          </a:xfrm>
          <a:prstGeom prst="straightConnector1">
            <a:avLst/>
          </a:prstGeom>
          <a:noFill/>
          <a:ln cap="flat" cmpd="sng" w="38100">
            <a:solidFill>
              <a:srgbClr val="FF2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2666775" y="4653613"/>
            <a:ext cx="677400" cy="428700"/>
          </a:xfrm>
          <a:prstGeom prst="straightConnector1">
            <a:avLst/>
          </a:prstGeom>
          <a:noFill/>
          <a:ln cap="flat" cmpd="sng" w="38100">
            <a:solidFill>
              <a:srgbClr val="FF26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" name="Google Shape;252;p22"/>
          <p:cNvGrpSpPr/>
          <p:nvPr/>
        </p:nvGrpSpPr>
        <p:grpSpPr>
          <a:xfrm>
            <a:off x="5142675" y="2282675"/>
            <a:ext cx="3955180" cy="1361407"/>
            <a:chOff x="4745585" y="1277097"/>
            <a:chExt cx="6184800" cy="2016900"/>
          </a:xfrm>
        </p:grpSpPr>
        <p:sp>
          <p:nvSpPr>
            <p:cNvPr id="253" name="Google Shape;253;p22"/>
            <p:cNvSpPr/>
            <p:nvPr/>
          </p:nvSpPr>
          <p:spPr>
            <a:xfrm>
              <a:off x="4745585" y="1277097"/>
              <a:ext cx="6184800" cy="2016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4989350" y="1571171"/>
              <a:ext cx="5518200" cy="1325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In-network rate-limiting can provide performance isolation by monitoring and enforcing the rate per traffic class (TC)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2"/>
          <p:cNvSpPr txBox="1"/>
          <p:nvPr/>
        </p:nvSpPr>
        <p:spPr>
          <a:xfrm>
            <a:off x="1809363" y="4704113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Dropped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663383" y="4850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C5B2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rgbClr val="AC5B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0" y="175900"/>
            <a:ext cx="902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B3C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300">
              <a:solidFill>
                <a:srgbClr val="AB3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23"/>
          <p:cNvCxnSpPr>
            <a:stCxn id="263" idx="1"/>
            <a:endCxn id="263" idx="1"/>
          </p:cNvCxnSpPr>
          <p:nvPr/>
        </p:nvCxnSpPr>
        <p:spPr>
          <a:xfrm>
            <a:off x="-35100" y="2687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3"/>
          <p:cNvSpPr txBox="1"/>
          <p:nvPr/>
        </p:nvSpPr>
        <p:spPr>
          <a:xfrm>
            <a:off x="8453125" y="3112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516650" y="1522300"/>
            <a:ext cx="80787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Cloud Architecture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 and Solution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100"/>
              <a:buFont typeface="Calibri"/>
              <a:buAutoNum type="arabicPeriod"/>
            </a:pPr>
            <a:r>
              <a:rPr b="1"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Problems with Current Approaches</a:t>
            </a:r>
            <a:endParaRPr b="1"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           a. Scalability</a:t>
            </a:r>
            <a:endParaRPr b="1"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           b. Edge-Based Rate-Limiting overhead</a:t>
            </a:r>
            <a:endParaRPr b="1"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           c. TCP Friendliness</a:t>
            </a:r>
            <a:endParaRPr b="1" sz="21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Our Solution: Nimble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Controller and Isolation Policies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3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1375" y="847912"/>
            <a:ext cx="25717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ctrTitle"/>
          </p:nvPr>
        </p:nvSpPr>
        <p:spPr>
          <a:xfrm>
            <a:off x="1110400" y="2022145"/>
            <a:ext cx="70104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Problem 1: Switches cannot scalably provide performance isolation</a:t>
            </a:r>
            <a:endParaRPr/>
          </a:p>
        </p:txBody>
      </p:sp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595725" y="422951"/>
            <a:ext cx="7919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In-Network Rate-Limiting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2163285" y="1186773"/>
            <a:ext cx="1190700" cy="24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747360" y="1186773"/>
            <a:ext cx="1192200" cy="24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24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2384847" y="2151338"/>
            <a:ext cx="768300" cy="149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6742415" y="3659244"/>
            <a:ext cx="1422000" cy="86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Per-TC occupancy is used to perform ECN marking for DCTCP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979910" y="2112738"/>
            <a:ext cx="769800" cy="149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226297" y="4539397"/>
            <a:ext cx="1865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Wire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422697" y="3920131"/>
            <a:ext cx="3313113" cy="264318"/>
          </a:xfrm>
          <a:prstGeom prst="flowChartManualOperation">
            <a:avLst/>
          </a:prstGeom>
          <a:solidFill>
            <a:schemeClr val="lt1"/>
          </a:solidFill>
          <a:ln cap="flat" cmpd="sng" w="381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Packet Scheduler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4147981" y="1472184"/>
            <a:ext cx="4638600" cy="8949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Queues (VQ) require a physical queueing resource. They are a Scarce Resource!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979910" y="3346049"/>
            <a:ext cx="769800" cy="255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2384847" y="3375777"/>
            <a:ext cx="768300" cy="25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979910" y="3106862"/>
            <a:ext cx="769800" cy="25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2386435" y="3112887"/>
            <a:ext cx="769800" cy="25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2389610" y="2848568"/>
            <a:ext cx="768300" cy="25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2373735" y="2584249"/>
            <a:ext cx="769800" cy="25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2384847" y="2367079"/>
            <a:ext cx="768300" cy="25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4169256" y="2670484"/>
            <a:ext cx="4638600" cy="8949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Modern datacenter switches have 8 ̶ 32 VQ per port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/>
          <p:nvPr/>
        </p:nvSpPr>
        <p:spPr>
          <a:xfrm rot="5400000">
            <a:off x="1135275" y="3637225"/>
            <a:ext cx="3159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rot="5400000">
            <a:off x="2613425" y="3649750"/>
            <a:ext cx="2904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rot="5400000">
            <a:off x="2001050" y="4224975"/>
            <a:ext cx="3159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4231750" y="3705700"/>
            <a:ext cx="4638600" cy="12237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7C2B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systems use hardware timers or recirculation for packet generation to provide token bucket abstractions. Timers are a scarce resource!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7143750" y="49196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solidFill>
                  <a:srgbClr val="AC5B23"/>
                </a:solidFill>
              </a:rPr>
              <a:t>‹#›</a:t>
            </a:fld>
            <a:endParaRPr sz="1100">
              <a:solidFill>
                <a:srgbClr val="AC5B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AB3C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