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4"/>
  </p:notesMasterIdLst>
  <p:handoutMasterIdLst>
    <p:handoutMasterId r:id="rId25"/>
  </p:handoutMasterIdLst>
  <p:sldIdLst>
    <p:sldId id="256" r:id="rId2"/>
    <p:sldId id="272" r:id="rId3"/>
    <p:sldId id="258" r:id="rId4"/>
    <p:sldId id="290" r:id="rId5"/>
    <p:sldId id="275" r:id="rId6"/>
    <p:sldId id="283" r:id="rId7"/>
    <p:sldId id="284" r:id="rId8"/>
    <p:sldId id="281" r:id="rId9"/>
    <p:sldId id="304" r:id="rId10"/>
    <p:sldId id="285" r:id="rId11"/>
    <p:sldId id="263" r:id="rId12"/>
    <p:sldId id="302" r:id="rId13"/>
    <p:sldId id="286" r:id="rId14"/>
    <p:sldId id="303" r:id="rId15"/>
    <p:sldId id="280" r:id="rId16"/>
    <p:sldId id="294" r:id="rId17"/>
    <p:sldId id="298" r:id="rId18"/>
    <p:sldId id="299" r:id="rId19"/>
    <p:sldId id="296" r:id="rId20"/>
    <p:sldId id="297" r:id="rId21"/>
    <p:sldId id="301"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4" autoAdjust="0"/>
    <p:restoredTop sz="86478" autoAdjust="0"/>
  </p:normalViewPr>
  <p:slideViewPr>
    <p:cSldViewPr snapToGrid="0">
      <p:cViewPr varScale="1">
        <p:scale>
          <a:sx n="76" d="100"/>
          <a:sy n="76" d="100"/>
        </p:scale>
        <p:origin x="-1160" y="-104"/>
      </p:cViewPr>
      <p:guideLst>
        <p:guide orient="horz" pos="2160"/>
        <p:guide pos="3840"/>
      </p:guideLst>
    </p:cSldViewPr>
  </p:slideViewPr>
  <p:outlineViewPr>
    <p:cViewPr>
      <p:scale>
        <a:sx n="33" d="100"/>
        <a:sy n="33" d="100"/>
      </p:scale>
      <p:origin x="0" y="-55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5967F-C148-094B-9E90-3182A01122A1}" type="datetime1">
              <a:rPr lang="en-CA" smtClean="0"/>
              <a:t>18-05-29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9BDC1B-AE0E-0044-8761-AF68661E1B7B}" type="slidenum">
              <a:rPr lang="en-US" smtClean="0"/>
              <a:t>‹#›</a:t>
            </a:fld>
            <a:endParaRPr lang="en-US"/>
          </a:p>
        </p:txBody>
      </p:sp>
    </p:spTree>
    <p:extLst>
      <p:ext uri="{BB962C8B-B14F-4D97-AF65-F5344CB8AC3E}">
        <p14:creationId xmlns:p14="http://schemas.microsoft.com/office/powerpoint/2010/main" val="223276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03B421-7A21-104B-9D19-AAC48B28DE7C}" type="datetime1">
              <a:rPr lang="en-CA" smtClean="0"/>
              <a:t>18-05-29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044F1-4C95-9B4C-A9B7-3C3D88F8B125}" type="slidenum">
              <a:rPr lang="en-US" smtClean="0"/>
              <a:t>‹#›</a:t>
            </a:fld>
            <a:endParaRPr lang="en-US"/>
          </a:p>
        </p:txBody>
      </p:sp>
    </p:spTree>
    <p:extLst>
      <p:ext uri="{BB962C8B-B14F-4D97-AF65-F5344CB8AC3E}">
        <p14:creationId xmlns:p14="http://schemas.microsoft.com/office/powerpoint/2010/main" val="15141383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5044F1-4C95-9B4C-A9B7-3C3D88F8B125}" type="slidenum">
              <a:rPr lang="en-US" smtClean="0"/>
              <a:t>2</a:t>
            </a:fld>
            <a:endParaRPr lang="en-US"/>
          </a:p>
        </p:txBody>
      </p:sp>
    </p:spTree>
    <p:extLst>
      <p:ext uri="{BB962C8B-B14F-4D97-AF65-F5344CB8AC3E}">
        <p14:creationId xmlns:p14="http://schemas.microsoft.com/office/powerpoint/2010/main" val="204199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aseline="0" dirty="0" smtClean="0"/>
              <a:t>To ensure that the same proportion of “good” males and females indeed receives the loan, numerically, more males will get the loan, as there are more “good” males in the general population.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800" baseline="0" dirty="0" smtClean="0"/>
              <a:t>Now, to keep the ratio of “good” males and females in loan recipients the same, the ratio of “bad” males and females in loan recipients should be the same as well. As there are numerically more males receiving the loan, more bad males will receive the loan.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800" baseline="0" dirty="0" smtClean="0"/>
              <a:t>This, together with the lower rate of “bad” males in general population implies that the ratio of “bad” males that incorrectly receive the credit will be higher, as we saw in our example.</a:t>
            </a:r>
          </a:p>
          <a:p>
            <a:r>
              <a:rPr lang="en-US" sz="1800" baseline="0" dirty="0" smtClean="0"/>
              <a:t> </a:t>
            </a:r>
          </a:p>
          <a:p>
            <a:r>
              <a:rPr lang="en-US" sz="1800" baseline="0" dirty="0" smtClean="0"/>
              <a:t>---</a:t>
            </a:r>
          </a:p>
          <a:p>
            <a:r>
              <a:rPr lang="en-US" sz="1800" baseline="0" dirty="0" smtClean="0"/>
              <a:t>the rate of “bad” males and females out of all loan recipients should be the same as well. But as there is less “bad” males in general population , which means that, numerically, more bad males will receive the loan. </a:t>
            </a:r>
          </a:p>
          <a:p>
            <a:r>
              <a:rPr lang="en-US" sz="1800" baseline="0" dirty="0" smtClean="0"/>
              <a:t>we also need to keep the ratio of “bad” male and females that receive the loan is the same. </a:t>
            </a:r>
          </a:p>
          <a:p>
            <a:r>
              <a:rPr lang="en-US" sz="1800" baseline="0" dirty="0" smtClean="0"/>
              <a:t>And as there are less “bad” males in the general population, this means that more bad males than females will receive the load. </a:t>
            </a:r>
          </a:p>
          <a:p>
            <a:r>
              <a:rPr lang="en-US" sz="1800" baseline="0" dirty="0" smtClean="0"/>
              <a:t>as the ratio of “good” males is higher in the general population,</a:t>
            </a:r>
          </a:p>
          <a:p>
            <a:r>
              <a:rPr lang="en-US" sz="1800" baseline="0" dirty="0" smtClean="0"/>
              <a:t>we either deny “good” males loans or more “bad“ male applicants will be assigned with the good credit score</a:t>
            </a:r>
          </a:p>
          <a:p>
            <a:endParaRPr lang="en-US" sz="1800" baseline="0" dirty="0" smtClean="0"/>
          </a:p>
          <a:p>
            <a:r>
              <a:rPr lang="en-US" sz="1800" baseline="0" dirty="0" smtClean="0"/>
              <a:t>--</a:t>
            </a:r>
          </a:p>
          <a:p>
            <a:endParaRPr lang="en-US" sz="1800" baseline="0" dirty="0" smtClean="0"/>
          </a:p>
          <a:p>
            <a:endParaRPr lang="en-US" sz="1800" baseline="0" dirty="0" smtClean="0"/>
          </a:p>
          <a:p>
            <a:r>
              <a:rPr lang="en-US" sz="1800" baseline="0" dirty="0" smtClean="0"/>
              <a:t>Now, that implies that </a:t>
            </a:r>
            <a:endParaRPr lang="en-US" sz="1800" dirty="0"/>
          </a:p>
        </p:txBody>
      </p:sp>
      <p:sp>
        <p:nvSpPr>
          <p:cNvPr id="4" name="Slide Number Placeholder 3"/>
          <p:cNvSpPr>
            <a:spLocks noGrp="1"/>
          </p:cNvSpPr>
          <p:nvPr>
            <p:ph type="sldNum" sz="quarter" idx="10"/>
          </p:nvPr>
        </p:nvSpPr>
        <p:spPr/>
        <p:txBody>
          <a:bodyPr/>
          <a:lstStyle/>
          <a:p>
            <a:fld id="{3C5044F1-4C95-9B4C-A9B7-3C3D88F8B125}" type="slidenum">
              <a:rPr lang="en-US" smtClean="0"/>
              <a:t>8</a:t>
            </a:fld>
            <a:endParaRPr lang="en-US"/>
          </a:p>
        </p:txBody>
      </p:sp>
    </p:spTree>
    <p:extLst>
      <p:ext uri="{BB962C8B-B14F-4D97-AF65-F5344CB8AC3E}">
        <p14:creationId xmlns:p14="http://schemas.microsoft.com/office/powerpoint/2010/main" val="400297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5C8668-7739-A146-8DFD-557906D9A953}" type="datetime1">
              <a:rPr lang="en-CA" smtClean="0"/>
              <a:t>18-05-29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666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DBB2D-7F2C-BE48-8378-148827ED2110}" type="datetime1">
              <a:rPr lang="en-CA" smtClean="0"/>
              <a:t>18-05-29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59706" y="6492876"/>
            <a:ext cx="732295" cy="365125"/>
          </a:xfrm>
          <a:prstGeom prst="rect">
            <a:avLst/>
          </a:prstGeom>
        </p:spPr>
        <p:txBody>
          <a:bodyPr/>
          <a:lstStyle>
            <a:lvl1pPr>
              <a:defRPr sz="1400"/>
            </a:lvl1pPr>
          </a:lstStyle>
          <a:p>
            <a:fld id="{330EA680-D336-4FF7-8B7A-9848BB0A1C32}" type="slidenum">
              <a:rPr lang="en-US" smtClean="0"/>
              <a:t>‹#›</a:t>
            </a:fld>
            <a:endParaRPr lang="en-US"/>
          </a:p>
        </p:txBody>
      </p:sp>
    </p:spTree>
    <p:extLst>
      <p:ext uri="{BB962C8B-B14F-4D97-AF65-F5344CB8AC3E}">
        <p14:creationId xmlns:p14="http://schemas.microsoft.com/office/powerpoint/2010/main" val="3680834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A4D9CC-EAAA-CC4F-8C8E-DF83505DA3EF}" type="datetime1">
              <a:rPr lang="en-CA" smtClean="0"/>
              <a:t>18-05-29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280120" y="6356351"/>
            <a:ext cx="28448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7870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246131-2F83-9D47-9E10-8B4C9B5DAA97}" type="datetime1">
              <a:rPr lang="en-CA" smtClean="0"/>
              <a:t>18-05-29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280120" y="6356351"/>
            <a:ext cx="28448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5451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87EB4-3C22-784C-BA5E-7FCD1E072D9B}" type="datetime1">
              <a:rPr lang="en-CA" smtClean="0"/>
              <a:t>18-05-29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9280120" y="6356351"/>
            <a:ext cx="28448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3112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1ECCE-4478-0348-83F5-96A28A2739F8}" type="datetime1">
              <a:rPr lang="en-CA" smtClean="0"/>
              <a:t>18-05-29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1900429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hf hdr="0" ftr="0" dt="0"/>
  <p:txStyles>
    <p:titleStyle>
      <a:lvl1pPr algn="ctr" defTabSz="457200" rtl="0" eaLnBrk="1" latinLnBrk="0" hangingPunct="1">
        <a:spcBef>
          <a:spcPct val="0"/>
        </a:spcBef>
        <a:buNone/>
        <a:defRPr sz="3600" b="1" i="1" kern="1200">
          <a:solidFill>
            <a:srgbClr val="000090"/>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03943" cy="1604456"/>
          </a:xfrm>
        </p:spPr>
        <p:txBody>
          <a:bodyPr/>
          <a:lstStyle/>
          <a:p>
            <a:r>
              <a:rPr lang="en-US" dirty="0">
                <a:cs typeface="Calibri Light"/>
              </a:rPr>
              <a:t>Fairness Definitions Explained</a:t>
            </a:r>
            <a:endParaRPr lang="en-US" dirty="0"/>
          </a:p>
        </p:txBody>
      </p:sp>
      <p:sp>
        <p:nvSpPr>
          <p:cNvPr id="3" name="Subtitle 2"/>
          <p:cNvSpPr>
            <a:spLocks noGrp="1"/>
          </p:cNvSpPr>
          <p:nvPr>
            <p:ph type="subTitle" idx="1"/>
          </p:nvPr>
        </p:nvSpPr>
        <p:spPr>
          <a:xfrm>
            <a:off x="1524000" y="2951321"/>
            <a:ext cx="9144000" cy="3251923"/>
          </a:xfrm>
        </p:spPr>
        <p:txBody>
          <a:bodyPr vert="horz" lIns="91440" tIns="45720" rIns="91440" bIns="45720" rtlCol="0" anchor="t">
            <a:normAutofit/>
          </a:bodyPr>
          <a:lstStyle/>
          <a:p>
            <a:r>
              <a:rPr lang="en-US" sz="2400" dirty="0" err="1">
                <a:solidFill>
                  <a:srgbClr val="202729"/>
                </a:solidFill>
                <a:cs typeface="Calibri"/>
              </a:rPr>
              <a:t>Sahil</a:t>
            </a:r>
            <a:r>
              <a:rPr lang="en-US" sz="2400" dirty="0">
                <a:solidFill>
                  <a:srgbClr val="202729"/>
                </a:solidFill>
                <a:cs typeface="Calibri"/>
              </a:rPr>
              <a:t> </a:t>
            </a:r>
            <a:r>
              <a:rPr lang="en-US" sz="2400" dirty="0" err="1">
                <a:solidFill>
                  <a:srgbClr val="202729"/>
                </a:solidFill>
                <a:cs typeface="Calibri"/>
              </a:rPr>
              <a:t>Verma</a:t>
            </a:r>
            <a:r>
              <a:rPr lang="en-US" sz="2400" dirty="0">
                <a:solidFill>
                  <a:srgbClr val="202729"/>
                </a:solidFill>
                <a:cs typeface="Calibri"/>
              </a:rPr>
              <a:t>, IIT Kanpur, India</a:t>
            </a:r>
          </a:p>
          <a:p>
            <a:r>
              <a:rPr lang="en-US" sz="2400" b="1" dirty="0">
                <a:solidFill>
                  <a:srgbClr val="202729"/>
                </a:solidFill>
                <a:cs typeface="Calibri"/>
              </a:rPr>
              <a:t>Julia Rubin, University of British Columbia, </a:t>
            </a:r>
            <a:r>
              <a:rPr lang="en-US" sz="2400" b="1" dirty="0" smtClean="0">
                <a:solidFill>
                  <a:srgbClr val="202729"/>
                </a:solidFill>
                <a:cs typeface="Calibri"/>
              </a:rPr>
              <a:t>Canada</a:t>
            </a:r>
            <a:endParaRPr lang="en-US" sz="2400" dirty="0">
              <a:solidFill>
                <a:srgbClr val="202729"/>
              </a:solidFill>
              <a:cs typeface="Calibri"/>
            </a:endParaRPr>
          </a:p>
          <a:p>
            <a:endParaRPr lang="en-US" sz="2400" dirty="0">
              <a:solidFill>
                <a:srgbClr val="202729"/>
              </a:solidFill>
              <a:cs typeface="Calibri"/>
            </a:endParaRPr>
          </a:p>
          <a:p>
            <a:endParaRPr lang="en-US" sz="2400" dirty="0">
              <a:solidFill>
                <a:srgbClr val="202729"/>
              </a:solidFill>
              <a:cs typeface="Calibri"/>
            </a:endParaRPr>
          </a:p>
          <a:p>
            <a:r>
              <a:rPr lang="en-US" sz="2400" dirty="0">
                <a:solidFill>
                  <a:srgbClr val="202729"/>
                </a:solidFill>
                <a:cs typeface="Calibri"/>
              </a:rPr>
              <a:t>May 29th, 2018</a:t>
            </a:r>
          </a:p>
        </p:txBody>
      </p:sp>
    </p:spTree>
    <p:extLst>
      <p:ext uri="{BB962C8B-B14F-4D97-AF65-F5344CB8AC3E}">
        <p14:creationId xmlns:p14="http://schemas.microsoft.com/office/powerpoint/2010/main" val="1098572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 </a:t>
            </a:r>
            <a:r>
              <a:rPr lang="mr-IN" smtClean="0"/>
              <a:t>…</a:t>
            </a:r>
            <a:endParaRPr lang="en-US" dirty="0"/>
          </a:p>
        </p:txBody>
      </p:sp>
      <p:sp>
        <p:nvSpPr>
          <p:cNvPr id="3" name="Content Placeholder 2"/>
          <p:cNvSpPr>
            <a:spLocks noGrp="1"/>
          </p:cNvSpPr>
          <p:nvPr>
            <p:ph idx="1"/>
          </p:nvPr>
        </p:nvSpPr>
        <p:spPr/>
        <p:txBody>
          <a:bodyPr/>
          <a:lstStyle/>
          <a:p>
            <a:r>
              <a:rPr lang="en-US" dirty="0"/>
              <a:t>S</a:t>
            </a:r>
            <a:r>
              <a:rPr lang="en-US" dirty="0" smtClean="0"/>
              <a:t>uppose we believe in </a:t>
            </a:r>
            <a:r>
              <a:rPr lang="en-US" dirty="0"/>
              <a:t>group fairness: </a:t>
            </a:r>
            <a:r>
              <a:rPr lang="en-US" dirty="0" smtClean="0"/>
              <a:t>the </a:t>
            </a:r>
            <a:r>
              <a:rPr lang="en-US" dirty="0"/>
              <a:t>same ratio of male and female applicants receives </a:t>
            </a:r>
            <a:r>
              <a:rPr lang="en-US"/>
              <a:t>the </a:t>
            </a:r>
            <a:r>
              <a:rPr lang="en-US" smtClean="0"/>
              <a:t>loan.</a:t>
            </a:r>
            <a:endParaRPr lang="en-US" dirty="0" smtClean="0"/>
          </a:p>
          <a:p>
            <a:endParaRPr lang="en-US" dirty="0"/>
          </a:p>
          <a:p>
            <a:r>
              <a:rPr lang="en-US" dirty="0" smtClean="0"/>
              <a:t>Are we happy?</a:t>
            </a:r>
          </a:p>
        </p:txBody>
      </p:sp>
      <p:sp>
        <p:nvSpPr>
          <p:cNvPr id="4" name="Slide Number Placeholder 3"/>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2507036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D002A-AF70-41FF-A300-7E8B85BE4DFF}"/>
              </a:ext>
            </a:extLst>
          </p:cNvPr>
          <p:cNvSpPr>
            <a:spLocks noGrp="1"/>
          </p:cNvSpPr>
          <p:nvPr>
            <p:ph type="title"/>
          </p:nvPr>
        </p:nvSpPr>
        <p:spPr/>
        <p:txBody>
          <a:bodyPr/>
          <a:lstStyle/>
          <a:p>
            <a:r>
              <a:rPr lang="en-US" dirty="0">
                <a:cs typeface="Calibri Light"/>
              </a:rPr>
              <a:t>Similarity-based Measures</a:t>
            </a:r>
          </a:p>
        </p:txBody>
      </p:sp>
      <p:sp>
        <p:nvSpPr>
          <p:cNvPr id="3" name="Content Placeholder 2">
            <a:extLst>
              <a:ext uri="{FF2B5EF4-FFF2-40B4-BE49-F238E27FC236}">
                <a16:creationId xmlns:a16="http://schemas.microsoft.com/office/drawing/2014/main" xmlns="" id="{B5A29460-A2E8-440F-A234-D031FDF39C3E}"/>
              </a:ext>
            </a:extLst>
          </p:cNvPr>
          <p:cNvSpPr>
            <a:spLocks noGrp="1"/>
          </p:cNvSpPr>
          <p:nvPr>
            <p:ph idx="1"/>
          </p:nvPr>
        </p:nvSpPr>
        <p:spPr>
          <a:xfrm>
            <a:off x="423357" y="1406421"/>
            <a:ext cx="11024521" cy="4562134"/>
          </a:xfrm>
        </p:spPr>
        <p:txBody>
          <a:bodyPr vert="horz" lIns="91440" tIns="45720" rIns="91440" bIns="45720" rtlCol="0" anchor="t">
            <a:normAutofit/>
          </a:bodyPr>
          <a:lstStyle/>
          <a:p>
            <a:r>
              <a:rPr lang="en-US" dirty="0" smtClean="0">
                <a:solidFill>
                  <a:srgbClr val="000000"/>
                </a:solidFill>
                <a:cs typeface="Calibri"/>
              </a:rPr>
              <a:t>Fairness </a:t>
            </a:r>
            <a:r>
              <a:rPr lang="en-US" dirty="0">
                <a:solidFill>
                  <a:srgbClr val="000000"/>
                </a:solidFill>
                <a:cs typeface="Calibri"/>
              </a:rPr>
              <a:t>through </a:t>
            </a:r>
            <a:r>
              <a:rPr lang="en-US" dirty="0" smtClean="0">
                <a:solidFill>
                  <a:srgbClr val="000000"/>
                </a:solidFill>
                <a:cs typeface="Calibri"/>
              </a:rPr>
              <a:t>unawareness: </a:t>
            </a:r>
          </a:p>
          <a:p>
            <a:pPr lvl="1"/>
            <a:r>
              <a:rPr lang="en-US" sz="2400" dirty="0" smtClean="0"/>
              <a:t>Individuals that only differ in the sensitive attributes should </a:t>
            </a:r>
            <a:r>
              <a:rPr lang="en-US" sz="2400" smtClean="0"/>
              <a:t>get a similar </a:t>
            </a:r>
            <a:r>
              <a:rPr lang="en-US" sz="2400" dirty="0" smtClean="0"/>
              <a:t>classification.</a:t>
            </a:r>
          </a:p>
          <a:p>
            <a:pPr lvl="1"/>
            <a:r>
              <a:rPr lang="en-US" sz="2400" dirty="0" smtClean="0"/>
              <a:t>No </a:t>
            </a:r>
            <a:r>
              <a:rPr lang="en-US" sz="2400" dirty="0"/>
              <a:t>sensitive attributes are explicitly used in </a:t>
            </a:r>
            <a:r>
              <a:rPr lang="en-US" sz="2400" dirty="0" smtClean="0"/>
              <a:t>the decision</a:t>
            </a:r>
            <a:r>
              <a:rPr lang="en-US" sz="2400" dirty="0"/>
              <a:t>-making </a:t>
            </a:r>
            <a:r>
              <a:rPr lang="en-US" sz="2400" dirty="0" smtClean="0"/>
              <a:t>process.</a:t>
            </a:r>
          </a:p>
          <a:p>
            <a:endParaRPr lang="en-US" dirty="0" smtClean="0">
              <a:solidFill>
                <a:srgbClr val="000000"/>
              </a:solidFill>
              <a:cs typeface="Calibri"/>
            </a:endParaRPr>
          </a:p>
          <a:p>
            <a:r>
              <a:rPr lang="en-US" dirty="0"/>
              <a:t>Fairness through </a:t>
            </a:r>
            <a:r>
              <a:rPr lang="en-US" dirty="0" smtClean="0"/>
              <a:t>awareness</a:t>
            </a:r>
          </a:p>
          <a:p>
            <a:pPr lvl="1"/>
            <a:r>
              <a:rPr lang="en-US" sz="2400" dirty="0"/>
              <a:t>The similarity of individuals is </a:t>
            </a:r>
            <a:r>
              <a:rPr lang="en-US" sz="2400" dirty="0" smtClean="0"/>
              <a:t>defined via </a:t>
            </a:r>
            <a:r>
              <a:rPr lang="en-US" sz="2400" dirty="0"/>
              <a:t>a distance </a:t>
            </a:r>
            <a:r>
              <a:rPr lang="en-US" sz="2400" dirty="0" smtClean="0"/>
              <a:t>metric.</a:t>
            </a:r>
          </a:p>
          <a:p>
            <a:pPr lvl="1"/>
            <a:r>
              <a:rPr lang="en-US" sz="2400" dirty="0" smtClean="0"/>
              <a:t>The </a:t>
            </a:r>
            <a:r>
              <a:rPr lang="en-US" sz="2400" dirty="0"/>
              <a:t>distance </a:t>
            </a:r>
            <a:r>
              <a:rPr lang="en-US" sz="2400" dirty="0" smtClean="0"/>
              <a:t>between the </a:t>
            </a:r>
            <a:r>
              <a:rPr lang="en-US" sz="2400" dirty="0"/>
              <a:t>distributions of outputs for individuals should be at most </a:t>
            </a:r>
            <a:r>
              <a:rPr lang="en-US" sz="2400" dirty="0" smtClean="0"/>
              <a:t>the distance </a:t>
            </a:r>
            <a:r>
              <a:rPr lang="en-US" sz="2400" dirty="0"/>
              <a:t>between the individuals.</a:t>
            </a:r>
            <a:endParaRPr lang="en-US" sz="2400" dirty="0" smtClean="0">
              <a:solidFill>
                <a:srgbClr val="000000"/>
              </a:solidFill>
              <a:cs typeface="Calibri"/>
            </a:endParaRPr>
          </a:p>
          <a:p>
            <a:endParaRPr lang="en-US" sz="3200" dirty="0">
              <a:cs typeface="Calibri"/>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31923785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t>
            </a:r>
            <a:endParaRPr lang="en-US" dirty="0"/>
          </a:p>
        </p:txBody>
      </p:sp>
      <p:sp>
        <p:nvSpPr>
          <p:cNvPr id="3" name="Content Placeholder 2"/>
          <p:cNvSpPr>
            <a:spLocks noGrp="1"/>
          </p:cNvSpPr>
          <p:nvPr>
            <p:ph idx="1"/>
          </p:nvPr>
        </p:nvSpPr>
        <p:spPr>
          <a:xfrm>
            <a:off x="609600" y="1600201"/>
            <a:ext cx="10261116" cy="4525963"/>
          </a:xfrm>
        </p:spPr>
        <p:txBody>
          <a:bodyPr vert="horz" lIns="91440" tIns="45720" rIns="91440" bIns="45720" rtlCol="0" anchor="t">
            <a:normAutofit/>
          </a:bodyPr>
          <a:lstStyle/>
          <a:p>
            <a:r>
              <a:rPr lang="en-US" dirty="0" smtClean="0"/>
              <a:t>For </a:t>
            </a:r>
            <a:r>
              <a:rPr lang="en-US" dirty="0"/>
              <a:t>8.8% “generated” identical applicants, the output classification </a:t>
            </a:r>
            <a:r>
              <a:rPr lang="en-US" dirty="0" smtClean="0"/>
              <a:t>is not the same</a:t>
            </a:r>
          </a:p>
          <a:p>
            <a:r>
              <a:rPr lang="en-US" dirty="0" smtClean="0"/>
              <a:t>Becomes “fair” when the gender attribute is excluded</a:t>
            </a:r>
          </a:p>
          <a:p>
            <a:r>
              <a:rPr lang="en-US" dirty="0" smtClean="0"/>
              <a:t>Distance metric affects the outcomes</a:t>
            </a:r>
          </a:p>
        </p:txBody>
      </p:sp>
      <p:sp>
        <p:nvSpPr>
          <p:cNvPr id="4" name="Slide Number Placeholder 3"/>
          <p:cNvSpPr>
            <a:spLocks noGrp="1"/>
          </p:cNvSpPr>
          <p:nvPr>
            <p:ph type="sldNum" sz="quarter" idx="12"/>
          </p:nvPr>
        </p:nvSpPr>
        <p:spPr/>
        <p:txBody>
          <a:bodyPr/>
          <a:lstStyle/>
          <a:p>
            <a:fld id="{330EA680-D336-4FF7-8B7A-9848BB0A1C32}" type="slidenum">
              <a:rPr lang="en-US" smtClean="0"/>
              <a:t>12</a:t>
            </a:fld>
            <a:endParaRPr lang="en-US"/>
          </a:p>
        </p:txBody>
      </p:sp>
      <p:pic>
        <p:nvPicPr>
          <p:cNvPr id="5" name="Picture 4" descr="Screen Shot 2018-05-28 at 7.35.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0965" y="4228780"/>
            <a:ext cx="5232400" cy="1778000"/>
          </a:xfrm>
          <a:prstGeom prst="rect">
            <a:avLst/>
          </a:prstGeom>
        </p:spPr>
      </p:pic>
    </p:spTree>
    <p:extLst>
      <p:ext uri="{BB962C8B-B14F-4D97-AF65-F5344CB8AC3E}">
        <p14:creationId xmlns:p14="http://schemas.microsoft.com/office/powerpoint/2010/main" val="3953099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197" y="97128"/>
            <a:ext cx="4762032" cy="763109"/>
          </a:xfrm>
        </p:spPr>
        <p:txBody>
          <a:bodyPr>
            <a:normAutofit/>
          </a:bodyPr>
          <a:lstStyle/>
          <a:p>
            <a:r>
              <a:rPr lang="en-US" dirty="0" smtClean="0"/>
              <a:t>Conclusions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13</a:t>
            </a:fld>
            <a:endParaRPr lang="en-US"/>
          </a:p>
        </p:txBody>
      </p:sp>
      <p:pic>
        <p:nvPicPr>
          <p:cNvPr id="5" name="Picture 4" descr="Screen Shot 2018-05-27 at 10.29.26 PM.png"/>
          <p:cNvPicPr>
            <a:picLocks noChangeAspect="1"/>
          </p:cNvPicPr>
          <p:nvPr/>
        </p:nvPicPr>
        <p:blipFill rotWithShape="1">
          <a:blip r:embed="rId2">
            <a:extLst>
              <a:ext uri="{28A0092B-C50C-407E-A947-70E740481C1C}">
                <a14:useLocalDpi xmlns:a14="http://schemas.microsoft.com/office/drawing/2010/main" val="0"/>
              </a:ext>
            </a:extLst>
          </a:blip>
          <a:srcRect l="1" r="-182"/>
          <a:stretch/>
        </p:blipFill>
        <p:spPr>
          <a:xfrm>
            <a:off x="6182507" y="241572"/>
            <a:ext cx="6009493" cy="6133785"/>
          </a:xfrm>
          <a:prstGeom prst="rect">
            <a:avLst/>
          </a:prstGeom>
        </p:spPr>
      </p:pic>
      <p:sp>
        <p:nvSpPr>
          <p:cNvPr id="6" name="Content Placeholder 2"/>
          <p:cNvSpPr>
            <a:spLocks noGrp="1"/>
          </p:cNvSpPr>
          <p:nvPr>
            <p:ph idx="1"/>
          </p:nvPr>
        </p:nvSpPr>
        <p:spPr>
          <a:xfrm>
            <a:off x="295496" y="1051402"/>
            <a:ext cx="5617846" cy="5530094"/>
          </a:xfrm>
        </p:spPr>
        <p:txBody>
          <a:bodyPr vert="horz" lIns="91440" tIns="45720" rIns="91440" bIns="45720" rtlCol="0" anchor="t">
            <a:normAutofit fontScale="92500" lnSpcReduction="10000"/>
          </a:bodyPr>
          <a:lstStyle/>
          <a:p>
            <a:pPr marL="342900" lvl="1" indent="-342900">
              <a:buFont typeface="Arial"/>
              <a:buChar char="•"/>
            </a:pPr>
            <a:r>
              <a:rPr lang="en-US" dirty="0" smtClean="0">
                <a:cs typeface="Calibri"/>
              </a:rPr>
              <a:t>Tens of definitions, some are satisfied and some are not</a:t>
            </a:r>
          </a:p>
          <a:p>
            <a:pPr marL="0" lvl="1" indent="0">
              <a:buNone/>
            </a:pPr>
            <a:endParaRPr lang="en-US" dirty="0">
              <a:cs typeface="Calibri"/>
            </a:endParaRPr>
          </a:p>
          <a:p>
            <a:pPr marL="342900" lvl="1" indent="-342900">
              <a:buFont typeface="Arial"/>
              <a:buChar char="•"/>
            </a:pPr>
            <a:r>
              <a:rPr lang="en-US" dirty="0" smtClean="0">
                <a:cs typeface="Calibri"/>
              </a:rPr>
              <a:t>Statistical </a:t>
            </a:r>
            <a:r>
              <a:rPr lang="en-US" dirty="0">
                <a:cs typeface="Calibri"/>
              </a:rPr>
              <a:t>definitions are easy to </a:t>
            </a:r>
            <a:r>
              <a:rPr lang="en-US" dirty="0" smtClean="0">
                <a:cs typeface="Calibri"/>
              </a:rPr>
              <a:t>compute</a:t>
            </a:r>
          </a:p>
          <a:p>
            <a:pPr marL="742950" lvl="2" indent="-342900"/>
            <a:r>
              <a:rPr lang="en-US" dirty="0" smtClean="0">
                <a:cs typeface="Calibri"/>
              </a:rPr>
              <a:t>But some rely on the availability of the actual outcome</a:t>
            </a:r>
          </a:p>
          <a:p>
            <a:pPr marL="742950" lvl="2" indent="-342900"/>
            <a:endParaRPr lang="en-US" dirty="0">
              <a:cs typeface="Calibri"/>
            </a:endParaRPr>
          </a:p>
          <a:p>
            <a:pPr marL="342900" lvl="1" indent="-342900">
              <a:buFont typeface="Arial"/>
              <a:buChar char="•"/>
            </a:pPr>
            <a:r>
              <a:rPr lang="en-US" dirty="0" smtClean="0">
                <a:cs typeface="Calibri"/>
              </a:rPr>
              <a:t>Similarity-based definitions are sensitive to the distance metric</a:t>
            </a:r>
          </a:p>
          <a:p>
            <a:pPr marL="0" lvl="1" indent="0">
              <a:buNone/>
            </a:pPr>
            <a:endParaRPr lang="en-US" dirty="0" smtClean="0">
              <a:cs typeface="Calibri"/>
            </a:endParaRPr>
          </a:p>
          <a:p>
            <a:pPr marL="342900" lvl="1" indent="-342900">
              <a:buChar char="•"/>
            </a:pPr>
            <a:r>
              <a:rPr lang="en-US" dirty="0" smtClean="0">
                <a:cs typeface="Calibri"/>
              </a:rPr>
              <a:t>Understanding which definition is appropriate to a particular situation is challenging </a:t>
            </a:r>
          </a:p>
        </p:txBody>
      </p:sp>
    </p:spTree>
    <p:extLst>
      <p:ext uri="{BB962C8B-B14F-4D97-AF65-F5344CB8AC3E}">
        <p14:creationId xmlns:p14="http://schemas.microsoft.com/office/powerpoint/2010/main" val="32218910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8186849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D002A-AF70-41FF-A300-7E8B85BE4DFF}"/>
              </a:ext>
            </a:extLst>
          </p:cNvPr>
          <p:cNvSpPr>
            <a:spLocks noGrp="1"/>
          </p:cNvSpPr>
          <p:nvPr>
            <p:ph type="title"/>
          </p:nvPr>
        </p:nvSpPr>
        <p:spPr/>
        <p:txBody>
          <a:bodyPr/>
          <a:lstStyle/>
          <a:p>
            <a:pPr algn="ctr"/>
            <a:r>
              <a:rPr lang="en-US" dirty="0">
                <a:cs typeface="Calibri Light"/>
              </a:rPr>
              <a:t>Causal Reasoning</a:t>
            </a:r>
          </a:p>
        </p:txBody>
      </p:sp>
      <p:sp>
        <p:nvSpPr>
          <p:cNvPr id="4" name="Slide Number Placeholder 3"/>
          <p:cNvSpPr>
            <a:spLocks noGrp="1"/>
          </p:cNvSpPr>
          <p:nvPr>
            <p:ph type="sldNum" sz="quarter" idx="12"/>
          </p:nvPr>
        </p:nvSpPr>
        <p:spPr/>
        <p:txBody>
          <a:bodyPr/>
          <a:lstStyle/>
          <a:p>
            <a:fld id="{330EA680-D336-4FF7-8B7A-9848BB0A1C32}" type="slidenum">
              <a:rPr lang="en-US" smtClean="0"/>
              <a:t>15</a:t>
            </a:fld>
            <a:endParaRPr lang="en-US"/>
          </a:p>
        </p:txBody>
      </p:sp>
      <p:grpSp>
        <p:nvGrpSpPr>
          <p:cNvPr id="5" name="Group 4"/>
          <p:cNvGrpSpPr/>
          <p:nvPr/>
        </p:nvGrpSpPr>
        <p:grpSpPr>
          <a:xfrm>
            <a:off x="5080285" y="3563840"/>
            <a:ext cx="6728843" cy="2746470"/>
            <a:chOff x="5427940" y="1302858"/>
            <a:chExt cx="6203651" cy="2262885"/>
          </a:xfrm>
        </p:grpSpPr>
        <p:pic>
          <p:nvPicPr>
            <p:cNvPr id="6" name="Picture 5" descr="Screen Shot 2018-05-27 at 11.18.46 PM.png"/>
            <p:cNvPicPr>
              <a:picLocks noChangeAspect="1"/>
            </p:cNvPicPr>
            <p:nvPr/>
          </p:nvPicPr>
          <p:blipFill rotWithShape="1">
            <a:blip r:embed="rId2">
              <a:extLst>
                <a:ext uri="{28A0092B-C50C-407E-A947-70E740481C1C}">
                  <a14:useLocalDpi xmlns:a14="http://schemas.microsoft.com/office/drawing/2010/main" val="0"/>
                </a:ext>
              </a:extLst>
            </a:blip>
            <a:srcRect b="7359"/>
            <a:stretch/>
          </p:blipFill>
          <p:spPr>
            <a:xfrm>
              <a:off x="5448706" y="1345081"/>
              <a:ext cx="6019800" cy="1811882"/>
            </a:xfrm>
            <a:prstGeom prst="rect">
              <a:avLst/>
            </a:prstGeom>
            <a:ln>
              <a:noFill/>
            </a:ln>
          </p:spPr>
        </p:pic>
        <p:sp>
          <p:nvSpPr>
            <p:cNvPr id="7" name="Rectangle 6"/>
            <p:cNvSpPr/>
            <p:nvPr/>
          </p:nvSpPr>
          <p:spPr>
            <a:xfrm>
              <a:off x="5427940" y="1302858"/>
              <a:ext cx="6203651" cy="226288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Content Placeholder 2">
            <a:extLst>
              <a:ext uri="{FF2B5EF4-FFF2-40B4-BE49-F238E27FC236}">
                <a16:creationId xmlns:a16="http://schemas.microsoft.com/office/drawing/2014/main" xmlns="" id="{B5A29460-A2E8-440F-A234-D031FDF39C3E}"/>
              </a:ext>
            </a:extLst>
          </p:cNvPr>
          <p:cNvSpPr>
            <a:spLocks noGrp="1"/>
          </p:cNvSpPr>
          <p:nvPr>
            <p:ph idx="1"/>
          </p:nvPr>
        </p:nvSpPr>
        <p:spPr>
          <a:xfrm>
            <a:off x="382387" y="1297183"/>
            <a:ext cx="11024521" cy="4562134"/>
          </a:xfrm>
        </p:spPr>
        <p:txBody>
          <a:bodyPr vert="horz" lIns="91440" tIns="45720" rIns="91440" bIns="45720" rtlCol="0" anchor="t">
            <a:normAutofit/>
          </a:bodyPr>
          <a:lstStyle/>
          <a:p>
            <a:r>
              <a:rPr lang="en-US" sz="2400" dirty="0"/>
              <a:t>Captures the relations </a:t>
            </a:r>
            <a:r>
              <a:rPr lang="en-US" sz="2400" dirty="0" smtClean="0"/>
              <a:t>between attributes </a:t>
            </a:r>
            <a:r>
              <a:rPr lang="en-US" sz="2400" dirty="0"/>
              <a:t>and their influence </a:t>
            </a:r>
            <a:r>
              <a:rPr lang="en-US" sz="2400"/>
              <a:t>on </a:t>
            </a:r>
            <a:r>
              <a:rPr lang="en-US" sz="2400" smtClean="0"/>
              <a:t>the outcome </a:t>
            </a:r>
            <a:endParaRPr lang="en-US" sz="2400" dirty="0" smtClean="0"/>
          </a:p>
          <a:p>
            <a:r>
              <a:rPr lang="en-US" sz="2400" dirty="0" smtClean="0"/>
              <a:t>Estimate </a:t>
            </a:r>
            <a:r>
              <a:rPr lang="en-US" sz="2400" dirty="0"/>
              <a:t>effects of s</a:t>
            </a:r>
            <a:r>
              <a:rPr lang="en-US" sz="2400" dirty="0" smtClean="0"/>
              <a:t>ensitive </a:t>
            </a:r>
            <a:r>
              <a:rPr lang="en-US" sz="2400" dirty="0"/>
              <a:t>attributes </a:t>
            </a:r>
            <a:endParaRPr lang="en-US" sz="2400" dirty="0" smtClean="0"/>
          </a:p>
          <a:p>
            <a:r>
              <a:rPr lang="en-US" sz="2400" dirty="0" smtClean="0"/>
              <a:t>Used to build </a:t>
            </a:r>
            <a:r>
              <a:rPr lang="en-US" sz="2400" dirty="0"/>
              <a:t>algorithms </a:t>
            </a:r>
            <a:r>
              <a:rPr lang="en-US" sz="2400" dirty="0" smtClean="0"/>
              <a:t>that ensure </a:t>
            </a:r>
            <a:r>
              <a:rPr lang="en-US" sz="2400" dirty="0"/>
              <a:t>a tolerable level of discrimination due to these attributes</a:t>
            </a:r>
          </a:p>
          <a:p>
            <a:pPr marL="0" indent="0">
              <a:buNone/>
            </a:pPr>
            <a:endParaRPr lang="en-US" sz="3200" dirty="0">
              <a:cs typeface="Calibri"/>
            </a:endParaRPr>
          </a:p>
        </p:txBody>
      </p:sp>
    </p:spTree>
    <p:extLst>
      <p:ext uri="{BB962C8B-B14F-4D97-AF65-F5344CB8AC3E}">
        <p14:creationId xmlns:p14="http://schemas.microsoft.com/office/powerpoint/2010/main" val="215554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6C4A3-E1A0-4860-BD1F-B157FF989EA9}"/>
              </a:ext>
            </a:extLst>
          </p:cNvPr>
          <p:cNvSpPr>
            <a:spLocks noGrp="1"/>
          </p:cNvSpPr>
          <p:nvPr>
            <p:ph type="title"/>
          </p:nvPr>
        </p:nvSpPr>
        <p:spPr/>
        <p:txBody>
          <a:bodyPr/>
          <a:lstStyle/>
          <a:p>
            <a:r>
              <a:rPr lang="en-US" smtClean="0"/>
              <a:t>How did that happen?</a:t>
            </a:r>
            <a:endParaRPr lang="en-US" dirty="0"/>
          </a:p>
        </p:txBody>
      </p:sp>
      <p:sp>
        <p:nvSpPr>
          <p:cNvPr id="3" name="Content Placeholder 2">
            <a:extLst>
              <a:ext uri="{FF2B5EF4-FFF2-40B4-BE49-F238E27FC236}">
                <a16:creationId xmlns:a16="http://schemas.microsoft.com/office/drawing/2014/main" xmlns="" id="{35D119FF-D109-4591-BA58-6A2ED652576F}"/>
              </a:ext>
            </a:extLst>
          </p:cNvPr>
          <p:cNvSpPr>
            <a:spLocks noGrp="1"/>
          </p:cNvSpPr>
          <p:nvPr>
            <p:ph idx="1"/>
          </p:nvPr>
        </p:nvSpPr>
        <p:spPr/>
        <p:txBody>
          <a:bodyPr vert="horz" lIns="91440" tIns="45720" rIns="91440" bIns="45720" rtlCol="0" anchor="t">
            <a:normAutofit/>
          </a:bodyPr>
          <a:lstStyle/>
          <a:p>
            <a:pPr marL="457200" indent="-457200"/>
            <a:r>
              <a:rPr lang="en-US" dirty="0" smtClean="0">
                <a:cs typeface="Calibri"/>
              </a:rPr>
              <a:t>Since </a:t>
            </a:r>
            <a:r>
              <a:rPr lang="en-US" dirty="0">
                <a:cs typeface="Calibri"/>
              </a:rPr>
              <a:t>in our dataset the base rate </a:t>
            </a:r>
            <a:r>
              <a:rPr lang="en-US">
                <a:cs typeface="Calibri"/>
              </a:rPr>
              <a:t>for </a:t>
            </a:r>
            <a:r>
              <a:rPr lang="en-US" smtClean="0">
                <a:cs typeface="Calibri"/>
              </a:rPr>
              <a:t>an actual </a:t>
            </a:r>
            <a:r>
              <a:rPr lang="en-US" dirty="0">
                <a:cs typeface="Calibri"/>
              </a:rPr>
              <a:t>good credit score is 0.72 and 0.65 for males and females respectively, accordingly a higher proportion of males are deemed to </a:t>
            </a:r>
            <a:r>
              <a:rPr lang="en-US">
                <a:cs typeface="Calibri"/>
              </a:rPr>
              <a:t>have </a:t>
            </a:r>
            <a:r>
              <a:rPr lang="en-US" smtClean="0">
                <a:cs typeface="Calibri"/>
              </a:rPr>
              <a:t>a good </a:t>
            </a:r>
            <a:r>
              <a:rPr lang="en-US" dirty="0">
                <a:cs typeface="Calibri"/>
              </a:rPr>
              <a:t>credit score, resulting in a higher proportion of bad credit males getting good credit scores compared to bad credit females. </a:t>
            </a:r>
            <a:endParaRPr lang="en-US" dirty="0" smtClean="0">
              <a:cs typeface="Calibri"/>
            </a:endParaRPr>
          </a:p>
          <a:p>
            <a:pPr marL="457200" indent="-457200"/>
            <a:r>
              <a:rPr lang="en-US" dirty="0" smtClean="0">
                <a:cs typeface="Calibri"/>
              </a:rPr>
              <a:t>You</a:t>
            </a:r>
            <a:r>
              <a:rPr lang="en-US">
                <a:cs typeface="Calibri"/>
              </a:rPr>
              <a:t> </a:t>
            </a:r>
            <a:r>
              <a:rPr lang="en-US" b="1" smtClean="0">
                <a:solidFill>
                  <a:srgbClr val="FF0000"/>
                </a:solidFill>
                <a:cs typeface="Calibri"/>
              </a:rPr>
              <a:t>cannot</a:t>
            </a:r>
            <a:r>
              <a:rPr lang="en-US" dirty="0">
                <a:cs typeface="Calibri"/>
              </a:rPr>
              <a:t> be fair both ways simultaneously.</a:t>
            </a:r>
          </a:p>
          <a:p>
            <a:pPr marL="457200" indent="-457200"/>
            <a:endParaRPr lang="en-US" dirty="0">
              <a:cs typeface="Calibri"/>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3234442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sp>
        <p:nvSpPr>
          <p:cNvPr id="3" name="Content Placeholder 2"/>
          <p:cNvSpPr>
            <a:spLocks noGrp="1"/>
          </p:cNvSpPr>
          <p:nvPr>
            <p:ph idx="1"/>
          </p:nvPr>
        </p:nvSpPr>
        <p:spPr/>
        <p:txBody>
          <a:bodyPr>
            <a:normAutofit/>
          </a:bodyPr>
          <a:lstStyle/>
          <a:p>
            <a:r>
              <a:rPr lang="en-US" sz="2600" dirty="0" smtClean="0"/>
              <a:t>d </a:t>
            </a:r>
            <a:r>
              <a:rPr lang="mr-IN" sz="2600" dirty="0" smtClean="0"/>
              <a:t>–</a:t>
            </a:r>
            <a:r>
              <a:rPr lang="en-US" sz="2600" dirty="0" smtClean="0"/>
              <a:t> predicted score</a:t>
            </a:r>
          </a:p>
          <a:p>
            <a:r>
              <a:rPr lang="en-US" sz="2600" dirty="0" smtClean="0"/>
              <a:t>Y </a:t>
            </a:r>
            <a:r>
              <a:rPr lang="mr-IN" sz="2600" dirty="0" smtClean="0"/>
              <a:t>–</a:t>
            </a:r>
            <a:r>
              <a:rPr lang="en-US" sz="2600" dirty="0" smtClean="0"/>
              <a:t> actual score </a:t>
            </a:r>
          </a:p>
          <a:p>
            <a:r>
              <a:rPr lang="en-US" sz="2600" dirty="0" smtClean="0"/>
              <a:t>G </a:t>
            </a:r>
            <a:r>
              <a:rPr lang="mr-IN" sz="2600" dirty="0" smtClean="0"/>
              <a:t>–</a:t>
            </a:r>
            <a:r>
              <a:rPr lang="en-US" sz="2600" dirty="0" smtClean="0"/>
              <a:t> protected attribute (</a:t>
            </a:r>
            <a:r>
              <a:rPr lang="en-US" sz="2600" dirty="0">
                <a:cs typeface="Calibri"/>
              </a:rPr>
              <a:t>marital status </a:t>
            </a:r>
            <a:r>
              <a:rPr lang="en-US" sz="2600" dirty="0" smtClean="0">
                <a:cs typeface="Calibri"/>
              </a:rPr>
              <a:t>+ gender</a:t>
            </a:r>
            <a:r>
              <a:rPr lang="en-US" sz="2600" dirty="0" smtClean="0"/>
              <a:t>)</a:t>
            </a:r>
          </a:p>
          <a:p>
            <a:endParaRPr lang="en-US" sz="2600" dirty="0"/>
          </a:p>
          <a:p>
            <a:endParaRPr lang="en-US" sz="2600" dirty="0" smtClean="0"/>
          </a:p>
          <a:p>
            <a:r>
              <a:rPr lang="en-US" sz="2600" dirty="0" smtClean="0"/>
              <a:t>Example: </a:t>
            </a:r>
            <a:r>
              <a:rPr lang="mr-IN" sz="2600" dirty="0" smtClean="0"/>
              <a:t>P</a:t>
            </a:r>
            <a:r>
              <a:rPr lang="en-US" sz="2600" dirty="0" smtClean="0"/>
              <a:t>(Y</a:t>
            </a:r>
            <a:r>
              <a:rPr lang="mr-IN" sz="2600" dirty="0" smtClean="0"/>
              <a:t> </a:t>
            </a:r>
            <a:r>
              <a:rPr lang="mr-IN" sz="2600" dirty="0"/>
              <a:t>= 1</a:t>
            </a:r>
            <a:r>
              <a:rPr lang="mr-IN" sz="2600" dirty="0" smtClean="0"/>
              <a:t>|</a:t>
            </a:r>
            <a:r>
              <a:rPr lang="en-US" sz="2600" dirty="0" smtClean="0"/>
              <a:t>d</a:t>
            </a:r>
            <a:r>
              <a:rPr lang="mr-IN" sz="2600" dirty="0" smtClean="0"/>
              <a:t> </a:t>
            </a:r>
            <a:r>
              <a:rPr lang="mr-IN" sz="2600" dirty="0"/>
              <a:t>= 1,G = </a:t>
            </a:r>
            <a:r>
              <a:rPr lang="mr-IN" sz="2600" dirty="0" smtClean="0"/>
              <a:t>m</a:t>
            </a:r>
            <a:r>
              <a:rPr lang="en-US" sz="2600" dirty="0" smtClean="0"/>
              <a:t>)</a:t>
            </a:r>
            <a:r>
              <a:rPr lang="mr-IN" sz="2600" dirty="0" smtClean="0"/>
              <a:t> </a:t>
            </a:r>
            <a:endParaRPr lang="en-US" sz="2600" dirty="0"/>
          </a:p>
          <a:p>
            <a:pPr lvl="1"/>
            <a:r>
              <a:rPr lang="en-US" sz="2200" dirty="0" smtClean="0"/>
              <a:t>probability of a male applicant with a good predicted credit score to actually have a good </a:t>
            </a:r>
            <a:r>
              <a:rPr lang="en-US" sz="2200" smtClean="0"/>
              <a:t>credit score</a:t>
            </a:r>
            <a:endParaRPr lang="en-US" sz="2200" dirty="0" smtClean="0"/>
          </a:p>
        </p:txBody>
      </p:sp>
      <p:sp>
        <p:nvSpPr>
          <p:cNvPr id="4" name="Slide Number Placeholder 3"/>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17598668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93996" y="1600201"/>
            <a:ext cx="11288404" cy="4525963"/>
          </a:xfrm>
        </p:spPr>
        <p:txBody>
          <a:bodyPr>
            <a:normAutofit/>
          </a:bodyPr>
          <a:lstStyle/>
          <a:p>
            <a:r>
              <a:rPr lang="en-US" sz="2400" dirty="0" smtClean="0"/>
              <a:t>Both protected </a:t>
            </a:r>
            <a:r>
              <a:rPr lang="en-US" sz="2400" dirty="0"/>
              <a:t>and unprotected groups have equal </a:t>
            </a:r>
            <a:r>
              <a:rPr lang="en-US" sz="2400" dirty="0" smtClean="0"/>
              <a:t/>
            </a:r>
            <a:br>
              <a:rPr lang="en-US" sz="2400" dirty="0" smtClean="0"/>
            </a:br>
            <a:r>
              <a:rPr lang="en-US" sz="2400" dirty="0" smtClean="0"/>
              <a:t>probability</a:t>
            </a:r>
            <a:r>
              <a:rPr lang="en-US" sz="2400" dirty="0"/>
              <a:t> </a:t>
            </a:r>
            <a:r>
              <a:rPr lang="en-US" sz="2400" dirty="0" smtClean="0"/>
              <a:t>of </a:t>
            </a:r>
            <a:r>
              <a:rPr lang="en-US" sz="2400" dirty="0"/>
              <a:t>a subject in a positive class to have a </a:t>
            </a:r>
            <a:r>
              <a:rPr lang="en-US" sz="2400" dirty="0" smtClean="0"/>
              <a:t/>
            </a:r>
            <a:br>
              <a:rPr lang="en-US" sz="2400" dirty="0" smtClean="0"/>
            </a:br>
            <a:r>
              <a:rPr lang="en-US" sz="2400" dirty="0" smtClean="0"/>
              <a:t>negative </a:t>
            </a:r>
            <a:r>
              <a:rPr lang="en-US" sz="2400" dirty="0"/>
              <a:t>predictive value</a:t>
            </a:r>
            <a:r>
              <a:rPr lang="en-US" sz="2400" dirty="0" smtClean="0"/>
              <a:t>.</a:t>
            </a:r>
            <a:endParaRPr lang="en-US" sz="2400" dirty="0"/>
          </a:p>
          <a:p>
            <a:endParaRPr lang="en-US" sz="2400" dirty="0" smtClean="0"/>
          </a:p>
          <a:p>
            <a:r>
              <a:rPr lang="en-US" sz="2400" dirty="0" smtClean="0"/>
              <a:t>I.e., </a:t>
            </a:r>
            <a:r>
              <a:rPr lang="en-US" sz="2400" dirty="0"/>
              <a:t>probability of </a:t>
            </a:r>
            <a:r>
              <a:rPr lang="en-US" sz="2400" dirty="0" smtClean="0"/>
              <a:t>a “good” applicant to </a:t>
            </a:r>
            <a:r>
              <a:rPr lang="en-US" sz="2400" dirty="0"/>
              <a:t>be incorrectly </a:t>
            </a:r>
            <a:r>
              <a:rPr lang="en-US" sz="2400" dirty="0" smtClean="0"/>
              <a:t/>
            </a:r>
            <a:br>
              <a:rPr lang="en-US" sz="2400" dirty="0" smtClean="0"/>
            </a:br>
            <a:r>
              <a:rPr lang="en-US" sz="2400" dirty="0" smtClean="0"/>
              <a:t>assigned </a:t>
            </a:r>
            <a:r>
              <a:rPr lang="en-US" sz="2400" dirty="0"/>
              <a:t>a </a:t>
            </a:r>
            <a:r>
              <a:rPr lang="en-US" sz="2400" dirty="0" smtClean="0"/>
              <a:t>bad predicted </a:t>
            </a:r>
            <a:r>
              <a:rPr lang="en-US" sz="2400" dirty="0"/>
              <a:t>credit score should be the same for </a:t>
            </a:r>
            <a:r>
              <a:rPr lang="en-US" sz="2400" dirty="0" smtClean="0"/>
              <a:t>genders:</a:t>
            </a:r>
            <a:r>
              <a:rPr lang="en-US" sz="2400" dirty="0"/>
              <a:t/>
            </a:r>
            <a:br>
              <a:rPr lang="en-US" sz="2400" dirty="0"/>
            </a:br>
            <a:r>
              <a:rPr lang="mr-IN" sz="2400" dirty="0" smtClean="0"/>
              <a:t>P</a:t>
            </a:r>
            <a:r>
              <a:rPr lang="en-US" sz="2400" dirty="0" smtClean="0"/>
              <a:t>(</a:t>
            </a:r>
            <a:r>
              <a:rPr lang="mr-IN" sz="2400" dirty="0" smtClean="0"/>
              <a:t>d </a:t>
            </a:r>
            <a:r>
              <a:rPr lang="mr-IN" sz="2400" dirty="0"/>
              <a:t>= 0|Y = 1,G = </a:t>
            </a:r>
            <a:r>
              <a:rPr lang="mr-IN" sz="2400" dirty="0" smtClean="0"/>
              <a:t>m</a:t>
            </a:r>
            <a:r>
              <a:rPr lang="en-US" sz="2400" dirty="0" smtClean="0"/>
              <a:t>)</a:t>
            </a:r>
            <a:r>
              <a:rPr lang="mr-IN" sz="2400" dirty="0" smtClean="0"/>
              <a:t> </a:t>
            </a:r>
            <a:r>
              <a:rPr lang="mr-IN" sz="2400" dirty="0"/>
              <a:t>= </a:t>
            </a:r>
            <a:r>
              <a:rPr lang="mr-IN" sz="2400" dirty="0" smtClean="0"/>
              <a:t>P</a:t>
            </a:r>
            <a:r>
              <a:rPr lang="en-US" sz="2400" dirty="0" smtClean="0"/>
              <a:t>(</a:t>
            </a:r>
            <a:r>
              <a:rPr lang="mr-IN" sz="2400" dirty="0" smtClean="0"/>
              <a:t>d </a:t>
            </a:r>
            <a:r>
              <a:rPr lang="mr-IN" sz="2400" dirty="0"/>
              <a:t>= 0|Y = 1,G = </a:t>
            </a:r>
            <a:r>
              <a:rPr lang="mr-IN" sz="2400" dirty="0" smtClean="0"/>
              <a:t>f</a:t>
            </a:r>
            <a:r>
              <a:rPr lang="en-US" sz="2400" dirty="0" smtClean="0"/>
              <a:t>)</a:t>
            </a:r>
          </a:p>
          <a:p>
            <a:pPr lvl="1"/>
            <a:r>
              <a:rPr lang="en-US" sz="2000" dirty="0" smtClean="0"/>
              <a:t>If we look at people with good actual scores, the percentage of those assigned a bad predicted score (false negative) should be the same for both males and females</a:t>
            </a:r>
          </a:p>
          <a:p>
            <a:pPr lvl="1"/>
            <a:endParaRPr lang="en-US" sz="2400" dirty="0"/>
          </a:p>
          <a:p>
            <a:r>
              <a:rPr lang="en-US" sz="2400" dirty="0"/>
              <a:t>Results: </a:t>
            </a:r>
            <a:r>
              <a:rPr lang="en-US" sz="2400" dirty="0" smtClean="0"/>
              <a:t>0.14 </a:t>
            </a:r>
            <a:r>
              <a:rPr lang="en-US" sz="2400" dirty="0"/>
              <a:t>for </a:t>
            </a:r>
            <a:r>
              <a:rPr lang="en-US" sz="2400" dirty="0" smtClean="0"/>
              <a:t>both male </a:t>
            </a:r>
            <a:r>
              <a:rPr lang="en-US" sz="2400" dirty="0"/>
              <a:t>and </a:t>
            </a:r>
            <a:r>
              <a:rPr lang="en-US" sz="2400" dirty="0" smtClean="0"/>
              <a:t>female </a:t>
            </a:r>
            <a:r>
              <a:rPr lang="en-US" sz="2400" dirty="0"/>
              <a:t>applicants</a:t>
            </a:r>
          </a:p>
          <a:p>
            <a:endParaRPr lang="en-US" sz="2200" dirty="0"/>
          </a:p>
        </p:txBody>
      </p:sp>
      <p:sp>
        <p:nvSpPr>
          <p:cNvPr id="4" name="Slide Number Placeholder 3"/>
          <p:cNvSpPr>
            <a:spLocks noGrp="1"/>
          </p:cNvSpPr>
          <p:nvPr>
            <p:ph type="sldNum" sz="quarter" idx="12"/>
          </p:nvPr>
        </p:nvSpPr>
        <p:spPr/>
        <p:txBody>
          <a:bodyPr/>
          <a:lstStyle/>
          <a:p>
            <a:fld id="{330EA680-D336-4FF7-8B7A-9848BB0A1C32}" type="slidenum">
              <a:rPr lang="en-US" smtClean="0"/>
              <a:t>18</a:t>
            </a:fld>
            <a:endParaRPr lang="en-US"/>
          </a:p>
        </p:txBody>
      </p:sp>
      <p:pic>
        <p:nvPicPr>
          <p:cNvPr id="5" name="Picture 4" descr="Screen Shot 2018-05-27 at 10.29.26 PM.png"/>
          <p:cNvPicPr>
            <a:picLocks noChangeAspect="1"/>
          </p:cNvPicPr>
          <p:nvPr/>
        </p:nvPicPr>
        <p:blipFill rotWithShape="1">
          <a:blip r:embed="rId2">
            <a:extLst>
              <a:ext uri="{28A0092B-C50C-407E-A947-70E740481C1C}">
                <a14:useLocalDpi xmlns:a14="http://schemas.microsoft.com/office/drawing/2010/main" val="0"/>
              </a:ext>
            </a:extLst>
          </a:blip>
          <a:srcRect r="12228" b="31758"/>
          <a:stretch/>
        </p:blipFill>
        <p:spPr>
          <a:xfrm>
            <a:off x="7949641" y="130714"/>
            <a:ext cx="4139459" cy="3290937"/>
          </a:xfrm>
          <a:prstGeom prst="rect">
            <a:avLst/>
          </a:prstGeom>
        </p:spPr>
      </p:pic>
      <p:sp>
        <p:nvSpPr>
          <p:cNvPr id="6" name="Rectangle 5"/>
          <p:cNvSpPr/>
          <p:nvPr/>
        </p:nvSpPr>
        <p:spPr>
          <a:xfrm>
            <a:off x="7937883" y="1434488"/>
            <a:ext cx="4127699" cy="22340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2735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93996" y="1600201"/>
            <a:ext cx="11288404" cy="4525963"/>
          </a:xfrm>
        </p:spPr>
        <p:txBody>
          <a:bodyPr>
            <a:normAutofit/>
          </a:bodyPr>
          <a:lstStyle/>
          <a:p>
            <a:r>
              <a:rPr lang="en-US" sz="2400" dirty="0" smtClean="0"/>
              <a:t>Both protected </a:t>
            </a:r>
            <a:r>
              <a:rPr lang="en-US" sz="2400" dirty="0"/>
              <a:t>and unprotected groups have equal </a:t>
            </a:r>
            <a:r>
              <a:rPr lang="en-US" sz="2400" dirty="0" smtClean="0"/>
              <a:t/>
            </a:r>
            <a:br>
              <a:rPr lang="en-US" sz="2400" dirty="0" smtClean="0"/>
            </a:br>
            <a:r>
              <a:rPr lang="en-US" sz="2400" dirty="0" smtClean="0"/>
              <a:t>probability of </a:t>
            </a:r>
            <a:r>
              <a:rPr lang="en-US" sz="2400" dirty="0"/>
              <a:t>a subject in the negative class to have a </a:t>
            </a:r>
            <a:r>
              <a:rPr lang="en-US" sz="2400" dirty="0" smtClean="0"/>
              <a:t/>
            </a:r>
            <a:br>
              <a:rPr lang="en-US" sz="2400" dirty="0" smtClean="0"/>
            </a:br>
            <a:r>
              <a:rPr lang="en-US" sz="2400" dirty="0" smtClean="0"/>
              <a:t>positive </a:t>
            </a:r>
            <a:r>
              <a:rPr lang="en-US" sz="2400" dirty="0"/>
              <a:t>predictive value.</a:t>
            </a:r>
          </a:p>
          <a:p>
            <a:endParaRPr lang="en-US" sz="2400" dirty="0" smtClean="0"/>
          </a:p>
          <a:p>
            <a:r>
              <a:rPr lang="en-US" sz="2400" dirty="0" smtClean="0"/>
              <a:t>I.e., the </a:t>
            </a:r>
            <a:r>
              <a:rPr lang="en-US" sz="2400" dirty="0"/>
              <a:t>probability of </a:t>
            </a:r>
            <a:r>
              <a:rPr lang="en-US" sz="2400" dirty="0" smtClean="0"/>
              <a:t>a “bad” applicant to </a:t>
            </a:r>
            <a:r>
              <a:rPr lang="en-US" sz="2400" dirty="0"/>
              <a:t>be incorrectly </a:t>
            </a:r>
            <a:r>
              <a:rPr lang="en-US" sz="2400" dirty="0" smtClean="0"/>
              <a:t/>
            </a:r>
            <a:br>
              <a:rPr lang="en-US" sz="2400" dirty="0" smtClean="0"/>
            </a:br>
            <a:r>
              <a:rPr lang="en-US" sz="2400" dirty="0" smtClean="0"/>
              <a:t>assigned </a:t>
            </a:r>
            <a:r>
              <a:rPr lang="en-US" sz="2400" dirty="0"/>
              <a:t>a </a:t>
            </a:r>
            <a:r>
              <a:rPr lang="en-US" sz="2400" dirty="0" smtClean="0"/>
              <a:t>good predicted </a:t>
            </a:r>
            <a:r>
              <a:rPr lang="en-US" sz="2400" dirty="0"/>
              <a:t>credit score should be the same for both </a:t>
            </a:r>
            <a:r>
              <a:rPr lang="en-US" sz="2400" dirty="0" smtClean="0"/>
              <a:t>genders: </a:t>
            </a:r>
            <a:br>
              <a:rPr lang="en-US" sz="2400" dirty="0" smtClean="0"/>
            </a:br>
            <a:r>
              <a:rPr lang="en-US" sz="2400" dirty="0" smtClean="0"/>
              <a:t>P</a:t>
            </a:r>
            <a:r>
              <a:rPr lang="en-US" sz="2400" dirty="0"/>
              <a:t>(d = 1|Y = 0,G = m) = P(d = 1|Y = 0,G = f </a:t>
            </a:r>
            <a:r>
              <a:rPr lang="en-US" sz="2400" dirty="0" smtClean="0"/>
              <a:t>)</a:t>
            </a:r>
          </a:p>
          <a:p>
            <a:pPr lvl="1"/>
            <a:r>
              <a:rPr lang="en-US" sz="2200" dirty="0"/>
              <a:t>If we look at people with </a:t>
            </a:r>
            <a:r>
              <a:rPr lang="en-US" sz="2200" dirty="0" smtClean="0"/>
              <a:t>bad actual scores, </a:t>
            </a:r>
            <a:r>
              <a:rPr lang="en-US" sz="2200" dirty="0"/>
              <a:t>the percentage of </a:t>
            </a:r>
            <a:r>
              <a:rPr lang="en-US" sz="2200" dirty="0" smtClean="0"/>
              <a:t>those assigned a good predicted score (false positives) should be the same for both </a:t>
            </a:r>
            <a:r>
              <a:rPr lang="en-US" sz="2200" dirty="0"/>
              <a:t>males </a:t>
            </a:r>
            <a:r>
              <a:rPr lang="en-US" sz="2200" dirty="0" smtClean="0"/>
              <a:t>and females</a:t>
            </a:r>
          </a:p>
          <a:p>
            <a:pPr lvl="1"/>
            <a:endParaRPr lang="en-US" sz="2400" dirty="0"/>
          </a:p>
          <a:p>
            <a:r>
              <a:rPr lang="en-US" sz="2400" dirty="0"/>
              <a:t>Results: </a:t>
            </a:r>
            <a:r>
              <a:rPr lang="en-US" sz="2400" dirty="0" smtClean="0"/>
              <a:t>0.7 </a:t>
            </a:r>
            <a:r>
              <a:rPr lang="en-US" sz="2400" dirty="0"/>
              <a:t>for male and </a:t>
            </a:r>
            <a:r>
              <a:rPr lang="en-US" sz="2400" dirty="0" smtClean="0"/>
              <a:t>0.55 </a:t>
            </a:r>
            <a:r>
              <a:rPr lang="en-US" sz="2400" dirty="0"/>
              <a:t>for female applicants</a:t>
            </a:r>
          </a:p>
          <a:p>
            <a:endParaRPr lang="en-US" sz="2200" dirty="0"/>
          </a:p>
        </p:txBody>
      </p:sp>
      <p:sp>
        <p:nvSpPr>
          <p:cNvPr id="4" name="Slide Number Placeholder 3"/>
          <p:cNvSpPr>
            <a:spLocks noGrp="1"/>
          </p:cNvSpPr>
          <p:nvPr>
            <p:ph type="sldNum" sz="quarter" idx="12"/>
          </p:nvPr>
        </p:nvSpPr>
        <p:spPr/>
        <p:txBody>
          <a:bodyPr/>
          <a:lstStyle/>
          <a:p>
            <a:fld id="{330EA680-D336-4FF7-8B7A-9848BB0A1C32}" type="slidenum">
              <a:rPr lang="en-US" smtClean="0"/>
              <a:t>19</a:t>
            </a:fld>
            <a:endParaRPr lang="en-US"/>
          </a:p>
        </p:txBody>
      </p:sp>
      <p:pic>
        <p:nvPicPr>
          <p:cNvPr id="5" name="Picture 4" descr="Screen Shot 2018-05-27 at 10.29.26 PM.png"/>
          <p:cNvPicPr>
            <a:picLocks noChangeAspect="1"/>
          </p:cNvPicPr>
          <p:nvPr/>
        </p:nvPicPr>
        <p:blipFill rotWithShape="1">
          <a:blip r:embed="rId2">
            <a:extLst>
              <a:ext uri="{28A0092B-C50C-407E-A947-70E740481C1C}">
                <a14:useLocalDpi xmlns:a14="http://schemas.microsoft.com/office/drawing/2010/main" val="0"/>
              </a:ext>
            </a:extLst>
          </a:blip>
          <a:srcRect r="12228" b="31758"/>
          <a:stretch/>
        </p:blipFill>
        <p:spPr>
          <a:xfrm>
            <a:off x="7949641" y="130714"/>
            <a:ext cx="4139459" cy="3290937"/>
          </a:xfrm>
          <a:prstGeom prst="rect">
            <a:avLst/>
          </a:prstGeom>
        </p:spPr>
      </p:pic>
      <p:sp>
        <p:nvSpPr>
          <p:cNvPr id="6" name="Rectangle 5"/>
          <p:cNvSpPr/>
          <p:nvPr/>
        </p:nvSpPr>
        <p:spPr>
          <a:xfrm>
            <a:off x="7937883" y="1222844"/>
            <a:ext cx="4127699" cy="22340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8169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Goals</a:t>
            </a:r>
          </a:p>
        </p:txBody>
      </p:sp>
      <p:sp>
        <p:nvSpPr>
          <p:cNvPr id="3" name="Content Placeholder 2"/>
          <p:cNvSpPr>
            <a:spLocks noGrp="1"/>
          </p:cNvSpPr>
          <p:nvPr>
            <p:ph idx="1"/>
          </p:nvPr>
        </p:nvSpPr>
        <p:spPr/>
        <p:txBody>
          <a:bodyPr>
            <a:normAutofit/>
          </a:bodyPr>
          <a:lstStyle/>
          <a:p>
            <a:r>
              <a:rPr lang="en-US" smtClean="0"/>
              <a:t>Collect </a:t>
            </a:r>
            <a:r>
              <a:rPr lang="en-US" dirty="0"/>
              <a:t>definitions of fairness for the </a:t>
            </a:r>
            <a:r>
              <a:rPr lang="en-US" i="1" dirty="0">
                <a:solidFill>
                  <a:srgbClr val="000090"/>
                </a:solidFill>
              </a:rPr>
              <a:t>algorithmic classification </a:t>
            </a:r>
            <a:r>
              <a:rPr lang="en-US" dirty="0"/>
              <a:t>problem</a:t>
            </a:r>
          </a:p>
          <a:p>
            <a:endParaRPr lang="en-US" dirty="0"/>
          </a:p>
          <a:p>
            <a:r>
              <a:rPr lang="en-US" smtClean="0"/>
              <a:t>Explain </a:t>
            </a:r>
            <a:r>
              <a:rPr lang="en-US" dirty="0"/>
              <a:t>the </a:t>
            </a:r>
            <a:r>
              <a:rPr lang="en-US" i="1" dirty="0">
                <a:solidFill>
                  <a:srgbClr val="000090"/>
                </a:solidFill>
              </a:rPr>
              <a:t>rationale</a:t>
            </a:r>
            <a:r>
              <a:rPr lang="en-US" dirty="0">
                <a:solidFill>
                  <a:srgbClr val="000090"/>
                </a:solidFill>
              </a:rPr>
              <a:t> </a:t>
            </a:r>
            <a:r>
              <a:rPr lang="en-US" dirty="0"/>
              <a:t>behind each definitions</a:t>
            </a:r>
          </a:p>
          <a:p>
            <a:endParaRPr lang="en-US" dirty="0"/>
          </a:p>
          <a:p>
            <a:r>
              <a:rPr lang="en-US" dirty="0">
                <a:solidFill>
                  <a:srgbClr val="000000"/>
                </a:solidFill>
              </a:rPr>
              <a:t>Demonstrate </a:t>
            </a:r>
            <a:r>
              <a:rPr lang="en-US" dirty="0"/>
              <a:t>each definition on a single </a:t>
            </a:r>
            <a:r>
              <a:rPr lang="en-US" i="1" dirty="0">
                <a:solidFill>
                  <a:srgbClr val="000090"/>
                </a:solidFill>
              </a:rPr>
              <a:t>unifying case-study</a:t>
            </a:r>
            <a:r>
              <a:rPr lang="en-US" dirty="0"/>
              <a:t>: </a:t>
            </a:r>
            <a:br>
              <a:rPr lang="en-US" dirty="0"/>
            </a:br>
            <a:r>
              <a:rPr lang="en-US" dirty="0"/>
              <a:t>German Credit Dataset</a:t>
            </a:r>
          </a:p>
        </p:txBody>
      </p:sp>
      <p:sp>
        <p:nvSpPr>
          <p:cNvPr id="4" name="Slide Number Placeholder 3"/>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56697428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93996" y="1600201"/>
            <a:ext cx="11288404" cy="4525963"/>
          </a:xfrm>
        </p:spPr>
        <p:txBody>
          <a:bodyPr>
            <a:normAutofit/>
          </a:bodyPr>
          <a:lstStyle/>
          <a:p>
            <a:r>
              <a:rPr lang="en-US" sz="2400" dirty="0" smtClean="0"/>
              <a:t>Both protected and unprotected groups have equal </a:t>
            </a:r>
            <a:br>
              <a:rPr lang="en-US" sz="2400" dirty="0" smtClean="0"/>
            </a:br>
            <a:r>
              <a:rPr lang="en-US" sz="2400" dirty="0" smtClean="0"/>
              <a:t>probability of a subject with positive </a:t>
            </a:r>
            <a:r>
              <a:rPr lang="en-US" sz="2400" i="1" dirty="0" smtClean="0"/>
              <a:t>predicted value </a:t>
            </a:r>
            <a:r>
              <a:rPr lang="en-US" sz="2400" dirty="0" smtClean="0"/>
              <a:t/>
            </a:r>
            <a:br>
              <a:rPr lang="en-US" sz="2400" dirty="0" smtClean="0"/>
            </a:br>
            <a:r>
              <a:rPr lang="en-US" sz="2400" dirty="0" smtClean="0"/>
              <a:t>to </a:t>
            </a:r>
            <a:r>
              <a:rPr lang="en-US" sz="2400" i="1" dirty="0" smtClean="0"/>
              <a:t>truly belong to the positive class</a:t>
            </a:r>
            <a:r>
              <a:rPr lang="en-US" sz="2400" dirty="0" smtClean="0"/>
              <a:t>. </a:t>
            </a:r>
          </a:p>
          <a:p>
            <a:pPr marL="0" indent="0">
              <a:buNone/>
            </a:pPr>
            <a:endParaRPr lang="en-US" sz="2400" dirty="0" smtClean="0"/>
          </a:p>
          <a:p>
            <a:r>
              <a:rPr lang="en-US" sz="2400" dirty="0" smtClean="0"/>
              <a:t>E.g., the probability </a:t>
            </a:r>
            <a:r>
              <a:rPr lang="en-US" sz="2400" dirty="0"/>
              <a:t>of an applicant with a good </a:t>
            </a:r>
            <a:r>
              <a:rPr lang="en-US" sz="2400" dirty="0" smtClean="0"/>
              <a:t/>
            </a:r>
            <a:br>
              <a:rPr lang="en-US" sz="2400" dirty="0" smtClean="0"/>
            </a:br>
            <a:r>
              <a:rPr lang="en-US" sz="2400" dirty="0" smtClean="0"/>
              <a:t>predicted credit </a:t>
            </a:r>
            <a:r>
              <a:rPr lang="en-US" sz="2400" dirty="0"/>
              <a:t>score </a:t>
            </a:r>
            <a:r>
              <a:rPr lang="en-US" sz="2400" dirty="0" smtClean="0"/>
              <a:t>to actually </a:t>
            </a:r>
            <a:r>
              <a:rPr lang="en-US" sz="2400" dirty="0"/>
              <a:t>have a good credit score should be the </a:t>
            </a:r>
            <a:r>
              <a:rPr lang="en-US" sz="2400" dirty="0" smtClean="0"/>
              <a:t>same for both genders:</a:t>
            </a:r>
            <a:r>
              <a:rPr lang="en-US" sz="2400" dirty="0"/>
              <a:t> </a:t>
            </a:r>
            <a:r>
              <a:rPr lang="mr-IN" sz="2000" dirty="0"/>
              <a:t>P</a:t>
            </a:r>
            <a:r>
              <a:rPr lang="en-US" sz="2000" dirty="0"/>
              <a:t>(</a:t>
            </a:r>
            <a:r>
              <a:rPr lang="mr-IN" sz="2000" dirty="0"/>
              <a:t>Y = 1|d = 1,G = m</a:t>
            </a:r>
            <a:r>
              <a:rPr lang="en-US" sz="2000" dirty="0"/>
              <a:t>)</a:t>
            </a:r>
            <a:r>
              <a:rPr lang="mr-IN" sz="2000" dirty="0"/>
              <a:t> = P</a:t>
            </a:r>
            <a:r>
              <a:rPr lang="en-US" sz="2000" dirty="0"/>
              <a:t>(</a:t>
            </a:r>
            <a:r>
              <a:rPr lang="mr-IN" sz="2000" dirty="0"/>
              <a:t>Y = 1|d = 1,G = f </a:t>
            </a:r>
            <a:r>
              <a:rPr lang="en-US" sz="2000" dirty="0" smtClean="0"/>
              <a:t>)</a:t>
            </a:r>
          </a:p>
          <a:p>
            <a:pPr lvl="1"/>
            <a:r>
              <a:rPr lang="en-US" sz="2200" dirty="0" smtClean="0"/>
              <a:t>If we look at people with good predicted credit score, the percentage of truly “good” males and females should be the same</a:t>
            </a:r>
            <a:endParaRPr lang="en-US" sz="2200" dirty="0"/>
          </a:p>
          <a:p>
            <a:pPr marL="457200" lvl="1" indent="0">
              <a:buNone/>
            </a:pPr>
            <a:endParaRPr lang="en-US" sz="2200" dirty="0"/>
          </a:p>
          <a:p>
            <a:r>
              <a:rPr lang="en-US" sz="2400" dirty="0" smtClean="0"/>
              <a:t>Results: 0.73 for male and 0.74 for female applicants</a:t>
            </a:r>
            <a:endParaRPr lang="en-US" sz="2400" dirty="0"/>
          </a:p>
        </p:txBody>
      </p:sp>
      <p:sp>
        <p:nvSpPr>
          <p:cNvPr id="4" name="Slide Number Placeholder 3"/>
          <p:cNvSpPr>
            <a:spLocks noGrp="1"/>
          </p:cNvSpPr>
          <p:nvPr>
            <p:ph type="sldNum" sz="quarter" idx="12"/>
          </p:nvPr>
        </p:nvSpPr>
        <p:spPr/>
        <p:txBody>
          <a:bodyPr/>
          <a:lstStyle/>
          <a:p>
            <a:fld id="{330EA680-D336-4FF7-8B7A-9848BB0A1C32}" type="slidenum">
              <a:rPr lang="en-US" smtClean="0"/>
              <a:t>20</a:t>
            </a:fld>
            <a:endParaRPr lang="en-US"/>
          </a:p>
        </p:txBody>
      </p:sp>
      <p:pic>
        <p:nvPicPr>
          <p:cNvPr id="5" name="Picture 4" descr="Screen Shot 2018-05-27 at 10.29.26 PM.png"/>
          <p:cNvPicPr>
            <a:picLocks noChangeAspect="1"/>
          </p:cNvPicPr>
          <p:nvPr/>
        </p:nvPicPr>
        <p:blipFill rotWithShape="1">
          <a:blip r:embed="rId2">
            <a:extLst>
              <a:ext uri="{28A0092B-C50C-407E-A947-70E740481C1C}">
                <a14:useLocalDpi xmlns:a14="http://schemas.microsoft.com/office/drawing/2010/main" val="0"/>
              </a:ext>
            </a:extLst>
          </a:blip>
          <a:srcRect r="12228" b="31758"/>
          <a:stretch/>
        </p:blipFill>
        <p:spPr>
          <a:xfrm>
            <a:off x="7949641" y="130714"/>
            <a:ext cx="4139459" cy="3290937"/>
          </a:xfrm>
          <a:prstGeom prst="rect">
            <a:avLst/>
          </a:prstGeom>
        </p:spPr>
      </p:pic>
      <p:sp>
        <p:nvSpPr>
          <p:cNvPr id="6" name="Rectangle 5"/>
          <p:cNvSpPr/>
          <p:nvPr/>
        </p:nvSpPr>
        <p:spPr>
          <a:xfrm>
            <a:off x="7937883" y="1022958"/>
            <a:ext cx="4127699" cy="22340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6295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400" dirty="0" smtClean="0"/>
              <a:t>Subjects </a:t>
            </a:r>
            <a:r>
              <a:rPr lang="en-US" sz="2400" dirty="0"/>
              <a:t>in both protected and unprotected </a:t>
            </a:r>
            <a:r>
              <a:rPr lang="en-US" sz="2400" dirty="0" smtClean="0"/>
              <a:t>groups </a:t>
            </a:r>
            <a:br>
              <a:rPr lang="en-US" sz="2400" dirty="0" smtClean="0"/>
            </a:br>
            <a:r>
              <a:rPr lang="en-US" sz="2400" dirty="0" smtClean="0"/>
              <a:t>have </a:t>
            </a:r>
            <a:r>
              <a:rPr lang="en-US" sz="2400" dirty="0"/>
              <a:t>equal probability of being assigned to </a:t>
            </a:r>
            <a:r>
              <a:rPr lang="en-US" sz="2400" dirty="0" smtClean="0"/>
              <a:t/>
            </a:r>
            <a:br>
              <a:rPr lang="en-US" sz="2400" dirty="0" smtClean="0"/>
            </a:br>
            <a:r>
              <a:rPr lang="en-US" sz="2400" dirty="0" smtClean="0"/>
              <a:t>the </a:t>
            </a:r>
            <a:r>
              <a:rPr lang="en-US" sz="2400" dirty="0"/>
              <a:t>positive </a:t>
            </a:r>
            <a:r>
              <a:rPr lang="en-US" sz="2400" dirty="0" smtClean="0"/>
              <a:t>predicted class.</a:t>
            </a:r>
          </a:p>
          <a:p>
            <a:r>
              <a:rPr lang="en-US" sz="2400" dirty="0" smtClean="0"/>
              <a:t>E.g., male</a:t>
            </a:r>
            <a:r>
              <a:rPr lang="en-US" sz="2400" dirty="0"/>
              <a:t> </a:t>
            </a:r>
            <a:r>
              <a:rPr lang="en-US" sz="2400" dirty="0" smtClean="0"/>
              <a:t>and </a:t>
            </a:r>
            <a:r>
              <a:rPr lang="en-US" sz="2400" dirty="0"/>
              <a:t>female applicants </a:t>
            </a:r>
            <a:r>
              <a:rPr lang="en-US" sz="2400" dirty="0" smtClean="0"/>
              <a:t>have equal probability</a:t>
            </a:r>
            <a:br>
              <a:rPr lang="en-US" sz="2400" dirty="0" smtClean="0"/>
            </a:br>
            <a:r>
              <a:rPr lang="en-US" sz="2400" dirty="0" smtClean="0"/>
              <a:t> to </a:t>
            </a:r>
            <a:r>
              <a:rPr lang="en-US" sz="2400" dirty="0"/>
              <a:t>have good predicted credit score: </a:t>
            </a:r>
            <a:r>
              <a:rPr lang="en-US" sz="2400" dirty="0" smtClean="0"/>
              <a:t/>
            </a:r>
            <a:br>
              <a:rPr lang="en-US" sz="2400" dirty="0" smtClean="0"/>
            </a:br>
            <a:r>
              <a:rPr lang="en-US" sz="2400" dirty="0" smtClean="0"/>
              <a:t>P</a:t>
            </a:r>
            <a:r>
              <a:rPr lang="en-US" sz="2400" dirty="0"/>
              <a:t>(d </a:t>
            </a:r>
            <a:r>
              <a:rPr lang="en-US" sz="2400" dirty="0" smtClean="0"/>
              <a:t>=</a:t>
            </a:r>
            <a:r>
              <a:rPr lang="mr-IN" sz="2400" dirty="0" smtClean="0"/>
              <a:t>1</a:t>
            </a:r>
            <a:r>
              <a:rPr lang="mr-IN" sz="2400" dirty="0"/>
              <a:t>|G = m) = P(d = 1|G = f ).</a:t>
            </a:r>
            <a:endParaRPr lang="en-US" sz="2400" dirty="0"/>
          </a:p>
        </p:txBody>
      </p:sp>
      <p:sp>
        <p:nvSpPr>
          <p:cNvPr id="4" name="Slide Number Placeholder 3"/>
          <p:cNvSpPr>
            <a:spLocks noGrp="1"/>
          </p:cNvSpPr>
          <p:nvPr>
            <p:ph type="sldNum" sz="quarter" idx="12"/>
          </p:nvPr>
        </p:nvSpPr>
        <p:spPr/>
        <p:txBody>
          <a:bodyPr/>
          <a:lstStyle/>
          <a:p>
            <a:fld id="{330EA680-D336-4FF7-8B7A-9848BB0A1C32}" type="slidenum">
              <a:rPr lang="en-US" smtClean="0"/>
              <a:t>21</a:t>
            </a:fld>
            <a:endParaRPr lang="en-US"/>
          </a:p>
        </p:txBody>
      </p:sp>
      <p:pic>
        <p:nvPicPr>
          <p:cNvPr id="5" name="Picture 4" descr="Screen Shot 2018-05-27 at 10.29.26 PM.png"/>
          <p:cNvPicPr>
            <a:picLocks noChangeAspect="1"/>
          </p:cNvPicPr>
          <p:nvPr/>
        </p:nvPicPr>
        <p:blipFill rotWithShape="1">
          <a:blip r:embed="rId2">
            <a:extLst>
              <a:ext uri="{28A0092B-C50C-407E-A947-70E740481C1C}">
                <a14:useLocalDpi xmlns:a14="http://schemas.microsoft.com/office/drawing/2010/main" val="0"/>
              </a:ext>
            </a:extLst>
          </a:blip>
          <a:srcRect r="12228" b="31758"/>
          <a:stretch/>
        </p:blipFill>
        <p:spPr>
          <a:xfrm>
            <a:off x="7949641" y="130714"/>
            <a:ext cx="4139459" cy="3290937"/>
          </a:xfrm>
          <a:prstGeom prst="rect">
            <a:avLst/>
          </a:prstGeom>
        </p:spPr>
      </p:pic>
      <p:sp>
        <p:nvSpPr>
          <p:cNvPr id="6" name="Rectangle 5"/>
          <p:cNvSpPr/>
          <p:nvPr/>
        </p:nvSpPr>
        <p:spPr>
          <a:xfrm>
            <a:off x="7973162" y="576155"/>
            <a:ext cx="4127699" cy="22340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6072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a:t>
            </a:r>
            <a:endParaRPr lang="en-US" dirty="0"/>
          </a:p>
        </p:txBody>
      </p:sp>
      <p:sp>
        <p:nvSpPr>
          <p:cNvPr id="3" name="Content Placeholder 2"/>
          <p:cNvSpPr>
            <a:spLocks noGrp="1"/>
          </p:cNvSpPr>
          <p:nvPr>
            <p:ph idx="1"/>
          </p:nvPr>
        </p:nvSpPr>
        <p:spPr/>
        <p:txBody>
          <a:bodyPr>
            <a:normAutofit fontScale="92500" lnSpcReduction="10000"/>
          </a:bodyPr>
          <a:lstStyle/>
          <a:p>
            <a:pPr>
              <a:spcBef>
                <a:spcPts val="0"/>
              </a:spcBef>
              <a:defRPr/>
            </a:pPr>
            <a:r>
              <a:rPr lang="en-US" dirty="0"/>
              <a:t>To ensure that the same proportion of “good” males and females indeed receives the loan, numerically, more males will </a:t>
            </a:r>
            <a:r>
              <a:rPr lang="en-US" dirty="0" smtClean="0"/>
              <a:t>receive the </a:t>
            </a:r>
            <a:r>
              <a:rPr lang="en-US" dirty="0"/>
              <a:t>loan, as there are more “good” males in the general population.</a:t>
            </a:r>
          </a:p>
          <a:p>
            <a:pPr>
              <a:spcBef>
                <a:spcPts val="0"/>
              </a:spcBef>
              <a:defRPr/>
            </a:pPr>
            <a:endParaRPr lang="en-US" dirty="0"/>
          </a:p>
          <a:p>
            <a:pPr>
              <a:spcBef>
                <a:spcPts val="0"/>
              </a:spcBef>
              <a:defRPr/>
            </a:pPr>
            <a:r>
              <a:rPr lang="en-US" dirty="0" smtClean="0"/>
              <a:t>To </a:t>
            </a:r>
            <a:r>
              <a:rPr lang="en-US" dirty="0"/>
              <a:t>keep the ratio of “good” males and females in loan recipients the same, the ratio of “bad” males and females in loan recipients should be the same as well. As there are numerically more males receiving the loan, more bad males will receive the loan. </a:t>
            </a:r>
          </a:p>
          <a:p>
            <a:pPr>
              <a:spcBef>
                <a:spcPts val="0"/>
              </a:spcBef>
              <a:defRPr/>
            </a:pPr>
            <a:endParaRPr lang="en-US" dirty="0"/>
          </a:p>
          <a:p>
            <a:pPr>
              <a:spcBef>
                <a:spcPts val="0"/>
              </a:spcBef>
              <a:defRPr/>
            </a:pPr>
            <a:r>
              <a:rPr lang="en-US" dirty="0"/>
              <a:t>This, together with the lower rate of “bad” males </a:t>
            </a:r>
            <a:r>
              <a:rPr lang="en-US"/>
              <a:t>in </a:t>
            </a:r>
            <a:r>
              <a:rPr lang="en-US" smtClean="0"/>
              <a:t>the general </a:t>
            </a:r>
            <a:r>
              <a:rPr lang="en-US" dirty="0" smtClean="0"/>
              <a:t>population, </a:t>
            </a:r>
            <a:r>
              <a:rPr lang="en-US" dirty="0"/>
              <a:t>implies that the ratio of “bad” males that incorrectly receive the credit will be </a:t>
            </a:r>
            <a:r>
              <a:rPr lang="en-US" dirty="0" smtClean="0"/>
              <a:t>higher.</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33796670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39B3B-B48A-4419-A18E-6FA85ED42DD3}"/>
              </a:ext>
            </a:extLst>
          </p:cNvPr>
          <p:cNvSpPr>
            <a:spLocks noGrp="1"/>
          </p:cNvSpPr>
          <p:nvPr>
            <p:ph type="title"/>
          </p:nvPr>
        </p:nvSpPr>
        <p:spPr>
          <a:xfrm>
            <a:off x="1261872" y="164477"/>
            <a:ext cx="9692640" cy="1325562"/>
          </a:xfrm>
        </p:spPr>
        <p:txBody>
          <a:bodyPr/>
          <a:lstStyle/>
          <a:p>
            <a:pPr algn="ctr"/>
            <a:r>
              <a:rPr lang="en-US" dirty="0">
                <a:cs typeface="Calibri Light"/>
              </a:rPr>
              <a:t>German Credit Dataset</a:t>
            </a:r>
          </a:p>
        </p:txBody>
      </p:sp>
      <p:sp>
        <p:nvSpPr>
          <p:cNvPr id="3" name="Content Placeholder 2">
            <a:extLst>
              <a:ext uri="{FF2B5EF4-FFF2-40B4-BE49-F238E27FC236}">
                <a16:creationId xmlns:a16="http://schemas.microsoft.com/office/drawing/2014/main" xmlns="" id="{70AB0B09-E8FC-48AF-B845-4F9C165F09A2}"/>
              </a:ext>
            </a:extLst>
          </p:cNvPr>
          <p:cNvSpPr>
            <a:spLocks noGrp="1"/>
          </p:cNvSpPr>
          <p:nvPr>
            <p:ph idx="1"/>
          </p:nvPr>
        </p:nvSpPr>
        <p:spPr>
          <a:xfrm>
            <a:off x="838200" y="1622639"/>
            <a:ext cx="10515600" cy="4654966"/>
          </a:xfrm>
        </p:spPr>
        <p:txBody>
          <a:bodyPr vert="horz" lIns="91440" tIns="45720" rIns="91440" bIns="45720" rtlCol="0" anchor="t">
            <a:normAutofit/>
          </a:bodyPr>
          <a:lstStyle/>
          <a:p>
            <a:r>
              <a:rPr lang="en-US" dirty="0">
                <a:cs typeface="Calibri"/>
              </a:rPr>
              <a:t>Contains 1000 records from 1994</a:t>
            </a:r>
          </a:p>
          <a:p>
            <a:r>
              <a:rPr lang="en-US" dirty="0">
                <a:cs typeface="Calibri"/>
              </a:rPr>
              <a:t>Each record has ~20 attributes, such as, credit amount, duration, employment, age, marital status and gender </a:t>
            </a:r>
          </a:p>
          <a:p>
            <a:r>
              <a:rPr lang="en-US" dirty="0">
                <a:cs typeface="Calibri"/>
              </a:rPr>
              <a:t>Popular in fairness literature</a:t>
            </a:r>
          </a:p>
          <a:p>
            <a:r>
              <a:rPr lang="en-US" dirty="0">
                <a:cs typeface="Calibri"/>
              </a:rPr>
              <a:t>Ground truth: </a:t>
            </a:r>
            <a:r>
              <a:rPr lang="en-US" dirty="0" smtClean="0">
                <a:cs typeface="Calibri"/>
              </a:rPr>
              <a:t>good </a:t>
            </a:r>
            <a:r>
              <a:rPr lang="en-US" dirty="0">
                <a:cs typeface="Calibri"/>
              </a:rPr>
              <a:t>or bad credit </a:t>
            </a:r>
            <a:r>
              <a:rPr lang="en-US" dirty="0" smtClean="0">
                <a:cs typeface="Calibri"/>
              </a:rPr>
              <a:t>score</a:t>
            </a:r>
            <a:endParaRPr lang="en-US" dirty="0">
              <a:cs typeface="Calibri"/>
            </a:endParaRPr>
          </a:p>
          <a:p>
            <a:pPr marL="0" indent="0">
              <a:buNone/>
            </a:pPr>
            <a:endParaRPr lang="en-US" dirty="0">
              <a:cs typeface="Calibri"/>
            </a:endParaRPr>
          </a:p>
        </p:txBody>
      </p:sp>
      <p:sp>
        <p:nvSpPr>
          <p:cNvPr id="4" name="TextBox 3"/>
          <p:cNvSpPr txBox="1"/>
          <p:nvPr/>
        </p:nvSpPr>
        <p:spPr>
          <a:xfrm>
            <a:off x="870228" y="5056048"/>
            <a:ext cx="10677922" cy="523220"/>
          </a:xfrm>
          <a:prstGeom prst="rect">
            <a:avLst/>
          </a:prstGeom>
          <a:noFill/>
        </p:spPr>
        <p:txBody>
          <a:bodyPr wrap="square" rtlCol="0">
            <a:spAutoFit/>
          </a:bodyPr>
          <a:lstStyle/>
          <a:p>
            <a:r>
              <a:rPr lang="en-US" sz="2800" b="1" i="1" dirty="0">
                <a:solidFill>
                  <a:srgbClr val="800000"/>
                </a:solidFill>
              </a:rPr>
              <a:t>Question: </a:t>
            </a:r>
            <a:r>
              <a:rPr lang="en-US" sz="2800" b="1" i="1" dirty="0">
                <a:solidFill>
                  <a:srgbClr val="800000"/>
                </a:solidFill>
                <a:cs typeface="Calibri"/>
              </a:rPr>
              <a:t>Will a classifier trained on this data discriminate by gender?</a:t>
            </a:r>
            <a:endParaRPr lang="en-US" sz="2800" b="1" i="1" dirty="0">
              <a:solidFill>
                <a:srgbClr val="800000"/>
              </a:solidFill>
            </a:endParaRPr>
          </a:p>
        </p:txBody>
      </p:sp>
      <p:sp>
        <p:nvSpPr>
          <p:cNvPr id="5" name="Slide Number Placeholder 4"/>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568563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p:txBody>
          <a:bodyPr/>
          <a:lstStyle/>
          <a:p>
            <a:r>
              <a:rPr lang="en-US" dirty="0"/>
              <a:t>Trained Logistic Regression classifier (</a:t>
            </a:r>
            <a:r>
              <a:rPr lang="en-US" dirty="0">
                <a:cs typeface="Calibri"/>
              </a:rPr>
              <a:t>Python) on 90% of the data; tested on 10% of the data </a:t>
            </a:r>
            <a:r>
              <a:rPr lang="en-US" dirty="0" smtClean="0">
                <a:cs typeface="Calibri"/>
              </a:rPr>
              <a:t>(repeated for 10 folds)</a:t>
            </a:r>
            <a:endParaRPr lang="en-US" dirty="0">
              <a:cs typeface="Calibri"/>
            </a:endParaRPr>
          </a:p>
          <a:p>
            <a:endParaRPr lang="en-US" dirty="0">
              <a:cs typeface="Calibri"/>
            </a:endParaRPr>
          </a:p>
          <a:p>
            <a:r>
              <a:rPr lang="en-US" dirty="0">
                <a:cs typeface="Calibri"/>
              </a:rPr>
              <a:t>The data set does not contain single women </a:t>
            </a:r>
          </a:p>
          <a:p>
            <a:pPr lvl="1"/>
            <a:r>
              <a:rPr lang="en-US" dirty="0">
                <a:cs typeface="Calibri"/>
              </a:rPr>
              <a:t>considered whether married/divorced men are treated similarly to married/divorced women </a:t>
            </a:r>
          </a:p>
          <a:p>
            <a:pPr marL="457200" lvl="1" indent="0">
              <a:buNone/>
            </a:pP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11237191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DE4CE-D815-4AE1-B956-C4D8C4F552F3}"/>
              </a:ext>
            </a:extLst>
          </p:cNvPr>
          <p:cNvSpPr>
            <a:spLocks noGrp="1"/>
          </p:cNvSpPr>
          <p:nvPr>
            <p:ph type="title"/>
          </p:nvPr>
        </p:nvSpPr>
        <p:spPr/>
        <p:txBody>
          <a:bodyPr>
            <a:normAutofit/>
          </a:bodyPr>
          <a:lstStyle/>
          <a:p>
            <a:r>
              <a:rPr lang="en-US" dirty="0">
                <a:cs typeface="Calibri Light"/>
              </a:rPr>
              <a:t>Coefficient </a:t>
            </a:r>
            <a:r>
              <a:rPr lang="en-US" dirty="0" smtClean="0">
                <a:cs typeface="Calibri Light"/>
              </a:rPr>
              <a:t>Analysis</a:t>
            </a:r>
            <a:endParaRPr lang="en-US" dirty="0">
              <a:solidFill>
                <a:srgbClr val="FF0000"/>
              </a:solidFill>
              <a:cs typeface="Calibri Light"/>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t>5</a:t>
            </a:fld>
            <a:endParaRPr lang="en-US"/>
          </a:p>
        </p:txBody>
      </p:sp>
      <p:pic>
        <p:nvPicPr>
          <p:cNvPr id="7" name="Picture 6" descr="Screen Shot 2018-05-27 at 10.35.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556" y="2577302"/>
            <a:ext cx="8479556" cy="2080873"/>
          </a:xfrm>
          <a:prstGeom prst="rect">
            <a:avLst/>
          </a:prstGeom>
        </p:spPr>
      </p:pic>
      <p:sp>
        <p:nvSpPr>
          <p:cNvPr id="5" name="Rectangle 4"/>
          <p:cNvSpPr/>
          <p:nvPr/>
        </p:nvSpPr>
        <p:spPr>
          <a:xfrm>
            <a:off x="2032507" y="3375337"/>
            <a:ext cx="8442166" cy="118528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4292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00" y="479114"/>
            <a:ext cx="4221950" cy="1143000"/>
          </a:xfrm>
        </p:spPr>
        <p:txBody>
          <a:bodyPr>
            <a:normAutofit fontScale="90000"/>
          </a:bodyPr>
          <a:lstStyle/>
          <a:p>
            <a:r>
              <a:rPr lang="en-US" dirty="0" smtClean="0"/>
              <a:t>Considered Definitions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6</a:t>
            </a:fld>
            <a:endParaRPr lang="en-US"/>
          </a:p>
        </p:txBody>
      </p:sp>
      <p:pic>
        <p:nvPicPr>
          <p:cNvPr id="5" name="Picture 4" descr="Screen Shot 2018-05-27 at 10.29.26 PM.png"/>
          <p:cNvPicPr>
            <a:picLocks noChangeAspect="1"/>
          </p:cNvPicPr>
          <p:nvPr/>
        </p:nvPicPr>
        <p:blipFill rotWithShape="1">
          <a:blip r:embed="rId2">
            <a:extLst>
              <a:ext uri="{28A0092B-C50C-407E-A947-70E740481C1C}">
                <a14:useLocalDpi xmlns:a14="http://schemas.microsoft.com/office/drawing/2010/main" val="0"/>
              </a:ext>
            </a:extLst>
          </a:blip>
          <a:srcRect r="12228"/>
          <a:stretch/>
        </p:blipFill>
        <p:spPr>
          <a:xfrm>
            <a:off x="5575988" y="242965"/>
            <a:ext cx="5678166" cy="6615035"/>
          </a:xfrm>
          <a:prstGeom prst="rect">
            <a:avLst/>
          </a:prstGeom>
        </p:spPr>
      </p:pic>
      <p:sp>
        <p:nvSpPr>
          <p:cNvPr id="6" name="Rectangle 5"/>
          <p:cNvSpPr/>
          <p:nvPr/>
        </p:nvSpPr>
        <p:spPr>
          <a:xfrm rot="16200000">
            <a:off x="3455336" y="2386470"/>
            <a:ext cx="3704875" cy="369332"/>
          </a:xfrm>
          <a:prstGeom prst="rect">
            <a:avLst/>
          </a:prstGeom>
        </p:spPr>
        <p:txBody>
          <a:bodyPr wrap="square">
            <a:spAutoFit/>
          </a:bodyPr>
          <a:lstStyle/>
          <a:p>
            <a:pPr algn="ctr">
              <a:buNone/>
            </a:pPr>
            <a:r>
              <a:rPr lang="en-US" dirty="0" smtClean="0"/>
              <a:t>Statistical</a:t>
            </a:r>
            <a:endParaRPr lang="en-US" dirty="0"/>
          </a:p>
        </p:txBody>
      </p:sp>
      <p:sp>
        <p:nvSpPr>
          <p:cNvPr id="7" name="Rectangle 6"/>
          <p:cNvSpPr/>
          <p:nvPr/>
        </p:nvSpPr>
        <p:spPr>
          <a:xfrm rot="16200000">
            <a:off x="4588363" y="4913871"/>
            <a:ext cx="1159749" cy="646331"/>
          </a:xfrm>
          <a:prstGeom prst="rect">
            <a:avLst/>
          </a:prstGeom>
        </p:spPr>
        <p:txBody>
          <a:bodyPr wrap="square">
            <a:spAutoFit/>
          </a:bodyPr>
          <a:lstStyle/>
          <a:p>
            <a:pPr lvl="0" algn="ctr"/>
            <a:r>
              <a:rPr lang="en-US" dirty="0" smtClean="0">
                <a:solidFill>
                  <a:srgbClr val="000000"/>
                </a:solidFill>
              </a:rPr>
              <a:t>Similarity-Based</a:t>
            </a:r>
            <a:endParaRPr lang="en-US" dirty="0">
              <a:solidFill>
                <a:srgbClr val="000000"/>
              </a:solidFill>
            </a:endParaRPr>
          </a:p>
        </p:txBody>
      </p:sp>
      <p:sp>
        <p:nvSpPr>
          <p:cNvPr id="8" name="Rectangle 7"/>
          <p:cNvSpPr/>
          <p:nvPr/>
        </p:nvSpPr>
        <p:spPr>
          <a:xfrm rot="16200000">
            <a:off x="4609392" y="5969559"/>
            <a:ext cx="1159749" cy="646331"/>
          </a:xfrm>
          <a:prstGeom prst="rect">
            <a:avLst/>
          </a:prstGeom>
        </p:spPr>
        <p:txBody>
          <a:bodyPr wrap="square">
            <a:spAutoFit/>
          </a:bodyPr>
          <a:lstStyle/>
          <a:p>
            <a:pPr lvl="0" algn="ctr">
              <a:buNone/>
            </a:pPr>
            <a:r>
              <a:rPr lang="en-US" dirty="0"/>
              <a:t>Causal Reasoning</a:t>
            </a:r>
          </a:p>
        </p:txBody>
      </p:sp>
      <p:sp>
        <p:nvSpPr>
          <p:cNvPr id="3" name="Rectangle 2"/>
          <p:cNvSpPr/>
          <p:nvPr/>
        </p:nvSpPr>
        <p:spPr>
          <a:xfrm>
            <a:off x="480544" y="5194982"/>
            <a:ext cx="4326606" cy="1200328"/>
          </a:xfrm>
          <a:prstGeom prst="rect">
            <a:avLst/>
          </a:prstGeom>
        </p:spPr>
        <p:txBody>
          <a:bodyPr wrap="square">
            <a:spAutoFit/>
          </a:bodyPr>
          <a:lstStyle/>
          <a:p>
            <a:r>
              <a:rPr lang="en-US" sz="2400" dirty="0" smtClean="0"/>
              <a:t>From NIPS</a:t>
            </a:r>
            <a:r>
              <a:rPr lang="en-US" sz="2400" dirty="0"/>
              <a:t>, Big Data</a:t>
            </a:r>
            <a:r>
              <a:rPr lang="en-US" sz="2400" dirty="0" smtClean="0"/>
              <a:t>, AAAI</a:t>
            </a:r>
            <a:r>
              <a:rPr lang="en-US" sz="2400" dirty="0"/>
              <a:t>, FATML, ICML, </a:t>
            </a:r>
            <a:r>
              <a:rPr lang="en-US" sz="2400" dirty="0" smtClean="0"/>
              <a:t>KDD, online reports</a:t>
            </a:r>
            <a:endParaRPr lang="en-US" sz="2400" dirty="0"/>
          </a:p>
        </p:txBody>
      </p:sp>
    </p:spTree>
    <p:extLst>
      <p:ext uri="{BB962C8B-B14F-4D97-AF65-F5344CB8AC3E}">
        <p14:creationId xmlns:p14="http://schemas.microsoft.com/office/powerpoint/2010/main" val="33757608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Statistical Measures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7</a:t>
            </a:fld>
            <a:endParaRPr lang="en-US"/>
          </a:p>
        </p:txBody>
      </p:sp>
      <p:pic>
        <p:nvPicPr>
          <p:cNvPr id="6" name="Picture 5" descr="Screen Shot 2018-05-27 at 10.37.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950" y="4171140"/>
            <a:ext cx="5648312" cy="2342832"/>
          </a:xfrm>
          <a:prstGeom prst="rect">
            <a:avLst/>
          </a:prstGeom>
        </p:spPr>
      </p:pic>
      <p:sp>
        <p:nvSpPr>
          <p:cNvPr id="5" name="Content Placeholder 2">
            <a:extLst>
              <a:ext uri="{FF2B5EF4-FFF2-40B4-BE49-F238E27FC236}">
                <a16:creationId xmlns:a16="http://schemas.microsoft.com/office/drawing/2014/main" xmlns="" id="{A21514BF-03D0-43F0-8E5E-4DBD347CC49C}"/>
              </a:ext>
            </a:extLst>
          </p:cNvPr>
          <p:cNvSpPr>
            <a:spLocks noGrp="1"/>
          </p:cNvSpPr>
          <p:nvPr>
            <p:ph idx="1"/>
          </p:nvPr>
        </p:nvSpPr>
        <p:spPr>
          <a:xfrm>
            <a:off x="332528" y="1301754"/>
            <a:ext cx="11248336" cy="5102232"/>
          </a:xfrm>
        </p:spPr>
        <p:txBody>
          <a:bodyPr vert="horz" lIns="91440" tIns="45720" rIns="91440" bIns="45720" rtlCol="0" anchor="t">
            <a:normAutofit fontScale="92500"/>
          </a:bodyPr>
          <a:lstStyle/>
          <a:p>
            <a:r>
              <a:rPr lang="en-US" sz="2600" dirty="0" smtClean="0">
                <a:cs typeface="Calibri"/>
              </a:rPr>
              <a:t>Vertically:</a:t>
            </a:r>
            <a:endParaRPr lang="en-US" sz="2600" dirty="0">
              <a:cs typeface="Calibri"/>
            </a:endParaRPr>
          </a:p>
          <a:p>
            <a:pPr lvl="1"/>
            <a:r>
              <a:rPr lang="en-US" dirty="0">
                <a:cs typeface="Calibri"/>
              </a:rPr>
              <a:t>The ratio of “good” </a:t>
            </a:r>
            <a:r>
              <a:rPr lang="en-US" dirty="0" smtClean="0">
                <a:cs typeface="Calibri"/>
              </a:rPr>
              <a:t>applicants </a:t>
            </a:r>
            <a:r>
              <a:rPr lang="en-US" dirty="0">
                <a:cs typeface="Calibri"/>
              </a:rPr>
              <a:t>who were assigned a </a:t>
            </a:r>
            <a:r>
              <a:rPr lang="en-US" dirty="0" smtClean="0">
                <a:cs typeface="Calibri"/>
              </a:rPr>
              <a:t>good predicted </a:t>
            </a:r>
            <a:r>
              <a:rPr lang="en-US" dirty="0">
                <a:cs typeface="Calibri"/>
              </a:rPr>
              <a:t>credit score</a:t>
            </a:r>
          </a:p>
          <a:p>
            <a:pPr lvl="1"/>
            <a:r>
              <a:rPr lang="en-US" dirty="0" smtClean="0">
                <a:cs typeface="Calibri"/>
              </a:rPr>
              <a:t>The ratio </a:t>
            </a:r>
            <a:r>
              <a:rPr lang="en-US" dirty="0">
                <a:cs typeface="Calibri"/>
              </a:rPr>
              <a:t>of </a:t>
            </a:r>
            <a:r>
              <a:rPr lang="en-US" dirty="0" smtClean="0">
                <a:cs typeface="Calibri"/>
              </a:rPr>
              <a:t>“good” applicants who were assigned a bad predicted </a:t>
            </a:r>
            <a:r>
              <a:rPr lang="en-US" dirty="0">
                <a:cs typeface="Calibri"/>
              </a:rPr>
              <a:t>credit score</a:t>
            </a:r>
          </a:p>
          <a:p>
            <a:pPr lvl="1"/>
            <a:r>
              <a:rPr lang="en-US" dirty="0">
                <a:cs typeface="Calibri"/>
              </a:rPr>
              <a:t>T</a:t>
            </a:r>
            <a:r>
              <a:rPr lang="en-US" dirty="0" smtClean="0">
                <a:cs typeface="Calibri"/>
              </a:rPr>
              <a:t>he ratio </a:t>
            </a:r>
            <a:r>
              <a:rPr lang="en-US" dirty="0">
                <a:cs typeface="Calibri"/>
              </a:rPr>
              <a:t>of </a:t>
            </a:r>
            <a:r>
              <a:rPr lang="en-US" dirty="0" smtClean="0">
                <a:cs typeface="Calibri"/>
              </a:rPr>
              <a:t>“bad</a:t>
            </a:r>
            <a:r>
              <a:rPr lang="en-US" dirty="0">
                <a:cs typeface="Calibri"/>
              </a:rPr>
              <a:t>” </a:t>
            </a:r>
            <a:r>
              <a:rPr lang="en-US" dirty="0" smtClean="0">
                <a:cs typeface="Calibri"/>
              </a:rPr>
              <a:t>applicants </a:t>
            </a:r>
            <a:r>
              <a:rPr lang="en-US" dirty="0">
                <a:cs typeface="Calibri"/>
              </a:rPr>
              <a:t>who were assigned </a:t>
            </a:r>
            <a:r>
              <a:rPr lang="en-US" dirty="0" smtClean="0">
                <a:cs typeface="Calibri"/>
              </a:rPr>
              <a:t>a </a:t>
            </a:r>
            <a:r>
              <a:rPr lang="en-US" dirty="0">
                <a:cs typeface="Calibri"/>
              </a:rPr>
              <a:t>good predicted credit </a:t>
            </a:r>
            <a:r>
              <a:rPr lang="en-US" dirty="0" smtClean="0">
                <a:cs typeface="Calibri"/>
              </a:rPr>
              <a:t>score</a:t>
            </a:r>
          </a:p>
          <a:p>
            <a:pPr lvl="1"/>
            <a:r>
              <a:rPr lang="mr-IN" dirty="0" smtClean="0">
                <a:cs typeface="Calibri"/>
              </a:rPr>
              <a:t>…</a:t>
            </a:r>
            <a:r>
              <a:rPr lang="en-US" dirty="0" smtClean="0">
                <a:cs typeface="Calibri"/>
              </a:rPr>
              <a:t/>
            </a:r>
            <a:br>
              <a:rPr lang="en-US" dirty="0" smtClean="0">
                <a:cs typeface="Calibri"/>
              </a:rPr>
            </a:br>
            <a:endParaRPr lang="en-US" dirty="0" smtClean="0">
              <a:cs typeface="Calibri"/>
            </a:endParaRPr>
          </a:p>
          <a:p>
            <a:r>
              <a:rPr lang="en-US" dirty="0" smtClean="0">
                <a:cs typeface="Calibri"/>
              </a:rPr>
              <a:t>Horizontally: </a:t>
            </a:r>
            <a:endParaRPr lang="en-US" dirty="0">
              <a:cs typeface="Calibri"/>
            </a:endParaRPr>
          </a:p>
          <a:p>
            <a:pPr lvl="1"/>
            <a:r>
              <a:rPr lang="en-US" dirty="0" smtClean="0"/>
              <a:t>The ratio of applicants with good </a:t>
            </a:r>
            <a:br>
              <a:rPr lang="en-US" dirty="0" smtClean="0"/>
            </a:br>
            <a:r>
              <a:rPr lang="en-US" dirty="0" smtClean="0"/>
              <a:t>predicted score who actually have </a:t>
            </a:r>
            <a:br>
              <a:rPr lang="en-US" dirty="0" smtClean="0"/>
            </a:br>
            <a:r>
              <a:rPr lang="en-US" dirty="0" smtClean="0"/>
              <a:t>a good score</a:t>
            </a:r>
          </a:p>
          <a:p>
            <a:pPr lvl="1"/>
            <a:r>
              <a:rPr lang="mr-IN" dirty="0" smtClean="0">
                <a:cs typeface="Calibri"/>
              </a:rPr>
              <a:t>…</a:t>
            </a:r>
            <a:endParaRPr lang="en-US" dirty="0">
              <a:cs typeface="Calibri"/>
            </a:endParaRPr>
          </a:p>
        </p:txBody>
      </p:sp>
    </p:spTree>
    <p:extLst>
      <p:ext uri="{BB962C8B-B14F-4D97-AF65-F5344CB8AC3E}">
        <p14:creationId xmlns:p14="http://schemas.microsoft.com/office/powerpoint/2010/main" val="40774024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6C4A3-E1A0-4860-BD1F-B157FF989EA9}"/>
              </a:ext>
            </a:extLst>
          </p:cNvPr>
          <p:cNvSpPr>
            <a:spLocks noGrp="1"/>
          </p:cNvSpPr>
          <p:nvPr>
            <p:ph type="title"/>
          </p:nvPr>
        </p:nvSpPr>
        <p:spPr/>
        <p:txBody>
          <a:bodyPr/>
          <a:lstStyle/>
          <a:p>
            <a:r>
              <a:rPr lang="en-US" dirty="0" smtClean="0"/>
              <a:t>What is really fair?</a:t>
            </a:r>
            <a:endParaRPr lang="en-US" dirty="0"/>
          </a:p>
        </p:txBody>
      </p:sp>
      <p:sp>
        <p:nvSpPr>
          <p:cNvPr id="3" name="Content Placeholder 2">
            <a:extLst>
              <a:ext uri="{FF2B5EF4-FFF2-40B4-BE49-F238E27FC236}">
                <a16:creationId xmlns:a16="http://schemas.microsoft.com/office/drawing/2014/main" xmlns="" id="{35D119FF-D109-4591-BA58-6A2ED652576F}"/>
              </a:ext>
            </a:extLst>
          </p:cNvPr>
          <p:cNvSpPr>
            <a:spLocks noGrp="1"/>
          </p:cNvSpPr>
          <p:nvPr>
            <p:ph idx="1"/>
          </p:nvPr>
        </p:nvSpPr>
        <p:spPr/>
        <p:txBody>
          <a:bodyPr vert="horz" lIns="91440" tIns="45720" rIns="91440" bIns="45720" rtlCol="0" anchor="t">
            <a:normAutofit/>
          </a:bodyPr>
          <a:lstStyle/>
          <a:p>
            <a:pPr marL="457200" indent="-457200"/>
            <a:endParaRPr lang="en-US" dirty="0">
              <a:cs typeface="Calibri"/>
            </a:endParaRPr>
          </a:p>
          <a:p>
            <a:pPr marL="457200" indent="-457200"/>
            <a:endParaRPr lang="en-US" dirty="0">
              <a:cs typeface="Calibri"/>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8</a:t>
            </a:fld>
            <a:endParaRPr lang="en-US"/>
          </a:p>
        </p:txBody>
      </p:sp>
      <p:sp>
        <p:nvSpPr>
          <p:cNvPr id="5" name="Content Placeholder 2"/>
          <p:cNvSpPr txBox="1">
            <a:spLocks/>
          </p:cNvSpPr>
          <p:nvPr/>
        </p:nvSpPr>
        <p:spPr>
          <a:xfrm>
            <a:off x="714961" y="1379111"/>
            <a:ext cx="10972800" cy="4676048"/>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ratio of “good” applicants who get the loan is the same for both males and females </a:t>
            </a:r>
            <a:r>
              <a:rPr lang="en-US" sz="2400" dirty="0" smtClean="0">
                <a:solidFill>
                  <a:srgbClr val="000090"/>
                </a:solidFill>
              </a:rPr>
              <a:t>[equal opportunity]</a:t>
            </a:r>
          </a:p>
          <a:p>
            <a:r>
              <a:rPr lang="en-US" sz="2400" dirty="0" smtClean="0"/>
              <a:t>The ratio of “bad” applicants who </a:t>
            </a:r>
            <a:r>
              <a:rPr lang="en-US" sz="2400" dirty="0" smtClean="0"/>
              <a:t>do </a:t>
            </a:r>
            <a:r>
              <a:rPr lang="en-US" sz="2400" dirty="0" smtClean="0"/>
              <a:t>not get </a:t>
            </a:r>
            <a:r>
              <a:rPr lang="en-US" sz="2400" dirty="0"/>
              <a:t>the loan is the same for both males and </a:t>
            </a:r>
            <a:r>
              <a:rPr lang="en-US" sz="2400" dirty="0" smtClean="0"/>
              <a:t>females </a:t>
            </a:r>
            <a:r>
              <a:rPr lang="en-US" sz="2400" dirty="0" smtClean="0">
                <a:solidFill>
                  <a:srgbClr val="000090"/>
                </a:solidFill>
              </a:rPr>
              <a:t>[predictive equality]</a:t>
            </a:r>
            <a:endParaRPr lang="en-US" sz="2400" dirty="0">
              <a:solidFill>
                <a:srgbClr val="000090"/>
              </a:solidFill>
            </a:endParaRPr>
          </a:p>
          <a:p>
            <a:r>
              <a:rPr lang="en-US" sz="2400" dirty="0" smtClean="0"/>
              <a:t>The same ratio of male and female applicants receives the loan</a:t>
            </a:r>
            <a:r>
              <a:rPr lang="en-US" sz="2400" dirty="0"/>
              <a:t> </a:t>
            </a:r>
            <a:r>
              <a:rPr lang="en-US" sz="2400" dirty="0" smtClean="0">
                <a:solidFill>
                  <a:srgbClr val="000090"/>
                </a:solidFill>
              </a:rPr>
              <a:t>[group fairness] </a:t>
            </a:r>
          </a:p>
          <a:p>
            <a:r>
              <a:rPr lang="en-US" sz="2400" dirty="0" smtClean="0"/>
              <a:t>The ratio of “good” applicants within the loan recipients is the same for both males and females </a:t>
            </a:r>
            <a:r>
              <a:rPr lang="en-US" sz="2400" dirty="0" smtClean="0">
                <a:solidFill>
                  <a:srgbClr val="000090"/>
                </a:solidFill>
              </a:rPr>
              <a:t>[predictive parity]</a:t>
            </a:r>
          </a:p>
          <a:p>
            <a:r>
              <a:rPr lang="en-US" sz="2400" dirty="0" smtClean="0"/>
              <a:t>Anything else?</a:t>
            </a:r>
          </a:p>
          <a:p>
            <a:pPr marL="0" indent="0">
              <a:buNone/>
            </a:pPr>
            <a:endParaRPr lang="en-US" dirty="0"/>
          </a:p>
        </p:txBody>
      </p:sp>
      <p:sp>
        <p:nvSpPr>
          <p:cNvPr id="6" name="TextBox 5"/>
          <p:cNvSpPr txBox="1"/>
          <p:nvPr/>
        </p:nvSpPr>
        <p:spPr>
          <a:xfrm>
            <a:off x="819401" y="5218555"/>
            <a:ext cx="10328715" cy="1292662"/>
          </a:xfrm>
          <a:prstGeom prst="rect">
            <a:avLst/>
          </a:prstGeom>
          <a:noFill/>
          <a:ln>
            <a:solidFill>
              <a:schemeClr val="accent2">
                <a:lumMod val="75000"/>
              </a:schemeClr>
            </a:solidFill>
          </a:ln>
        </p:spPr>
        <p:txBody>
          <a:bodyPr wrap="square" rtlCol="0">
            <a:spAutoFit/>
          </a:bodyPr>
          <a:lstStyle/>
          <a:p>
            <a:pPr algn="ctr"/>
            <a:r>
              <a:rPr lang="en-US" sz="2600" dirty="0" smtClean="0">
                <a:solidFill>
                  <a:srgbClr val="800000"/>
                </a:solidFill>
              </a:rPr>
              <a:t>Mathematically, a classifier cannot satisfy all definitions at the same time</a:t>
            </a:r>
            <a:br>
              <a:rPr lang="en-US" sz="2600" dirty="0" smtClean="0">
                <a:solidFill>
                  <a:srgbClr val="800000"/>
                </a:solidFill>
              </a:rPr>
            </a:br>
            <a:r>
              <a:rPr lang="en-US" sz="2600" dirty="0" smtClean="0">
                <a:solidFill>
                  <a:srgbClr val="800000"/>
                </a:solidFill>
              </a:rPr>
              <a:t>when the </a:t>
            </a:r>
            <a:r>
              <a:rPr lang="en-US" sz="2600" dirty="0" smtClean="0">
                <a:solidFill>
                  <a:srgbClr val="800000"/>
                </a:solidFill>
                <a:cs typeface="Calibri"/>
              </a:rPr>
              <a:t>base rates for a good </a:t>
            </a:r>
            <a:r>
              <a:rPr lang="en-US" sz="2600" dirty="0">
                <a:solidFill>
                  <a:srgbClr val="800000"/>
                </a:solidFill>
                <a:cs typeface="Calibri"/>
              </a:rPr>
              <a:t>credit </a:t>
            </a:r>
            <a:r>
              <a:rPr lang="en-US" sz="2600" dirty="0" smtClean="0">
                <a:solidFill>
                  <a:srgbClr val="800000"/>
                </a:solidFill>
                <a:cs typeface="Calibri"/>
              </a:rPr>
              <a:t>score are different</a:t>
            </a:r>
            <a:br>
              <a:rPr lang="en-US" sz="2600" dirty="0" smtClean="0">
                <a:solidFill>
                  <a:srgbClr val="800000"/>
                </a:solidFill>
                <a:cs typeface="Calibri"/>
              </a:rPr>
            </a:br>
            <a:r>
              <a:rPr lang="en-US" sz="2600" dirty="0" smtClean="0">
                <a:solidFill>
                  <a:srgbClr val="800000"/>
                </a:solidFill>
                <a:cs typeface="Calibri"/>
              </a:rPr>
              <a:t>(72% </a:t>
            </a:r>
            <a:r>
              <a:rPr lang="en-US" sz="2600" dirty="0">
                <a:solidFill>
                  <a:srgbClr val="800000"/>
                </a:solidFill>
                <a:cs typeface="Calibri"/>
              </a:rPr>
              <a:t>and </a:t>
            </a:r>
            <a:r>
              <a:rPr lang="en-US" sz="2600" dirty="0" smtClean="0">
                <a:solidFill>
                  <a:srgbClr val="800000"/>
                </a:solidFill>
                <a:cs typeface="Calibri"/>
              </a:rPr>
              <a:t>65% </a:t>
            </a:r>
            <a:r>
              <a:rPr lang="en-US" sz="2600" dirty="0">
                <a:solidFill>
                  <a:srgbClr val="800000"/>
                </a:solidFill>
                <a:cs typeface="Calibri"/>
              </a:rPr>
              <a:t>for males and females </a:t>
            </a:r>
            <a:r>
              <a:rPr lang="en-US" sz="2600" dirty="0" smtClean="0">
                <a:solidFill>
                  <a:srgbClr val="800000"/>
                </a:solidFill>
                <a:cs typeface="Calibri"/>
              </a:rPr>
              <a:t>in our case)</a:t>
            </a:r>
            <a:endParaRPr lang="en-US" sz="2600" dirty="0">
              <a:solidFill>
                <a:srgbClr val="800000"/>
              </a:solidFill>
            </a:endParaRPr>
          </a:p>
        </p:txBody>
      </p:sp>
    </p:spTree>
    <p:extLst>
      <p:ext uri="{BB962C8B-B14F-4D97-AF65-F5344CB8AC3E}">
        <p14:creationId xmlns:p14="http://schemas.microsoft.com/office/powerpoint/2010/main" val="3895983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Autofit/>
          </a:bodyPr>
          <a:lstStyle/>
          <a:p>
            <a:pPr marL="511175" lvl="1" indent="-511175">
              <a:spcBef>
                <a:spcPts val="1176"/>
              </a:spcBef>
              <a:buFont typeface="Arial"/>
              <a:buChar char="•"/>
            </a:pPr>
            <a:r>
              <a:rPr lang="en-US" sz="2400" dirty="0"/>
              <a:t>The ratio of “good” applicants who </a:t>
            </a:r>
            <a:r>
              <a:rPr lang="en-US" sz="2400" dirty="0" smtClean="0"/>
              <a:t>get the loan is the same for males and females (86% for both)</a:t>
            </a:r>
          </a:p>
          <a:p>
            <a:pPr marL="511175" lvl="1" indent="-511175">
              <a:spcBef>
                <a:spcPts val="1176"/>
              </a:spcBef>
              <a:buFont typeface="Arial"/>
              <a:buChar char="•"/>
            </a:pPr>
            <a:r>
              <a:rPr lang="en-US" sz="2400" dirty="0"/>
              <a:t>T</a:t>
            </a:r>
            <a:r>
              <a:rPr lang="en-US" sz="2400" dirty="0" smtClean="0"/>
              <a:t>he ratio of </a:t>
            </a:r>
            <a:r>
              <a:rPr lang="en-US" sz="2400" dirty="0"/>
              <a:t>truly “good” males and females </a:t>
            </a:r>
            <a:r>
              <a:rPr lang="en-US" sz="2400" dirty="0" smtClean="0"/>
              <a:t>within those who got the loan is same (73% for males and 74% for females)</a:t>
            </a:r>
            <a:endParaRPr lang="en-US" sz="2400" dirty="0"/>
          </a:p>
          <a:p>
            <a:pPr marL="511175" indent="-511175">
              <a:spcBef>
                <a:spcPts val="1176"/>
              </a:spcBef>
            </a:pPr>
            <a:r>
              <a:rPr lang="en-US" sz="2400" dirty="0"/>
              <a:t>The </a:t>
            </a:r>
            <a:r>
              <a:rPr lang="en-US" sz="2400" dirty="0" smtClean="0"/>
              <a:t>ratio </a:t>
            </a:r>
            <a:r>
              <a:rPr lang="en-US" sz="2400" dirty="0"/>
              <a:t>of male and female applicants </a:t>
            </a:r>
            <a:r>
              <a:rPr lang="en-US" sz="2400" dirty="0" smtClean="0"/>
              <a:t>who </a:t>
            </a:r>
            <a:r>
              <a:rPr lang="en-US" sz="2400" dirty="0" smtClean="0"/>
              <a:t>get the </a:t>
            </a:r>
            <a:r>
              <a:rPr lang="en-US" sz="2400" dirty="0" smtClean="0"/>
              <a:t>loan is not the same (81% for males </a:t>
            </a:r>
            <a:r>
              <a:rPr lang="en-US" sz="2400" dirty="0"/>
              <a:t>and </a:t>
            </a:r>
            <a:r>
              <a:rPr lang="en-US" sz="2400" dirty="0" smtClean="0"/>
              <a:t>75% for females)</a:t>
            </a:r>
          </a:p>
          <a:p>
            <a:pPr marL="511175" lvl="1" indent="-511175">
              <a:spcBef>
                <a:spcPts val="1176"/>
              </a:spcBef>
              <a:buFont typeface="Arial"/>
              <a:buChar char="•"/>
            </a:pPr>
            <a:r>
              <a:rPr lang="en-US" sz="2400" dirty="0" smtClean="0"/>
              <a:t>“</a:t>
            </a:r>
            <a:r>
              <a:rPr lang="en-US" sz="2400" dirty="0"/>
              <a:t>Bad” male applicants are more likely to be assigned with a good predicted credit score (70% for males and 55% for females)</a:t>
            </a:r>
          </a:p>
          <a:p>
            <a:pPr>
              <a:spcBef>
                <a:spcPts val="1176"/>
              </a:spcBef>
            </a:pPr>
            <a:endParaRPr lang="en-US" sz="2400" dirty="0"/>
          </a:p>
        </p:txBody>
      </p:sp>
      <p:sp>
        <p:nvSpPr>
          <p:cNvPr id="4" name="Slide Number Placeholder 3"/>
          <p:cNvSpPr>
            <a:spLocks noGrp="1"/>
          </p:cNvSpPr>
          <p:nvPr>
            <p:ph type="sldNum" sz="quarter" idx="12"/>
          </p:nvPr>
        </p:nvSpPr>
        <p:spPr/>
        <p:txBody>
          <a:bodyPr/>
          <a:lstStyle/>
          <a:p>
            <a:fld id="{330EA680-D336-4FF7-8B7A-9848BB0A1C32}" type="slidenum">
              <a:rPr lang="en-US" smtClean="0"/>
              <a:t>9</a:t>
            </a:fld>
            <a:endParaRPr lang="en-US"/>
          </a:p>
        </p:txBody>
      </p:sp>
      <p:pic>
        <p:nvPicPr>
          <p:cNvPr id="5" name="Picture 4" descr="checkmarkbox.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55" y="1494333"/>
            <a:ext cx="594360" cy="582168"/>
          </a:xfrm>
          <a:prstGeom prst="rect">
            <a:avLst/>
          </a:prstGeom>
        </p:spPr>
      </p:pic>
      <p:pic>
        <p:nvPicPr>
          <p:cNvPr id="6" name="Picture 5" descr="checkmarkbox.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55" y="2377964"/>
            <a:ext cx="594360" cy="582168"/>
          </a:xfrm>
          <a:prstGeom prst="rect">
            <a:avLst/>
          </a:prstGeom>
        </p:spPr>
      </p:pic>
      <p:pic>
        <p:nvPicPr>
          <p:cNvPr id="7" name="Picture 6" descr="crossedoutbo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191" y="3260835"/>
            <a:ext cx="551688" cy="551688"/>
          </a:xfrm>
          <a:prstGeom prst="rect">
            <a:avLst/>
          </a:prstGeom>
        </p:spPr>
      </p:pic>
      <p:pic>
        <p:nvPicPr>
          <p:cNvPr id="8" name="Picture 7" descr="crossedoutbo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191" y="4185883"/>
            <a:ext cx="551688" cy="551688"/>
          </a:xfrm>
          <a:prstGeom prst="rect">
            <a:avLst/>
          </a:prstGeom>
        </p:spPr>
      </p:pic>
    </p:spTree>
    <p:extLst>
      <p:ext uri="{BB962C8B-B14F-4D97-AF65-F5344CB8AC3E}">
        <p14:creationId xmlns:p14="http://schemas.microsoft.com/office/powerpoint/2010/main" val="20476085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4426</TotalTime>
  <Words>1237</Words>
  <Application>Microsoft Macintosh PowerPoint</Application>
  <PresentationFormat>Custom</PresentationFormat>
  <Paragraphs>161</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Theme</vt:lpstr>
      <vt:lpstr>Fairness Definitions Explained</vt:lpstr>
      <vt:lpstr>Our Goals</vt:lpstr>
      <vt:lpstr>German Credit Dataset</vt:lpstr>
      <vt:lpstr>Methodology </vt:lpstr>
      <vt:lpstr>Coefficient Analysis</vt:lpstr>
      <vt:lpstr>Considered Definitions</vt:lpstr>
      <vt:lpstr>Statistical Measures</vt:lpstr>
      <vt:lpstr>What is really fair?</vt:lpstr>
      <vt:lpstr>Experiments</vt:lpstr>
      <vt:lpstr>Question …</vt:lpstr>
      <vt:lpstr>Similarity-based Measures</vt:lpstr>
      <vt:lpstr>Experiments </vt:lpstr>
      <vt:lpstr>Conclusions</vt:lpstr>
      <vt:lpstr>Backup</vt:lpstr>
      <vt:lpstr>Causal Reasoning</vt:lpstr>
      <vt:lpstr>How did that happen?</vt:lpstr>
      <vt:lpstr>Notations</vt:lpstr>
      <vt:lpstr>Example</vt:lpstr>
      <vt:lpstr>Example</vt:lpstr>
      <vt:lpstr>Example</vt:lpstr>
      <vt:lpstr>Example</vt:lpstr>
      <vt:lpstr>Explanations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Julia Rubin</cp:lastModifiedBy>
  <cp:revision>91</cp:revision>
  <dcterms:created xsi:type="dcterms:W3CDTF">2013-07-15T20:26:40Z</dcterms:created>
  <dcterms:modified xsi:type="dcterms:W3CDTF">2018-05-29T12:04:50Z</dcterms:modified>
</cp:coreProperties>
</file>