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602517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602517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2602517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2602517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50" y="712700"/>
            <a:ext cx="66675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1015525" y="1057550"/>
            <a:ext cx="7676100" cy="30957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139875" y="2826475"/>
            <a:ext cx="1264200" cy="639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Generator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4733525" y="2176775"/>
            <a:ext cx="1485900" cy="639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Discriminator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49212" l="13755" r="79292" t="32353"/>
          <a:stretch/>
        </p:blipFill>
        <p:spPr>
          <a:xfrm>
            <a:off x="1540225" y="2176775"/>
            <a:ext cx="463500" cy="4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2345" l="41247" r="51379" t="64268"/>
          <a:stretch/>
        </p:blipFill>
        <p:spPr>
          <a:xfrm>
            <a:off x="3035000" y="2653675"/>
            <a:ext cx="491626" cy="596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2345" l="41247" r="51379" t="64268"/>
          <a:stretch/>
        </p:blipFill>
        <p:spPr>
          <a:xfrm>
            <a:off x="3187400" y="2806075"/>
            <a:ext cx="491626" cy="596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12345" l="41247" r="51379" t="64268"/>
          <a:stretch/>
        </p:blipFill>
        <p:spPr>
          <a:xfrm>
            <a:off x="3414250" y="2986550"/>
            <a:ext cx="491626" cy="596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64069" l="40194" r="51484" t="12544"/>
          <a:stretch/>
        </p:blipFill>
        <p:spPr>
          <a:xfrm>
            <a:off x="3009375" y="1206462"/>
            <a:ext cx="554825" cy="596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64069" l="40194" r="51484" t="12544"/>
          <a:stretch/>
        </p:blipFill>
        <p:spPr>
          <a:xfrm>
            <a:off x="3161775" y="1358862"/>
            <a:ext cx="554825" cy="596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64069" l="40194" r="51484" t="12544"/>
          <a:stretch/>
        </p:blipFill>
        <p:spPr>
          <a:xfrm>
            <a:off x="3314175" y="1511262"/>
            <a:ext cx="554825" cy="596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5" name="Google Shape;75;p15"/>
          <p:cNvCxnSpPr>
            <a:stCxn id="74" idx="3"/>
            <a:endCxn id="76" idx="2"/>
          </p:cNvCxnSpPr>
          <p:nvPr/>
        </p:nvCxnSpPr>
        <p:spPr>
          <a:xfrm>
            <a:off x="3869000" y="1809750"/>
            <a:ext cx="808200" cy="5532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/>
          <p:nvPr/>
        </p:nvSpPr>
        <p:spPr>
          <a:xfrm>
            <a:off x="4677350" y="2310350"/>
            <a:ext cx="105300" cy="105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677350" y="2615150"/>
            <a:ext cx="105300" cy="105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5"/>
          <p:cNvCxnSpPr>
            <a:stCxn id="71" idx="3"/>
            <a:endCxn id="77" idx="2"/>
          </p:cNvCxnSpPr>
          <p:nvPr/>
        </p:nvCxnSpPr>
        <p:spPr>
          <a:xfrm flipH="1" rot="10800000">
            <a:off x="3905876" y="2667937"/>
            <a:ext cx="771600" cy="6171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68" idx="2"/>
            <a:endCxn id="66" idx="0"/>
          </p:cNvCxnSpPr>
          <p:nvPr/>
        </p:nvCxnSpPr>
        <p:spPr>
          <a:xfrm flipH="1" rot="-5400000">
            <a:off x="1682725" y="2736575"/>
            <a:ext cx="179100" cy="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66" idx="3"/>
          </p:cNvCxnSpPr>
          <p:nvPr/>
        </p:nvCxnSpPr>
        <p:spPr>
          <a:xfrm>
            <a:off x="2404075" y="3145975"/>
            <a:ext cx="554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/>
          <p:nvPr/>
        </p:nvCxnSpPr>
        <p:spPr>
          <a:xfrm>
            <a:off x="2404075" y="1545675"/>
            <a:ext cx="554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2148175" y="1334625"/>
            <a:ext cx="689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Real data</a:t>
            </a:r>
            <a:endParaRPr sz="1100"/>
          </a:p>
        </p:txBody>
      </p:sp>
      <p:sp>
        <p:nvSpPr>
          <p:cNvPr id="83" name="Google Shape;83;p15"/>
          <p:cNvSpPr/>
          <p:nvPr/>
        </p:nvSpPr>
        <p:spPr>
          <a:xfrm>
            <a:off x="7110125" y="2219675"/>
            <a:ext cx="1400700" cy="553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accuracy</a:t>
            </a:r>
            <a:r>
              <a:rPr lang="en"/>
              <a:t>/</a:t>
            </a:r>
            <a:r>
              <a:rPr b="1" lang="en">
                <a:solidFill>
                  <a:srgbClr val="990000"/>
                </a:solidFill>
              </a:rPr>
              <a:t>loss</a:t>
            </a:r>
            <a:endParaRPr b="1">
              <a:solidFill>
                <a:srgbClr val="990000"/>
              </a:solidFill>
            </a:endParaRPr>
          </a:p>
        </p:txBody>
      </p:sp>
      <p:cxnSp>
        <p:nvCxnSpPr>
          <p:cNvPr id="84" name="Google Shape;84;p15"/>
          <p:cNvCxnSpPr>
            <a:stCxn id="83" idx="0"/>
            <a:endCxn id="67" idx="0"/>
          </p:cNvCxnSpPr>
          <p:nvPr/>
        </p:nvCxnSpPr>
        <p:spPr>
          <a:xfrm flipH="1" rot="5400000">
            <a:off x="6622025" y="1031225"/>
            <a:ext cx="42900" cy="2334000"/>
          </a:xfrm>
          <a:prstGeom prst="bentConnector3">
            <a:avLst>
              <a:gd fmla="val 65507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83" idx="2"/>
            <a:endCxn id="66" idx="2"/>
          </p:cNvCxnSpPr>
          <p:nvPr/>
        </p:nvCxnSpPr>
        <p:spPr>
          <a:xfrm rot="5400000">
            <a:off x="4444925" y="100025"/>
            <a:ext cx="692700" cy="6038400"/>
          </a:xfrm>
          <a:prstGeom prst="bentConnector3">
            <a:avLst>
              <a:gd fmla="val 13436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5924738" y="1769450"/>
            <a:ext cx="901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Training loop</a:t>
            </a:r>
            <a:endParaRPr sz="1100"/>
          </a:p>
        </p:txBody>
      </p:sp>
      <p:sp>
        <p:nvSpPr>
          <p:cNvPr id="87" name="Google Shape;87;p15"/>
          <p:cNvSpPr txBox="1"/>
          <p:nvPr/>
        </p:nvSpPr>
        <p:spPr>
          <a:xfrm>
            <a:off x="5924738" y="3549350"/>
            <a:ext cx="901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Training loop</a:t>
            </a:r>
            <a:endParaRPr sz="1100"/>
          </a:p>
        </p:txBody>
      </p:sp>
      <p:cxnSp>
        <p:nvCxnSpPr>
          <p:cNvPr id="88" name="Google Shape;88;p15"/>
          <p:cNvCxnSpPr>
            <a:stCxn id="67" idx="3"/>
            <a:endCxn id="83" idx="1"/>
          </p:cNvCxnSpPr>
          <p:nvPr/>
        </p:nvCxnSpPr>
        <p:spPr>
          <a:xfrm>
            <a:off x="6219425" y="2496275"/>
            <a:ext cx="8907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2041775" y="2278400"/>
            <a:ext cx="6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Random noise</a:t>
            </a:r>
            <a:endParaRPr sz="1100"/>
          </a:p>
        </p:txBody>
      </p:sp>
      <p:sp>
        <p:nvSpPr>
          <p:cNvPr id="90" name="Google Shape;90;p15"/>
          <p:cNvSpPr txBox="1"/>
          <p:nvPr/>
        </p:nvSpPr>
        <p:spPr>
          <a:xfrm>
            <a:off x="3936350" y="1617050"/>
            <a:ext cx="126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Training Data (Actual)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3936350" y="3293450"/>
            <a:ext cx="148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Training Data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(Generated, Fake data)</a:t>
            </a:r>
            <a:endParaRPr sz="1100"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7755" y="3285025"/>
            <a:ext cx="491625" cy="24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1009" y="3115675"/>
            <a:ext cx="267288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7375" y="2451325"/>
            <a:ext cx="267300" cy="32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5475" y="2550938"/>
            <a:ext cx="509700" cy="23372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2921275" y="3852050"/>
            <a:ext cx="3864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51C75"/>
                </a:solidFill>
              </a:rPr>
              <a:t>Generative Adversarial Network (GAN)</a:t>
            </a:r>
            <a:endParaRPr b="1" sz="1600">
              <a:solidFill>
                <a:srgbClr val="351C75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875" y="-1823650"/>
            <a:ext cx="66675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