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2"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11/26/2018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11/26/2018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11/26/2018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11/26/2018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11/26/2018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otscripts.com/" TargetMode="External"/><Relationship Id="rId2" Type="http://schemas.openxmlformats.org/officeDocument/2006/relationships/hyperlink" Target="https://www.codester.com/" TargetMode="External"/><Relationship Id="rId1" Type="http://schemas.openxmlformats.org/officeDocument/2006/relationships/slideLayout" Target="../slideLayouts/slideLayout2.xml"/><Relationship Id="rId5" Type="http://schemas.openxmlformats.org/officeDocument/2006/relationships/hyperlink" Target="https://codecanyon.net/" TargetMode="External"/><Relationship Id="rId4" Type="http://schemas.openxmlformats.org/officeDocument/2006/relationships/hyperlink" Target="https://git.marke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hackerearth.com/getstarted-opensource/" TargetMode="External"/><Relationship Id="rId2" Type="http://schemas.openxmlformats.org/officeDocument/2006/relationships/hyperlink" Target="https://github.com/MunGell/awesome-for-beginners#pyth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lancer.com/" TargetMode="External"/><Relationship Id="rId2" Type="http://schemas.openxmlformats.org/officeDocument/2006/relationships/hyperlink" Target="https://www.upwork.com/" TargetMode="External"/><Relationship Id="rId1" Type="http://schemas.openxmlformats.org/officeDocument/2006/relationships/slideLayout" Target="../slideLayouts/slideLayout2.xml"/><Relationship Id="rId6" Type="http://schemas.openxmlformats.org/officeDocument/2006/relationships/hyperlink" Target="https://www.simplyhired.com/" TargetMode="External"/><Relationship Id="rId5" Type="http://schemas.openxmlformats.org/officeDocument/2006/relationships/hyperlink" Target="https://www.peopleperhour.com/" TargetMode="External"/><Relationship Id="rId4" Type="http://schemas.openxmlformats.org/officeDocument/2006/relationships/hyperlink" Target="https://www.guru.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onster.com/" TargetMode="External"/><Relationship Id="rId2" Type="http://schemas.openxmlformats.org/officeDocument/2006/relationships/hyperlink" Target="https://www.indeed.com/q-Project-Based-jobs.html" TargetMode="External"/><Relationship Id="rId1" Type="http://schemas.openxmlformats.org/officeDocument/2006/relationships/slideLayout" Target="../slideLayouts/slideLayout2.xml"/><Relationship Id="rId6" Type="http://schemas.openxmlformats.org/officeDocument/2006/relationships/hyperlink" Target="https://www.upwork.com/" TargetMode="External"/><Relationship Id="rId5" Type="http://schemas.openxmlformats.org/officeDocument/2006/relationships/hyperlink" Target="https://www.linkedin.com/jobs/project-based-learning-jobs/" TargetMode="External"/><Relationship Id="rId4" Type="http://schemas.openxmlformats.org/officeDocument/2006/relationships/hyperlink" Target="https://www.careerbuilder.com/jobs-project-base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jobs/internship-jobs/" TargetMode="External"/><Relationship Id="rId2" Type="http://schemas.openxmlformats.org/officeDocument/2006/relationships/hyperlink" Target="https://www.internships.com/intern-jobs-search" TargetMode="External"/><Relationship Id="rId1" Type="http://schemas.openxmlformats.org/officeDocument/2006/relationships/slideLayout" Target="../slideLayouts/slideLayout2.xml"/><Relationship Id="rId6" Type="http://schemas.openxmlformats.org/officeDocument/2006/relationships/hyperlink" Target="https://www.indeed.com/" TargetMode="External"/><Relationship Id="rId5" Type="http://schemas.openxmlformats.org/officeDocument/2006/relationships/hyperlink" Target="https://www.wayup.com/" TargetMode="External"/><Relationship Id="rId4" Type="http://schemas.openxmlformats.org/officeDocument/2006/relationships/hyperlink" Target="https://www.glassdoor.com/index.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codechef.com/" TargetMode="External"/><Relationship Id="rId2" Type="http://schemas.openxmlformats.org/officeDocument/2006/relationships/hyperlink" Target="https://www.topcoder.com/" TargetMode="External"/><Relationship Id="rId1" Type="http://schemas.openxmlformats.org/officeDocument/2006/relationships/slideLayout" Target="../slideLayouts/slideLayout2.xml"/><Relationship Id="rId6" Type="http://schemas.openxmlformats.org/officeDocument/2006/relationships/hyperlink" Target="https://www.coderbyte.com/" TargetMode="External"/><Relationship Id="rId5" Type="http://schemas.openxmlformats.org/officeDocument/2006/relationships/hyperlink" Target="https://www.hackerrank.com/domains/python" TargetMode="External"/><Relationship Id="rId4" Type="http://schemas.openxmlformats.org/officeDocument/2006/relationships/hyperlink" Target="https://www.hackerearth.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ackerone.com/bug-bounty-programs" TargetMode="External"/><Relationship Id="rId2" Type="http://schemas.openxmlformats.org/officeDocument/2006/relationships/hyperlink" Target="https://www.bugcrowd.com/bug-bounty-list/" TargetMode="External"/><Relationship Id="rId1" Type="http://schemas.openxmlformats.org/officeDocument/2006/relationships/slideLayout" Target="../slideLayouts/slideLayout2.xml"/><Relationship Id="rId6" Type="http://schemas.openxmlformats.org/officeDocument/2006/relationships/hyperlink" Target="https://www.google.com/about/appsecurity/reward-program/" TargetMode="External"/><Relationship Id="rId5" Type="http://schemas.openxmlformats.org/officeDocument/2006/relationships/hyperlink" Target="https://www.microsoft.com/en-us/msrc/bounty" TargetMode="External"/><Relationship Id="rId4" Type="http://schemas.openxmlformats.org/officeDocument/2006/relationships/hyperlink" Target="https://www.reddit.com/r/bugbounty/comments/9ga09m/list_of_bug_bounty_platform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skillshare.com/" TargetMode="External"/><Relationship Id="rId2" Type="http://schemas.openxmlformats.org/officeDocument/2006/relationships/hyperlink" Target="https://www.udemy.com/" TargetMode="External"/><Relationship Id="rId1" Type="http://schemas.openxmlformats.org/officeDocument/2006/relationships/slideLayout" Target="../slideLayouts/slideLayout2.xml"/><Relationship Id="rId4" Type="http://schemas.openxmlformats.org/officeDocument/2006/relationships/hyperlink" Target="https://stackskills.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2599-79EA-4C93-8CED-26E455EDF411}"/>
              </a:ext>
            </a:extLst>
          </p:cNvPr>
          <p:cNvSpPr>
            <a:spLocks noGrp="1"/>
          </p:cNvSpPr>
          <p:nvPr>
            <p:ph type="ctrTitle"/>
          </p:nvPr>
        </p:nvSpPr>
        <p:spPr/>
        <p:txBody>
          <a:bodyPr/>
          <a:lstStyle/>
          <a:p>
            <a:r>
              <a:rPr lang="en-US" sz="4050" dirty="0">
                <a:latin typeface="Arial Nova Cond Light" panose="020B0306020202020204" pitchFamily="34" charset="0"/>
              </a:rPr>
              <a:t>10 Ways to Earn Money with Your Python Skills</a:t>
            </a:r>
          </a:p>
        </p:txBody>
      </p:sp>
      <p:sp>
        <p:nvSpPr>
          <p:cNvPr id="3" name="Subtitle 2">
            <a:extLst>
              <a:ext uri="{FF2B5EF4-FFF2-40B4-BE49-F238E27FC236}">
                <a16:creationId xmlns:a16="http://schemas.microsoft.com/office/drawing/2014/main" id="{45C4FF9A-3250-4514-8AC4-3B89007CE008}"/>
              </a:ext>
            </a:extLst>
          </p:cNvPr>
          <p:cNvSpPr>
            <a:spLocks noGrp="1"/>
          </p:cNvSpPr>
          <p:nvPr>
            <p:ph type="subTitle" idx="1"/>
          </p:nvPr>
        </p:nvSpPr>
        <p:spPr/>
        <p:txBody>
          <a:bodyPr/>
          <a:lstStyle/>
          <a:p>
            <a:r>
              <a:rPr lang="en-US" dirty="0">
                <a:latin typeface="Arial Nova Cond Light" panose="020B0306020202020204" pitchFamily="34" charset="0"/>
              </a:rPr>
              <a:t>…and build a professional portfolio</a:t>
            </a:r>
          </a:p>
        </p:txBody>
      </p:sp>
    </p:spTree>
    <p:extLst>
      <p:ext uri="{BB962C8B-B14F-4D97-AF65-F5344CB8AC3E}">
        <p14:creationId xmlns:p14="http://schemas.microsoft.com/office/powerpoint/2010/main" val="192324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231C-E224-45B2-96B3-63022D6257F3}"/>
              </a:ext>
            </a:extLst>
          </p:cNvPr>
          <p:cNvSpPr>
            <a:spLocks noGrp="1"/>
          </p:cNvSpPr>
          <p:nvPr>
            <p:ph type="title"/>
          </p:nvPr>
        </p:nvSpPr>
        <p:spPr/>
        <p:txBody>
          <a:bodyPr/>
          <a:lstStyle/>
          <a:p>
            <a:r>
              <a:rPr lang="en-US" dirty="0">
                <a:latin typeface="Arial Nova Cond Light" panose="020B0306020202020204" pitchFamily="34" charset="0"/>
              </a:rPr>
              <a:t>How to monetize your Python skills</a:t>
            </a:r>
          </a:p>
        </p:txBody>
      </p:sp>
      <p:sp>
        <p:nvSpPr>
          <p:cNvPr id="3" name="Content Placeholder 2">
            <a:extLst>
              <a:ext uri="{FF2B5EF4-FFF2-40B4-BE49-F238E27FC236}">
                <a16:creationId xmlns:a16="http://schemas.microsoft.com/office/drawing/2014/main" id="{F2CB4823-2F33-41DC-97F0-7F2DF7A01538}"/>
              </a:ext>
            </a:extLst>
          </p:cNvPr>
          <p:cNvSpPr>
            <a:spLocks noGrp="1"/>
          </p:cNvSpPr>
          <p:nvPr>
            <p:ph idx="1"/>
          </p:nvPr>
        </p:nvSpPr>
        <p:spPr>
          <a:xfrm>
            <a:off x="1154954" y="2603499"/>
            <a:ext cx="8825659" cy="3939914"/>
          </a:xfrm>
        </p:spPr>
        <p:txBody>
          <a:bodyPr>
            <a:normAutofit/>
          </a:bodyPr>
          <a:lstStyle/>
          <a:p>
            <a:r>
              <a:rPr lang="en-US" b="1" dirty="0">
                <a:latin typeface="Arial Nova Cond Light" panose="020B0306020202020204" pitchFamily="34" charset="0"/>
              </a:rPr>
              <a:t>Develop code (scripts) for sale - for advanced developers</a:t>
            </a:r>
          </a:p>
          <a:p>
            <a:pPr lvl="1">
              <a:buFont typeface="Wingdings" panose="05000000000000000000" pitchFamily="2" charset="2"/>
              <a:buChar char="Ø"/>
            </a:pPr>
            <a:r>
              <a:rPr lang="en-US" dirty="0">
                <a:latin typeface="Arial Nova Cond Light" panose="020B0306020202020204" pitchFamily="34" charset="0"/>
              </a:rPr>
              <a:t>There are several websites where you can sell your applications, as long as they meet a certain need.</a:t>
            </a:r>
          </a:p>
          <a:p>
            <a:pPr lvl="1">
              <a:buFont typeface="Wingdings" panose="05000000000000000000" pitchFamily="2" charset="2"/>
              <a:buChar char="Ø"/>
            </a:pPr>
            <a:r>
              <a:rPr lang="en-US" dirty="0">
                <a:latin typeface="Arial Nova Cond Light" panose="020B0306020202020204" pitchFamily="34" charset="0"/>
              </a:rPr>
              <a:t>Building a complex application that performs certain tasks people are willing to pay requires you to be an advanced programmer and already have some coding experience. This course is going to be your first step!</a:t>
            </a:r>
          </a:p>
          <a:p>
            <a:pPr lvl="1">
              <a:buFont typeface="Wingdings" panose="05000000000000000000" pitchFamily="2" charset="2"/>
              <a:buChar char="Ø"/>
            </a:pPr>
            <a:r>
              <a:rPr lang="en-US" dirty="0">
                <a:latin typeface="Arial Nova Cond Light" panose="020B0306020202020204" pitchFamily="34" charset="0"/>
              </a:rPr>
              <a:t>Although this can be an income source, especially when developing web-related applications, it’s way more profitable to acquire more skills and sell those. Skills are priceless!</a:t>
            </a:r>
          </a:p>
          <a:p>
            <a:pPr lvl="1">
              <a:buFont typeface="Wingdings" panose="05000000000000000000" pitchFamily="2" charset="2"/>
              <a:buChar char="Ø"/>
            </a:pPr>
            <a:r>
              <a:rPr lang="en-US" dirty="0">
                <a:latin typeface="Arial Nova Cond Light" panose="020B0306020202020204" pitchFamily="34" charset="0"/>
              </a:rPr>
              <a:t>Some of the most popular websites for buying/selling code:</a:t>
            </a:r>
          </a:p>
          <a:p>
            <a:pPr lvl="2">
              <a:buFont typeface="Wingdings" panose="05000000000000000000" pitchFamily="2" charset="2"/>
              <a:buChar char="ü"/>
            </a:pPr>
            <a:r>
              <a:rPr lang="en-US" dirty="0">
                <a:latin typeface="Arial Nova Cond Light" panose="020B0306020202020204" pitchFamily="34" charset="0"/>
                <a:hlinkClick r:id="rId2"/>
              </a:rPr>
              <a:t>https://www.codester.com/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3"/>
              </a:rPr>
              <a:t>https://www.hotscripts.com/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4"/>
              </a:rPr>
              <a:t>https://git.market/</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5"/>
              </a:rPr>
              <a:t>https://codecanyon.net/</a:t>
            </a:r>
            <a:endParaRPr lang="en-US" dirty="0">
              <a:latin typeface="Arial Nova Cond Light" panose="020B0306020202020204" pitchFamily="34" charset="0"/>
            </a:endParaRPr>
          </a:p>
        </p:txBody>
      </p:sp>
      <p:sp>
        <p:nvSpPr>
          <p:cNvPr id="4" name="Rectangle 3">
            <a:extLst>
              <a:ext uri="{FF2B5EF4-FFF2-40B4-BE49-F238E27FC236}">
                <a16:creationId xmlns:a16="http://schemas.microsoft.com/office/drawing/2014/main" id="{4BE85A1D-DD9A-4201-BD30-A36D6781B5E2}"/>
              </a:ext>
            </a:extLst>
          </p:cNvPr>
          <p:cNvSpPr/>
          <p:nvPr/>
        </p:nvSpPr>
        <p:spPr>
          <a:xfrm>
            <a:off x="10444294" y="165412"/>
            <a:ext cx="679508" cy="923330"/>
          </a:xfrm>
          <a:prstGeom prst="rect">
            <a:avLst/>
          </a:prstGeom>
          <a:noFill/>
        </p:spPr>
        <p:txBody>
          <a:bodyPr wrap="square" lIns="91440" tIns="45720" rIns="91440" bIns="45720">
            <a:spAutoFit/>
          </a:bodyPr>
          <a:lstStyle/>
          <a:p>
            <a:pPr algn="ctr"/>
            <a:r>
              <a:rPr lang="en-US" sz="5400" b="0" cap="none" spc="0" dirty="0">
                <a:ln w="0"/>
                <a:solidFill>
                  <a:schemeClr val="bg1"/>
                </a:solidFill>
                <a:effectLst>
                  <a:reflection blurRad="6350" stA="53000" endA="300" endPos="35500" dir="5400000" sy="-90000" algn="bl" rotWithShape="0"/>
                </a:effectLst>
              </a:rPr>
              <a:t>9</a:t>
            </a:r>
          </a:p>
        </p:txBody>
      </p:sp>
    </p:spTree>
    <p:extLst>
      <p:ext uri="{BB962C8B-B14F-4D97-AF65-F5344CB8AC3E}">
        <p14:creationId xmlns:p14="http://schemas.microsoft.com/office/powerpoint/2010/main" val="405631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231C-E224-45B2-96B3-63022D6257F3}"/>
              </a:ext>
            </a:extLst>
          </p:cNvPr>
          <p:cNvSpPr>
            <a:spLocks noGrp="1"/>
          </p:cNvSpPr>
          <p:nvPr>
            <p:ph type="title"/>
          </p:nvPr>
        </p:nvSpPr>
        <p:spPr/>
        <p:txBody>
          <a:bodyPr/>
          <a:lstStyle/>
          <a:p>
            <a:r>
              <a:rPr lang="en-US" dirty="0">
                <a:latin typeface="Arial Nova Cond Light" panose="020B0306020202020204" pitchFamily="34" charset="0"/>
              </a:rPr>
              <a:t>How to monetize your Python skills</a:t>
            </a:r>
          </a:p>
        </p:txBody>
      </p:sp>
      <p:sp>
        <p:nvSpPr>
          <p:cNvPr id="3" name="Content Placeholder 2">
            <a:extLst>
              <a:ext uri="{FF2B5EF4-FFF2-40B4-BE49-F238E27FC236}">
                <a16:creationId xmlns:a16="http://schemas.microsoft.com/office/drawing/2014/main" id="{F2CB4823-2F33-41DC-97F0-7F2DF7A01538}"/>
              </a:ext>
            </a:extLst>
          </p:cNvPr>
          <p:cNvSpPr>
            <a:spLocks noGrp="1"/>
          </p:cNvSpPr>
          <p:nvPr>
            <p:ph idx="1"/>
          </p:nvPr>
        </p:nvSpPr>
        <p:spPr>
          <a:xfrm>
            <a:off x="1154954" y="2603499"/>
            <a:ext cx="8825659" cy="3939914"/>
          </a:xfrm>
        </p:spPr>
        <p:txBody>
          <a:bodyPr>
            <a:normAutofit lnSpcReduction="10000"/>
          </a:bodyPr>
          <a:lstStyle/>
          <a:p>
            <a:r>
              <a:rPr lang="en-US" b="1" dirty="0">
                <a:latin typeface="Arial Nova Cond Light" panose="020B0306020202020204" pitchFamily="34" charset="0"/>
              </a:rPr>
              <a:t>Open-source projects / Volunteering for non-profit organizations</a:t>
            </a:r>
          </a:p>
          <a:p>
            <a:pPr lvl="1">
              <a:buFont typeface="Wingdings" panose="05000000000000000000" pitchFamily="2" charset="2"/>
              <a:buChar char="Ø"/>
            </a:pPr>
            <a:r>
              <a:rPr lang="en-US" dirty="0">
                <a:latin typeface="Arial Nova Cond Light" panose="020B0306020202020204" pitchFamily="34" charset="0"/>
              </a:rPr>
              <a:t>Joining an open-source project is one of the best ways to build a professional portfolio and raise your value on the job market. You will gain tons of experience, meet other developers and contribute to building cool projects.</a:t>
            </a:r>
          </a:p>
          <a:p>
            <a:pPr lvl="1">
              <a:buFont typeface="Wingdings" panose="05000000000000000000" pitchFamily="2" charset="2"/>
              <a:buChar char="Ø"/>
            </a:pPr>
            <a:r>
              <a:rPr lang="en-US" dirty="0">
                <a:latin typeface="Arial Nova Cond Light" panose="020B0306020202020204" pitchFamily="34" charset="0"/>
              </a:rPr>
              <a:t>Remember - Building a portfolio is a long-term investment!</a:t>
            </a:r>
          </a:p>
          <a:p>
            <a:pPr lvl="1">
              <a:buFont typeface="Wingdings" panose="05000000000000000000" pitchFamily="2" charset="2"/>
              <a:buChar char="Ø"/>
            </a:pPr>
            <a:r>
              <a:rPr lang="en-US" dirty="0">
                <a:latin typeface="Arial Nova Cond Light" panose="020B0306020202020204" pitchFamily="34" charset="0"/>
              </a:rPr>
              <a:t>As a beginner, you can follow some Python projects on GitHub, analyze and understand what the code does, go through all the bugs that have been fixed. Analyze the code. Think of how you would’ve fixed the issue.</a:t>
            </a:r>
          </a:p>
          <a:p>
            <a:pPr lvl="1">
              <a:buFont typeface="Wingdings" panose="05000000000000000000" pitchFamily="2" charset="2"/>
              <a:buChar char="Ø"/>
            </a:pPr>
            <a:r>
              <a:rPr lang="en-US" dirty="0">
                <a:latin typeface="Arial Nova Cond Light" panose="020B0306020202020204" pitchFamily="34" charset="0"/>
              </a:rPr>
              <a:t>You can have a look at some open-source Python projects on GitHub here:</a:t>
            </a:r>
          </a:p>
          <a:p>
            <a:pPr lvl="2">
              <a:buFont typeface="Wingdings" panose="05000000000000000000" pitchFamily="2" charset="2"/>
              <a:buChar char="ü"/>
            </a:pPr>
            <a:r>
              <a:rPr lang="en-US" dirty="0">
                <a:latin typeface="Arial Nova Cond Light" panose="020B0306020202020204" pitchFamily="34" charset="0"/>
                <a:hlinkClick r:id="rId2"/>
              </a:rPr>
              <a:t>https://github.com/MunGell/awesome-for-beginners#python</a:t>
            </a:r>
            <a:endParaRPr lang="en-US" dirty="0">
              <a:latin typeface="Arial Nova Cond Light" panose="020B0306020202020204" pitchFamily="34" charset="0"/>
            </a:endParaRPr>
          </a:p>
          <a:p>
            <a:pPr lvl="1">
              <a:buFont typeface="Wingdings" panose="05000000000000000000" pitchFamily="2" charset="2"/>
              <a:buChar char="Ø"/>
            </a:pPr>
            <a:r>
              <a:rPr lang="en-US" dirty="0">
                <a:latin typeface="Arial Nova Cond Light" panose="020B0306020202020204" pitchFamily="34" charset="0"/>
              </a:rPr>
              <a:t>Also, you don’t want to miss the information on this page, about </a:t>
            </a:r>
            <a:r>
              <a:rPr lang="en-US" b="1" dirty="0">
                <a:latin typeface="Arial Nova Cond Light" panose="020B0306020202020204" pitchFamily="34" charset="0"/>
              </a:rPr>
              <a:t>How to get started with Open Source</a:t>
            </a:r>
            <a:r>
              <a:rPr lang="en-US" dirty="0">
                <a:latin typeface="Arial Nova Cond Light" panose="020B0306020202020204" pitchFamily="34" charset="0"/>
              </a:rPr>
              <a:t>: </a:t>
            </a:r>
            <a:r>
              <a:rPr lang="en-US" dirty="0">
                <a:latin typeface="Arial Nova Cond Light" panose="020B0306020202020204" pitchFamily="34" charset="0"/>
                <a:hlinkClick r:id="rId3"/>
              </a:rPr>
              <a:t>https://www.hackerearth.com/getstarted-opensource/</a:t>
            </a:r>
            <a:endParaRPr lang="en-US" dirty="0">
              <a:latin typeface="Arial Nova Cond Light" panose="020B0306020202020204" pitchFamily="34" charset="0"/>
            </a:endParaRPr>
          </a:p>
          <a:p>
            <a:pPr lvl="1">
              <a:buFont typeface="Wingdings" panose="05000000000000000000" pitchFamily="2" charset="2"/>
              <a:buChar char="Ø"/>
            </a:pPr>
            <a:r>
              <a:rPr lang="en-US" dirty="0">
                <a:latin typeface="Arial Nova Cond Light" panose="020B0306020202020204" pitchFamily="34" charset="0"/>
              </a:rPr>
              <a:t>Finally, you can volunteer to contribute to projects in your local coding community or teach the basics of Python programming to the kids in one of your local non-profit organizations. I’ve done it, it’s really fun! </a:t>
            </a:r>
            <a:r>
              <a:rPr lang="en-US" dirty="0">
                <a:latin typeface="Arial Nova Cond Light" panose="020B0306020202020204" pitchFamily="34" charset="0"/>
                <a:sym typeface="Wingdings" panose="05000000000000000000" pitchFamily="2" charset="2"/>
              </a:rPr>
              <a:t></a:t>
            </a:r>
            <a:endParaRPr lang="en-US" dirty="0">
              <a:latin typeface="Arial Nova Cond Light" panose="020B0306020202020204" pitchFamily="34" charset="0"/>
            </a:endParaRPr>
          </a:p>
        </p:txBody>
      </p:sp>
      <p:sp>
        <p:nvSpPr>
          <p:cNvPr id="4" name="Rectangle 3">
            <a:extLst>
              <a:ext uri="{FF2B5EF4-FFF2-40B4-BE49-F238E27FC236}">
                <a16:creationId xmlns:a16="http://schemas.microsoft.com/office/drawing/2014/main" id="{4BE85A1D-DD9A-4201-BD30-A36D6781B5E2}"/>
              </a:ext>
            </a:extLst>
          </p:cNvPr>
          <p:cNvSpPr/>
          <p:nvPr/>
        </p:nvSpPr>
        <p:spPr>
          <a:xfrm>
            <a:off x="10419127" y="388893"/>
            <a:ext cx="679508" cy="584775"/>
          </a:xfrm>
          <a:prstGeom prst="rect">
            <a:avLst/>
          </a:prstGeom>
          <a:noFill/>
        </p:spPr>
        <p:txBody>
          <a:bodyPr wrap="square" lIns="91440" tIns="45720" rIns="91440" bIns="45720">
            <a:spAutoFit/>
          </a:bodyPr>
          <a:lstStyle/>
          <a:p>
            <a:pPr algn="ctr"/>
            <a:r>
              <a:rPr lang="en-US" sz="3200" b="0" cap="none" spc="0" dirty="0">
                <a:ln w="0"/>
                <a:solidFill>
                  <a:schemeClr val="bg1"/>
                </a:solidFill>
                <a:effectLst>
                  <a:reflection blurRad="6350" stA="53000" endA="300" endPos="35500" dir="5400000" sy="-90000" algn="bl" rotWithShape="0"/>
                </a:effectLst>
              </a:rPr>
              <a:t>10</a:t>
            </a:r>
          </a:p>
        </p:txBody>
      </p:sp>
    </p:spTree>
    <p:extLst>
      <p:ext uri="{BB962C8B-B14F-4D97-AF65-F5344CB8AC3E}">
        <p14:creationId xmlns:p14="http://schemas.microsoft.com/office/powerpoint/2010/main" val="415580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2599-79EA-4C93-8CED-26E455EDF411}"/>
              </a:ext>
            </a:extLst>
          </p:cNvPr>
          <p:cNvSpPr>
            <a:spLocks noGrp="1"/>
          </p:cNvSpPr>
          <p:nvPr>
            <p:ph type="ctrTitle"/>
          </p:nvPr>
        </p:nvSpPr>
        <p:spPr>
          <a:xfrm>
            <a:off x="1154955" y="2099733"/>
            <a:ext cx="8825658" cy="1574645"/>
          </a:xfrm>
        </p:spPr>
        <p:txBody>
          <a:bodyPr/>
          <a:lstStyle/>
          <a:p>
            <a:pPr algn="ctr"/>
            <a:r>
              <a:rPr lang="en-US" sz="4050" dirty="0">
                <a:latin typeface="Arial Nova Cond Light" panose="020B0306020202020204" pitchFamily="34" charset="0"/>
              </a:rPr>
              <a:t>Hope that helps!</a:t>
            </a:r>
          </a:p>
        </p:txBody>
      </p:sp>
      <p:sp>
        <p:nvSpPr>
          <p:cNvPr id="3" name="Subtitle 2">
            <a:extLst>
              <a:ext uri="{FF2B5EF4-FFF2-40B4-BE49-F238E27FC236}">
                <a16:creationId xmlns:a16="http://schemas.microsoft.com/office/drawing/2014/main" id="{45C4FF9A-3250-4514-8AC4-3B89007CE008}"/>
              </a:ext>
            </a:extLst>
          </p:cNvPr>
          <p:cNvSpPr>
            <a:spLocks noGrp="1"/>
          </p:cNvSpPr>
          <p:nvPr>
            <p:ph type="subTitle" idx="1"/>
          </p:nvPr>
        </p:nvSpPr>
        <p:spPr>
          <a:xfrm>
            <a:off x="1154955" y="3702032"/>
            <a:ext cx="8825658" cy="1574644"/>
          </a:xfrm>
        </p:spPr>
        <p:txBody>
          <a:bodyPr/>
          <a:lstStyle/>
          <a:p>
            <a:pPr algn="ctr"/>
            <a:r>
              <a:rPr lang="en-US" dirty="0">
                <a:latin typeface="Arial Nova Cond Light" panose="020B0306020202020204" pitchFamily="34" charset="0"/>
              </a:rPr>
              <a:t>See you soon!</a:t>
            </a:r>
          </a:p>
        </p:txBody>
      </p:sp>
    </p:spTree>
    <p:extLst>
      <p:ext uri="{BB962C8B-B14F-4D97-AF65-F5344CB8AC3E}">
        <p14:creationId xmlns:p14="http://schemas.microsoft.com/office/powerpoint/2010/main" val="86797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231C-E224-45B2-96B3-63022D6257F3}"/>
              </a:ext>
            </a:extLst>
          </p:cNvPr>
          <p:cNvSpPr>
            <a:spLocks noGrp="1"/>
          </p:cNvSpPr>
          <p:nvPr>
            <p:ph type="title"/>
          </p:nvPr>
        </p:nvSpPr>
        <p:spPr/>
        <p:txBody>
          <a:bodyPr/>
          <a:lstStyle/>
          <a:p>
            <a:r>
              <a:rPr lang="en-US" dirty="0">
                <a:latin typeface="Arial Nova Cond Light" panose="020B0306020202020204" pitchFamily="34" charset="0"/>
              </a:rPr>
              <a:t>How to monetize your Python skills</a:t>
            </a:r>
          </a:p>
        </p:txBody>
      </p:sp>
      <p:sp>
        <p:nvSpPr>
          <p:cNvPr id="3" name="Content Placeholder 2">
            <a:extLst>
              <a:ext uri="{FF2B5EF4-FFF2-40B4-BE49-F238E27FC236}">
                <a16:creationId xmlns:a16="http://schemas.microsoft.com/office/drawing/2014/main" id="{F2CB4823-2F33-41DC-97F0-7F2DF7A01538}"/>
              </a:ext>
            </a:extLst>
          </p:cNvPr>
          <p:cNvSpPr>
            <a:spLocks noGrp="1"/>
          </p:cNvSpPr>
          <p:nvPr>
            <p:ph idx="1"/>
          </p:nvPr>
        </p:nvSpPr>
        <p:spPr>
          <a:xfrm>
            <a:off x="1154954" y="2603499"/>
            <a:ext cx="8825659" cy="4048971"/>
          </a:xfrm>
        </p:spPr>
        <p:txBody>
          <a:bodyPr>
            <a:normAutofit fontScale="85000" lnSpcReduction="20000"/>
          </a:bodyPr>
          <a:lstStyle/>
          <a:p>
            <a:r>
              <a:rPr lang="en-US" b="1" dirty="0">
                <a:latin typeface="Arial Nova Cond Light" panose="020B0306020202020204" pitchFamily="34" charset="0"/>
              </a:rPr>
              <a:t>Optimize your daily job tasks</a:t>
            </a:r>
          </a:p>
          <a:p>
            <a:pPr lvl="1">
              <a:buFont typeface="Wingdings" panose="05000000000000000000" pitchFamily="2" charset="2"/>
              <a:buChar char="Ø"/>
            </a:pPr>
            <a:r>
              <a:rPr lang="en-US" dirty="0">
                <a:latin typeface="Arial Nova Cond Light" panose="020B0306020202020204" pitchFamily="34" charset="0"/>
              </a:rPr>
              <a:t>Pick one of the tasks that you are required to perform on a daily or weekly basis. Start with a very small task that can be automated. You can choose to start with more complex tasks, but I would take a gradual approach.</a:t>
            </a:r>
          </a:p>
          <a:p>
            <a:pPr lvl="2">
              <a:buFont typeface="Wingdings" panose="05000000000000000000" pitchFamily="2" charset="2"/>
              <a:buChar char="ü"/>
            </a:pPr>
            <a:r>
              <a:rPr lang="en-US" dirty="0">
                <a:latin typeface="Arial Nova Cond Light" panose="020B0306020202020204" pitchFamily="34" charset="0"/>
              </a:rPr>
              <a:t>E.g. You have to read some data from a company database and build a small report.</a:t>
            </a:r>
          </a:p>
          <a:p>
            <a:pPr lvl="1">
              <a:buFont typeface="Wingdings" panose="05000000000000000000" pitchFamily="2" charset="2"/>
              <a:buChar char="Ø"/>
            </a:pPr>
            <a:r>
              <a:rPr lang="en-US" dirty="0">
                <a:latin typeface="Arial Nova Cond Light" panose="020B0306020202020204" pitchFamily="34" charset="0"/>
              </a:rPr>
              <a:t>Think of how to translate your task to Python code.</a:t>
            </a:r>
          </a:p>
          <a:p>
            <a:pPr lvl="2">
              <a:buFont typeface="Wingdings" panose="05000000000000000000" pitchFamily="2" charset="2"/>
              <a:buChar char="ü"/>
            </a:pPr>
            <a:r>
              <a:rPr lang="en-US" dirty="0">
                <a:latin typeface="Arial Nova Cond Light" panose="020B0306020202020204" pitchFamily="34" charset="0"/>
              </a:rPr>
              <a:t>What are the steps that you are usually taking to achieve your goal? Write them down.</a:t>
            </a:r>
          </a:p>
          <a:p>
            <a:pPr lvl="3">
              <a:buFont typeface="Courier New" panose="02070309020205020404" pitchFamily="49" charset="0"/>
              <a:buChar char="o"/>
            </a:pPr>
            <a:r>
              <a:rPr lang="en-US" dirty="0">
                <a:latin typeface="Arial Nova Cond Light" panose="020B0306020202020204" pitchFamily="34" charset="0"/>
              </a:rPr>
              <a:t>E.g. Connecting to the database; Querying table X; Pulling data from the last 7 days; Writing the data to an existing Excel workbook etc.</a:t>
            </a:r>
          </a:p>
          <a:p>
            <a:pPr lvl="2">
              <a:buFont typeface="Wingdings" panose="05000000000000000000" pitchFamily="2" charset="2"/>
              <a:buChar char="ü"/>
            </a:pPr>
            <a:r>
              <a:rPr lang="en-US" dirty="0">
                <a:latin typeface="Arial Nova Cond Light" panose="020B0306020202020204" pitchFamily="34" charset="0"/>
              </a:rPr>
              <a:t>Using the information in this course and also other sources (Docs.Python.org/3, Stack Overflow, Google) implement your solution. Remember to pick a small task, that can be easily automated.</a:t>
            </a:r>
          </a:p>
          <a:p>
            <a:pPr lvl="1">
              <a:buFont typeface="Wingdings" panose="05000000000000000000" pitchFamily="2" charset="2"/>
              <a:buChar char="Ø"/>
            </a:pPr>
            <a:r>
              <a:rPr lang="en-US" dirty="0">
                <a:latin typeface="Arial Nova Cond Light" panose="020B0306020202020204" pitchFamily="34" charset="0"/>
              </a:rPr>
              <a:t>Make a 3-month plan to automate more tasks that can make your job easier and free up some of your time.</a:t>
            </a:r>
          </a:p>
          <a:p>
            <a:pPr lvl="1">
              <a:buFont typeface="Wingdings" panose="05000000000000000000" pitchFamily="2" charset="2"/>
              <a:buChar char="Ø"/>
            </a:pPr>
            <a:r>
              <a:rPr lang="en-US" dirty="0">
                <a:latin typeface="Arial Nova Cond Light" panose="020B0306020202020204" pitchFamily="34" charset="0"/>
              </a:rPr>
              <a:t>After 3 months, go to your team leader / manager and describe how you optimized some of your tasks and what other tasks can be improved similarly.</a:t>
            </a:r>
          </a:p>
          <a:p>
            <a:pPr lvl="1">
              <a:buFont typeface="Wingdings" panose="05000000000000000000" pitchFamily="2" charset="2"/>
              <a:buChar char="Ø"/>
            </a:pPr>
            <a:r>
              <a:rPr lang="en-US" dirty="0">
                <a:latin typeface="Arial Nova Cond Light" panose="020B0306020202020204" pitchFamily="34" charset="0"/>
              </a:rPr>
              <a:t>Don’t just ask for a raise immediately! Ask him to allow you to use 1 hour per day to work on automating more tasks and increasing your efficiency. Also, ask him to organize 1 team training session per week/month so you can train other people.</a:t>
            </a:r>
          </a:p>
          <a:p>
            <a:pPr lvl="1">
              <a:buFont typeface="Wingdings" panose="05000000000000000000" pitchFamily="2" charset="2"/>
              <a:buChar char="Ø"/>
            </a:pPr>
            <a:r>
              <a:rPr lang="en-US" dirty="0">
                <a:latin typeface="Arial Nova Cond Light" panose="020B0306020202020204" pitchFamily="34" charset="0"/>
              </a:rPr>
              <a:t>He will appreciate this when it comes to your next raise. Unless he’s / she’s a ^*&amp;@#.</a:t>
            </a:r>
          </a:p>
          <a:p>
            <a:pPr lvl="1">
              <a:buFont typeface="Wingdings" panose="05000000000000000000" pitchFamily="2" charset="2"/>
              <a:buChar char="Ø"/>
            </a:pPr>
            <a:endParaRPr lang="en-US" dirty="0">
              <a:latin typeface="Arial Nova Cond Light" panose="020B0306020202020204" pitchFamily="34" charset="0"/>
            </a:endParaRPr>
          </a:p>
        </p:txBody>
      </p:sp>
      <p:sp>
        <p:nvSpPr>
          <p:cNvPr id="4" name="Rectangle 3">
            <a:extLst>
              <a:ext uri="{FF2B5EF4-FFF2-40B4-BE49-F238E27FC236}">
                <a16:creationId xmlns:a16="http://schemas.microsoft.com/office/drawing/2014/main" id="{4BE85A1D-DD9A-4201-BD30-A36D6781B5E2}"/>
              </a:ext>
            </a:extLst>
          </p:cNvPr>
          <p:cNvSpPr/>
          <p:nvPr/>
        </p:nvSpPr>
        <p:spPr>
          <a:xfrm>
            <a:off x="10444294" y="165412"/>
            <a:ext cx="679508" cy="923330"/>
          </a:xfrm>
          <a:prstGeom prst="rect">
            <a:avLst/>
          </a:prstGeom>
          <a:noFill/>
        </p:spPr>
        <p:txBody>
          <a:bodyPr wrap="square" lIns="91440" tIns="45720" rIns="91440" bIns="45720">
            <a:spAutoFit/>
          </a:bodyPr>
          <a:lstStyle/>
          <a:p>
            <a:pPr algn="ctr"/>
            <a:r>
              <a:rPr lang="en-US" sz="5400" b="0" cap="none" spc="0" dirty="0">
                <a:ln w="0"/>
                <a:solidFill>
                  <a:schemeClr val="bg1"/>
                </a:solidFill>
                <a:effectLst>
                  <a:reflection blurRad="6350" stA="53000" endA="300" endPos="35500" dir="5400000" sy="-90000" algn="bl" rotWithShape="0"/>
                </a:effectLst>
              </a:rPr>
              <a:t>1</a:t>
            </a:r>
          </a:p>
        </p:txBody>
      </p:sp>
    </p:spTree>
    <p:extLst>
      <p:ext uri="{BB962C8B-B14F-4D97-AF65-F5344CB8AC3E}">
        <p14:creationId xmlns:p14="http://schemas.microsoft.com/office/powerpoint/2010/main" val="163845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231C-E224-45B2-96B3-63022D6257F3}"/>
              </a:ext>
            </a:extLst>
          </p:cNvPr>
          <p:cNvSpPr>
            <a:spLocks noGrp="1"/>
          </p:cNvSpPr>
          <p:nvPr>
            <p:ph type="title"/>
          </p:nvPr>
        </p:nvSpPr>
        <p:spPr/>
        <p:txBody>
          <a:bodyPr/>
          <a:lstStyle/>
          <a:p>
            <a:r>
              <a:rPr lang="en-US" dirty="0">
                <a:latin typeface="Arial Nova Cond Light" panose="020B0306020202020204" pitchFamily="34" charset="0"/>
              </a:rPr>
              <a:t>How to monetize your Python skills</a:t>
            </a:r>
          </a:p>
        </p:txBody>
      </p:sp>
      <p:sp>
        <p:nvSpPr>
          <p:cNvPr id="3" name="Content Placeholder 2">
            <a:extLst>
              <a:ext uri="{FF2B5EF4-FFF2-40B4-BE49-F238E27FC236}">
                <a16:creationId xmlns:a16="http://schemas.microsoft.com/office/drawing/2014/main" id="{F2CB4823-2F33-41DC-97F0-7F2DF7A01538}"/>
              </a:ext>
            </a:extLst>
          </p:cNvPr>
          <p:cNvSpPr>
            <a:spLocks noGrp="1"/>
          </p:cNvSpPr>
          <p:nvPr>
            <p:ph idx="1"/>
          </p:nvPr>
        </p:nvSpPr>
        <p:spPr>
          <a:xfrm>
            <a:off x="1154954" y="2603499"/>
            <a:ext cx="8825659" cy="3939914"/>
          </a:xfrm>
        </p:spPr>
        <p:txBody>
          <a:bodyPr>
            <a:normAutofit fontScale="92500" lnSpcReduction="10000"/>
          </a:bodyPr>
          <a:lstStyle/>
          <a:p>
            <a:r>
              <a:rPr lang="en-US" b="1" dirty="0">
                <a:latin typeface="Arial Nova Cond Light" panose="020B0306020202020204" pitchFamily="34" charset="0"/>
              </a:rPr>
              <a:t>Freelancing (in your spare time)</a:t>
            </a:r>
          </a:p>
          <a:p>
            <a:pPr lvl="1">
              <a:buFont typeface="Wingdings" panose="05000000000000000000" pitchFamily="2" charset="2"/>
              <a:buChar char="Ø"/>
            </a:pPr>
            <a:r>
              <a:rPr lang="en-US" dirty="0">
                <a:latin typeface="Arial Nova Cond Light" panose="020B0306020202020204" pitchFamily="34" charset="0"/>
              </a:rPr>
              <a:t>Create an account on the most popular freelancing websites.</a:t>
            </a:r>
          </a:p>
          <a:p>
            <a:pPr lvl="1">
              <a:buFont typeface="Wingdings" panose="05000000000000000000" pitchFamily="2" charset="2"/>
              <a:buChar char="Ø"/>
            </a:pPr>
            <a:r>
              <a:rPr lang="en-US" dirty="0">
                <a:latin typeface="Arial Nova Cond Light" panose="020B0306020202020204" pitchFamily="34" charset="0"/>
              </a:rPr>
              <a:t>Research what projects / tasks are usually required by employers.</a:t>
            </a:r>
          </a:p>
          <a:p>
            <a:pPr lvl="1">
              <a:buFont typeface="Wingdings" panose="05000000000000000000" pitchFamily="2" charset="2"/>
              <a:buChar char="Ø"/>
            </a:pPr>
            <a:r>
              <a:rPr lang="en-US" dirty="0">
                <a:latin typeface="Arial Nova Cond Light" panose="020B0306020202020204" pitchFamily="34" charset="0"/>
              </a:rPr>
              <a:t>Research what are the hourly rates or project-based rates of other Python freelancers.</a:t>
            </a:r>
          </a:p>
          <a:p>
            <a:pPr lvl="1">
              <a:buFont typeface="Wingdings" panose="05000000000000000000" pitchFamily="2" charset="2"/>
              <a:buChar char="Ø"/>
            </a:pPr>
            <a:r>
              <a:rPr lang="en-US" dirty="0">
                <a:latin typeface="Arial Nova Cond Light" panose="020B0306020202020204" pitchFamily="34" charset="0"/>
              </a:rPr>
              <a:t>Choose an hourly rate lower than the average Python developer does on that website.</a:t>
            </a:r>
          </a:p>
          <a:p>
            <a:pPr lvl="1">
              <a:buFont typeface="Wingdings" panose="05000000000000000000" pitchFamily="2" charset="2"/>
              <a:buChar char="Ø"/>
            </a:pPr>
            <a:r>
              <a:rPr lang="en-US" dirty="0">
                <a:latin typeface="Arial Nova Cond Light" panose="020B0306020202020204" pitchFamily="34" charset="0"/>
              </a:rPr>
              <a:t>Make sure you have a complete and professional profile on each website. Maybe add a link to your LinkedIn.</a:t>
            </a:r>
          </a:p>
          <a:p>
            <a:pPr lvl="1">
              <a:buFont typeface="Wingdings" panose="05000000000000000000" pitchFamily="2" charset="2"/>
              <a:buChar char="Ø"/>
            </a:pPr>
            <a:r>
              <a:rPr lang="en-US" dirty="0">
                <a:latin typeface="Arial Nova Cond Light" panose="020B0306020202020204" pitchFamily="34" charset="0"/>
              </a:rPr>
              <a:t>Most popular freelancing websites:</a:t>
            </a:r>
          </a:p>
          <a:p>
            <a:pPr lvl="2">
              <a:buFont typeface="Wingdings" panose="05000000000000000000" pitchFamily="2" charset="2"/>
              <a:buChar char="ü"/>
            </a:pPr>
            <a:r>
              <a:rPr lang="en-US" dirty="0">
                <a:latin typeface="Arial Nova Cond Light" panose="020B0306020202020204" pitchFamily="34" charset="0"/>
                <a:hlinkClick r:id="rId2"/>
              </a:rPr>
              <a:t>https://www.upwork.com/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3"/>
              </a:rPr>
              <a:t>https://www.freelancer.com/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4"/>
              </a:rPr>
              <a:t>https://www.guru.com/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5"/>
              </a:rPr>
              <a:t>https://www.peopleperhour.com/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6"/>
              </a:rPr>
              <a:t>https://www.simplyhired.com/</a:t>
            </a:r>
            <a:endParaRPr lang="en-US" dirty="0">
              <a:latin typeface="Arial Nova Cond Light" panose="020B0306020202020204" pitchFamily="34" charset="0"/>
            </a:endParaRPr>
          </a:p>
        </p:txBody>
      </p:sp>
      <p:sp>
        <p:nvSpPr>
          <p:cNvPr id="4" name="Rectangle 3">
            <a:extLst>
              <a:ext uri="{FF2B5EF4-FFF2-40B4-BE49-F238E27FC236}">
                <a16:creationId xmlns:a16="http://schemas.microsoft.com/office/drawing/2014/main" id="{4BE85A1D-DD9A-4201-BD30-A36D6781B5E2}"/>
              </a:ext>
            </a:extLst>
          </p:cNvPr>
          <p:cNvSpPr/>
          <p:nvPr/>
        </p:nvSpPr>
        <p:spPr>
          <a:xfrm>
            <a:off x="10444294" y="165412"/>
            <a:ext cx="679508" cy="923330"/>
          </a:xfrm>
          <a:prstGeom prst="rect">
            <a:avLst/>
          </a:prstGeom>
          <a:noFill/>
        </p:spPr>
        <p:txBody>
          <a:bodyPr wrap="square" lIns="91440" tIns="45720" rIns="91440" bIns="45720">
            <a:spAutoFit/>
          </a:bodyPr>
          <a:lstStyle/>
          <a:p>
            <a:pPr algn="ctr"/>
            <a:r>
              <a:rPr lang="en-US" sz="5400" dirty="0">
                <a:ln w="0"/>
                <a:solidFill>
                  <a:schemeClr val="bg1"/>
                </a:solidFill>
                <a:effectLst>
                  <a:reflection blurRad="6350" stA="53000" endA="300" endPos="35500" dir="5400000" sy="-90000" algn="bl" rotWithShape="0"/>
                </a:effectLst>
              </a:rPr>
              <a:t>2</a:t>
            </a:r>
            <a:endParaRPr lang="en-US" sz="5400" b="0" cap="none" spc="0" dirty="0">
              <a:ln w="0"/>
              <a:solidFill>
                <a:schemeClr val="bg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4222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231C-E224-45B2-96B3-63022D6257F3}"/>
              </a:ext>
            </a:extLst>
          </p:cNvPr>
          <p:cNvSpPr>
            <a:spLocks noGrp="1"/>
          </p:cNvSpPr>
          <p:nvPr>
            <p:ph type="title"/>
          </p:nvPr>
        </p:nvSpPr>
        <p:spPr/>
        <p:txBody>
          <a:bodyPr/>
          <a:lstStyle/>
          <a:p>
            <a:r>
              <a:rPr lang="en-US" dirty="0">
                <a:latin typeface="Arial Nova Cond Light" panose="020B0306020202020204" pitchFamily="34" charset="0"/>
              </a:rPr>
              <a:t>How to monetize your Python skills</a:t>
            </a:r>
          </a:p>
        </p:txBody>
      </p:sp>
      <p:sp>
        <p:nvSpPr>
          <p:cNvPr id="3" name="Content Placeholder 2">
            <a:extLst>
              <a:ext uri="{FF2B5EF4-FFF2-40B4-BE49-F238E27FC236}">
                <a16:creationId xmlns:a16="http://schemas.microsoft.com/office/drawing/2014/main" id="{F2CB4823-2F33-41DC-97F0-7F2DF7A01538}"/>
              </a:ext>
            </a:extLst>
          </p:cNvPr>
          <p:cNvSpPr>
            <a:spLocks noGrp="1"/>
          </p:cNvSpPr>
          <p:nvPr>
            <p:ph idx="1"/>
          </p:nvPr>
        </p:nvSpPr>
        <p:spPr>
          <a:xfrm>
            <a:off x="1154954" y="2603499"/>
            <a:ext cx="8995725" cy="3939914"/>
          </a:xfrm>
        </p:spPr>
        <p:txBody>
          <a:bodyPr>
            <a:normAutofit fontScale="92500" lnSpcReduction="20000"/>
          </a:bodyPr>
          <a:lstStyle/>
          <a:p>
            <a:r>
              <a:rPr lang="en-US" b="1" dirty="0">
                <a:latin typeface="Arial Nova Cond Light" panose="020B0306020202020204" pitchFamily="34" charset="0"/>
              </a:rPr>
              <a:t>Project-based jobs</a:t>
            </a:r>
          </a:p>
          <a:p>
            <a:pPr lvl="1">
              <a:buFont typeface="Wingdings" panose="05000000000000000000" pitchFamily="2" charset="2"/>
              <a:buChar char="Ø"/>
            </a:pPr>
            <a:r>
              <a:rPr lang="en-US" dirty="0">
                <a:latin typeface="Arial Nova Cond Light" panose="020B0306020202020204" pitchFamily="34" charset="0"/>
              </a:rPr>
              <a:t>Usually based on a 1-12 months contract with the employer, full-time schedule.</a:t>
            </a:r>
          </a:p>
          <a:p>
            <a:pPr lvl="1">
              <a:buFont typeface="Wingdings" panose="05000000000000000000" pitchFamily="2" charset="2"/>
              <a:buChar char="Ø"/>
            </a:pPr>
            <a:r>
              <a:rPr lang="en-US" dirty="0">
                <a:latin typeface="Arial Nova Cond Light" panose="020B0306020202020204" pitchFamily="34" charset="0"/>
              </a:rPr>
              <a:t>There are cases when you are required to temporarily move to the employer’s city.</a:t>
            </a:r>
          </a:p>
          <a:p>
            <a:pPr lvl="1">
              <a:buFont typeface="Wingdings" panose="05000000000000000000" pitchFamily="2" charset="2"/>
              <a:buChar char="Ø"/>
            </a:pPr>
            <a:r>
              <a:rPr lang="en-US" dirty="0">
                <a:latin typeface="Arial Nova Cond Light" panose="020B0306020202020204" pitchFamily="34" charset="0"/>
              </a:rPr>
              <a:t>Most of the time, you will have a specific set of tasks to perform, as part of a larger team.</a:t>
            </a:r>
          </a:p>
          <a:p>
            <a:pPr lvl="1">
              <a:buFont typeface="Wingdings" panose="05000000000000000000" pitchFamily="2" charset="2"/>
              <a:buChar char="Ø"/>
            </a:pPr>
            <a:r>
              <a:rPr lang="en-US" dirty="0">
                <a:latin typeface="Arial Nova Cond Light" panose="020B0306020202020204" pitchFamily="34" charset="0"/>
              </a:rPr>
              <a:t>After the contract ends, your employer may ask you to participate in phase 2 or another project.</a:t>
            </a:r>
          </a:p>
          <a:p>
            <a:pPr lvl="1">
              <a:buFont typeface="Wingdings" panose="05000000000000000000" pitchFamily="2" charset="2"/>
              <a:buChar char="Ø"/>
            </a:pPr>
            <a:r>
              <a:rPr lang="en-US" dirty="0">
                <a:latin typeface="Arial Nova Cond Light" panose="020B0306020202020204" pitchFamily="34" charset="0"/>
              </a:rPr>
              <a:t>If you do your job right, then the employer can contact you for other future projects or recommend you to other employers. Also, you can ask the employer for references or recommendations (resume or LinkedIn profile).</a:t>
            </a:r>
          </a:p>
          <a:p>
            <a:pPr lvl="1">
              <a:buFont typeface="Wingdings" panose="05000000000000000000" pitchFamily="2" charset="2"/>
              <a:buChar char="Ø"/>
            </a:pPr>
            <a:r>
              <a:rPr lang="en-US" dirty="0">
                <a:latin typeface="Arial Nova Cond Light" panose="020B0306020202020204" pitchFamily="34" charset="0"/>
              </a:rPr>
              <a:t>Most popular websites promoting project-based jobs:</a:t>
            </a:r>
          </a:p>
          <a:p>
            <a:pPr lvl="2">
              <a:buFont typeface="Wingdings" panose="05000000000000000000" pitchFamily="2" charset="2"/>
              <a:buChar char="ü"/>
            </a:pPr>
            <a:r>
              <a:rPr lang="en-US" dirty="0">
                <a:latin typeface="Arial Nova Cond Light" panose="020B0306020202020204" pitchFamily="34" charset="0"/>
                <a:hlinkClick r:id="rId2"/>
              </a:rPr>
              <a:t>https://www.indeed.com/q-Project-Based-jobs.html</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3"/>
              </a:rPr>
              <a:t>https://www.monster.com/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4"/>
              </a:rPr>
              <a:t>https://www.careerbuilder.com/jobs-project-based</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5"/>
              </a:rPr>
              <a:t>https://www.linkedin.com/jobs/project-based-learning-jobs/</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6"/>
              </a:rPr>
              <a:t>https://www.upwork.com/</a:t>
            </a:r>
            <a:endParaRPr lang="en-US" dirty="0">
              <a:latin typeface="Arial Nova Cond Light" panose="020B0306020202020204" pitchFamily="34" charset="0"/>
            </a:endParaRPr>
          </a:p>
          <a:p>
            <a:pPr lvl="1">
              <a:buFont typeface="Wingdings" panose="05000000000000000000" pitchFamily="2" charset="2"/>
              <a:buChar char="Ø"/>
            </a:pPr>
            <a:endParaRPr lang="en-US" dirty="0">
              <a:latin typeface="Arial Nova Cond Light" panose="020B0306020202020204" pitchFamily="34" charset="0"/>
            </a:endParaRPr>
          </a:p>
          <a:p>
            <a:pPr lvl="1">
              <a:buFont typeface="Wingdings" panose="05000000000000000000" pitchFamily="2" charset="2"/>
              <a:buChar char="Ø"/>
            </a:pPr>
            <a:endParaRPr lang="en-US" dirty="0">
              <a:latin typeface="Arial Nova Cond Light" panose="020B0306020202020204" pitchFamily="34" charset="0"/>
            </a:endParaRPr>
          </a:p>
        </p:txBody>
      </p:sp>
      <p:sp>
        <p:nvSpPr>
          <p:cNvPr id="4" name="Rectangle 3">
            <a:extLst>
              <a:ext uri="{FF2B5EF4-FFF2-40B4-BE49-F238E27FC236}">
                <a16:creationId xmlns:a16="http://schemas.microsoft.com/office/drawing/2014/main" id="{4BE85A1D-DD9A-4201-BD30-A36D6781B5E2}"/>
              </a:ext>
            </a:extLst>
          </p:cNvPr>
          <p:cNvSpPr/>
          <p:nvPr/>
        </p:nvSpPr>
        <p:spPr>
          <a:xfrm>
            <a:off x="10444294" y="165412"/>
            <a:ext cx="679508" cy="923330"/>
          </a:xfrm>
          <a:prstGeom prst="rect">
            <a:avLst/>
          </a:prstGeom>
          <a:noFill/>
        </p:spPr>
        <p:txBody>
          <a:bodyPr wrap="square" lIns="91440" tIns="45720" rIns="91440" bIns="45720">
            <a:spAutoFit/>
          </a:bodyPr>
          <a:lstStyle/>
          <a:p>
            <a:pPr algn="ctr"/>
            <a:r>
              <a:rPr lang="en-US" sz="5400" dirty="0">
                <a:ln w="0"/>
                <a:solidFill>
                  <a:schemeClr val="bg1"/>
                </a:solidFill>
                <a:effectLst>
                  <a:reflection blurRad="6350" stA="53000" endA="300" endPos="35500" dir="5400000" sy="-90000" algn="bl" rotWithShape="0"/>
                </a:effectLst>
              </a:rPr>
              <a:t>3</a:t>
            </a:r>
            <a:endParaRPr lang="en-US" sz="5400" b="0" cap="none" spc="0" dirty="0">
              <a:ln w="0"/>
              <a:solidFill>
                <a:schemeClr val="bg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1195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231C-E224-45B2-96B3-63022D6257F3}"/>
              </a:ext>
            </a:extLst>
          </p:cNvPr>
          <p:cNvSpPr>
            <a:spLocks noGrp="1"/>
          </p:cNvSpPr>
          <p:nvPr>
            <p:ph type="title"/>
          </p:nvPr>
        </p:nvSpPr>
        <p:spPr/>
        <p:txBody>
          <a:bodyPr/>
          <a:lstStyle/>
          <a:p>
            <a:r>
              <a:rPr lang="en-US" dirty="0">
                <a:latin typeface="Arial Nova Cond Light" panose="020B0306020202020204" pitchFamily="34" charset="0"/>
              </a:rPr>
              <a:t>How to monetize your Python skills</a:t>
            </a:r>
          </a:p>
        </p:txBody>
      </p:sp>
      <p:sp>
        <p:nvSpPr>
          <p:cNvPr id="3" name="Content Placeholder 2">
            <a:extLst>
              <a:ext uri="{FF2B5EF4-FFF2-40B4-BE49-F238E27FC236}">
                <a16:creationId xmlns:a16="http://schemas.microsoft.com/office/drawing/2014/main" id="{F2CB4823-2F33-41DC-97F0-7F2DF7A01538}"/>
              </a:ext>
            </a:extLst>
          </p:cNvPr>
          <p:cNvSpPr>
            <a:spLocks noGrp="1"/>
          </p:cNvSpPr>
          <p:nvPr>
            <p:ph idx="1"/>
          </p:nvPr>
        </p:nvSpPr>
        <p:spPr>
          <a:xfrm>
            <a:off x="1154954" y="2603499"/>
            <a:ext cx="8911835" cy="3939914"/>
          </a:xfrm>
        </p:spPr>
        <p:txBody>
          <a:bodyPr>
            <a:normAutofit/>
          </a:bodyPr>
          <a:lstStyle/>
          <a:p>
            <a:r>
              <a:rPr lang="en-US" b="1" dirty="0">
                <a:latin typeface="Arial Nova Cond Light" panose="020B0306020202020204" pitchFamily="34" charset="0"/>
              </a:rPr>
              <a:t>Internships</a:t>
            </a:r>
          </a:p>
          <a:p>
            <a:pPr lvl="1">
              <a:buFont typeface="Wingdings" panose="05000000000000000000" pitchFamily="2" charset="2"/>
              <a:buChar char="Ø"/>
            </a:pPr>
            <a:r>
              <a:rPr lang="en-US" dirty="0">
                <a:latin typeface="Arial Nova Cond Light" panose="020B0306020202020204" pitchFamily="34" charset="0"/>
              </a:rPr>
              <a:t>Positions offered by employers to students or junior developers (also called interns) for a limited period of time.</a:t>
            </a:r>
          </a:p>
          <a:p>
            <a:pPr lvl="1">
              <a:buFont typeface="Wingdings" panose="05000000000000000000" pitchFamily="2" charset="2"/>
              <a:buChar char="Ø"/>
            </a:pPr>
            <a:r>
              <a:rPr lang="en-US" dirty="0">
                <a:latin typeface="Arial Nova Cond Light" panose="020B0306020202020204" pitchFamily="34" charset="0"/>
              </a:rPr>
              <a:t>Usually 1-3 months, part-time or full-time.</a:t>
            </a:r>
          </a:p>
          <a:p>
            <a:pPr lvl="1">
              <a:buFont typeface="Wingdings" panose="05000000000000000000" pitchFamily="2" charset="2"/>
              <a:buChar char="Ø"/>
            </a:pPr>
            <a:r>
              <a:rPr lang="en-US" dirty="0">
                <a:latin typeface="Arial Nova Cond Light" panose="020B0306020202020204" pitchFamily="34" charset="0"/>
              </a:rPr>
              <a:t>Helps you gain practical, job-related skills and working experience within a team.</a:t>
            </a:r>
          </a:p>
          <a:p>
            <a:pPr lvl="1">
              <a:buFont typeface="Wingdings" panose="05000000000000000000" pitchFamily="2" charset="2"/>
              <a:buChar char="Ø"/>
            </a:pPr>
            <a:r>
              <a:rPr lang="en-US" dirty="0">
                <a:latin typeface="Arial Nova Cond Light" panose="020B0306020202020204" pitchFamily="34" charset="0"/>
              </a:rPr>
              <a:t>Paid or voluntary; usually paid less than a real job within the company.</a:t>
            </a:r>
          </a:p>
          <a:p>
            <a:pPr lvl="1">
              <a:buFont typeface="Wingdings" panose="05000000000000000000" pitchFamily="2" charset="2"/>
              <a:buChar char="Ø"/>
            </a:pPr>
            <a:r>
              <a:rPr lang="en-US" dirty="0">
                <a:latin typeface="Arial Nova Cond Light" panose="020B0306020202020204" pitchFamily="34" charset="0"/>
              </a:rPr>
              <a:t>Most popular internships websites:</a:t>
            </a:r>
          </a:p>
          <a:p>
            <a:pPr lvl="2">
              <a:buFont typeface="Wingdings" panose="05000000000000000000" pitchFamily="2" charset="2"/>
              <a:buChar char="ü"/>
            </a:pPr>
            <a:r>
              <a:rPr lang="en-US" dirty="0">
                <a:latin typeface="Arial Nova Cond Light" panose="020B0306020202020204" pitchFamily="34" charset="0"/>
                <a:hlinkClick r:id="rId2"/>
              </a:rPr>
              <a:t>https://www.internships.com/intern-jobs-search</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3"/>
              </a:rPr>
              <a:t>https://www.linkedin.com/jobs/internship-jobs/</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4"/>
              </a:rPr>
              <a:t>https://www.glassdoor.com/index.htm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5"/>
              </a:rPr>
              <a:t>https://www.wayup.com/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6"/>
              </a:rPr>
              <a:t>https://www.indeed.com/</a:t>
            </a:r>
            <a:endParaRPr lang="en-US" dirty="0">
              <a:latin typeface="Arial Nova Cond Light" panose="020B0306020202020204" pitchFamily="34" charset="0"/>
            </a:endParaRPr>
          </a:p>
        </p:txBody>
      </p:sp>
      <p:sp>
        <p:nvSpPr>
          <p:cNvPr id="4" name="Rectangle 3">
            <a:extLst>
              <a:ext uri="{FF2B5EF4-FFF2-40B4-BE49-F238E27FC236}">
                <a16:creationId xmlns:a16="http://schemas.microsoft.com/office/drawing/2014/main" id="{4BE85A1D-DD9A-4201-BD30-A36D6781B5E2}"/>
              </a:ext>
            </a:extLst>
          </p:cNvPr>
          <p:cNvSpPr/>
          <p:nvPr/>
        </p:nvSpPr>
        <p:spPr>
          <a:xfrm>
            <a:off x="10444294" y="165412"/>
            <a:ext cx="679508" cy="923330"/>
          </a:xfrm>
          <a:prstGeom prst="rect">
            <a:avLst/>
          </a:prstGeom>
          <a:noFill/>
        </p:spPr>
        <p:txBody>
          <a:bodyPr wrap="square" lIns="91440" tIns="45720" rIns="91440" bIns="45720">
            <a:spAutoFit/>
          </a:bodyPr>
          <a:lstStyle/>
          <a:p>
            <a:pPr algn="ctr"/>
            <a:r>
              <a:rPr lang="en-US" sz="5400" dirty="0">
                <a:ln w="0"/>
                <a:solidFill>
                  <a:schemeClr val="bg1"/>
                </a:solidFill>
                <a:effectLst>
                  <a:reflection blurRad="6350" stA="53000" endA="300" endPos="35500" dir="5400000" sy="-90000" algn="bl" rotWithShape="0"/>
                </a:effectLst>
              </a:rPr>
              <a:t>4</a:t>
            </a:r>
            <a:endParaRPr lang="en-US" sz="5400" b="0" cap="none" spc="0" dirty="0">
              <a:ln w="0"/>
              <a:solidFill>
                <a:schemeClr val="bg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0968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231C-E224-45B2-96B3-63022D6257F3}"/>
              </a:ext>
            </a:extLst>
          </p:cNvPr>
          <p:cNvSpPr>
            <a:spLocks noGrp="1"/>
          </p:cNvSpPr>
          <p:nvPr>
            <p:ph type="title"/>
          </p:nvPr>
        </p:nvSpPr>
        <p:spPr/>
        <p:txBody>
          <a:bodyPr/>
          <a:lstStyle/>
          <a:p>
            <a:r>
              <a:rPr lang="en-US" dirty="0">
                <a:latin typeface="Arial Nova Cond Light" panose="020B0306020202020204" pitchFamily="34" charset="0"/>
              </a:rPr>
              <a:t>How to monetize your Python skills</a:t>
            </a:r>
          </a:p>
        </p:txBody>
      </p:sp>
      <p:sp>
        <p:nvSpPr>
          <p:cNvPr id="3" name="Content Placeholder 2">
            <a:extLst>
              <a:ext uri="{FF2B5EF4-FFF2-40B4-BE49-F238E27FC236}">
                <a16:creationId xmlns:a16="http://schemas.microsoft.com/office/drawing/2014/main" id="{F2CB4823-2F33-41DC-97F0-7F2DF7A01538}"/>
              </a:ext>
            </a:extLst>
          </p:cNvPr>
          <p:cNvSpPr>
            <a:spLocks noGrp="1"/>
          </p:cNvSpPr>
          <p:nvPr>
            <p:ph idx="1"/>
          </p:nvPr>
        </p:nvSpPr>
        <p:spPr>
          <a:xfrm>
            <a:off x="1154954" y="2603499"/>
            <a:ext cx="8937002" cy="3939914"/>
          </a:xfrm>
        </p:spPr>
        <p:txBody>
          <a:bodyPr>
            <a:normAutofit/>
          </a:bodyPr>
          <a:lstStyle/>
          <a:p>
            <a:r>
              <a:rPr lang="en-US" b="1" dirty="0">
                <a:latin typeface="Arial Nova Cond Light" panose="020B0306020202020204" pitchFamily="34" charset="0"/>
              </a:rPr>
              <a:t>Programming contests (challenges)</a:t>
            </a:r>
          </a:p>
          <a:p>
            <a:pPr lvl="1">
              <a:buFont typeface="Wingdings" panose="05000000000000000000" pitchFamily="2" charset="2"/>
              <a:buChar char="Ø"/>
            </a:pPr>
            <a:r>
              <a:rPr lang="en-US" dirty="0">
                <a:latin typeface="Arial Nova Cond Light" panose="020B0306020202020204" pitchFamily="34" charset="0"/>
              </a:rPr>
              <a:t>You can register for coding contests that take place several times a year and win prizes (not necessarily money).</a:t>
            </a:r>
          </a:p>
          <a:p>
            <a:pPr lvl="1">
              <a:buFont typeface="Wingdings" panose="05000000000000000000" pitchFamily="2" charset="2"/>
              <a:buChar char="Ø"/>
            </a:pPr>
            <a:r>
              <a:rPr lang="en-US" dirty="0">
                <a:latin typeface="Arial Nova Cond Light" panose="020B0306020202020204" pitchFamily="34" charset="0"/>
              </a:rPr>
              <a:t>On some websites (like topcoder.com) you can submit your code that meets the customer’s needs and you compete against other coders.</a:t>
            </a:r>
          </a:p>
          <a:p>
            <a:pPr lvl="1">
              <a:buFont typeface="Wingdings" panose="05000000000000000000" pitchFamily="2" charset="2"/>
              <a:buChar char="Ø"/>
            </a:pPr>
            <a:r>
              <a:rPr lang="en-US" dirty="0">
                <a:latin typeface="Arial Nova Cond Light" panose="020B0306020202020204" pitchFamily="34" charset="0"/>
              </a:rPr>
              <a:t>This should be regarded as an additional source of learning and interacting with real-life coding projects.</a:t>
            </a:r>
          </a:p>
          <a:p>
            <a:pPr lvl="1">
              <a:buFont typeface="Wingdings" panose="05000000000000000000" pitchFamily="2" charset="2"/>
              <a:buChar char="Ø"/>
            </a:pPr>
            <a:r>
              <a:rPr lang="en-US" dirty="0">
                <a:latin typeface="Arial Nova Cond Light" panose="020B0306020202020204" pitchFamily="34" charset="0"/>
              </a:rPr>
              <a:t>Most popular websites for programming contests:</a:t>
            </a:r>
          </a:p>
          <a:p>
            <a:pPr lvl="2">
              <a:buFont typeface="Wingdings" panose="05000000000000000000" pitchFamily="2" charset="2"/>
              <a:buChar char="ü"/>
            </a:pPr>
            <a:r>
              <a:rPr lang="en-US" dirty="0">
                <a:latin typeface="Arial Nova Cond Light" panose="020B0306020202020204" pitchFamily="34" charset="0"/>
                <a:hlinkClick r:id="rId2"/>
              </a:rPr>
              <a:t>https://www.topcoder.com/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3"/>
              </a:rPr>
              <a:t>https://www.codechef.com/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4"/>
              </a:rPr>
              <a:t>https://www.hackerearth.com/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5"/>
              </a:rPr>
              <a:t>https://www.hackerrank.com/domains/python</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6"/>
              </a:rPr>
              <a:t>https://www.coderbyte.com/</a:t>
            </a:r>
            <a:r>
              <a:rPr lang="en-US" dirty="0">
                <a:latin typeface="Arial Nova Cond Light" panose="020B0306020202020204" pitchFamily="34" charset="0"/>
              </a:rPr>
              <a:t> </a:t>
            </a:r>
          </a:p>
        </p:txBody>
      </p:sp>
      <p:sp>
        <p:nvSpPr>
          <p:cNvPr id="4" name="Rectangle 3">
            <a:extLst>
              <a:ext uri="{FF2B5EF4-FFF2-40B4-BE49-F238E27FC236}">
                <a16:creationId xmlns:a16="http://schemas.microsoft.com/office/drawing/2014/main" id="{4BE85A1D-DD9A-4201-BD30-A36D6781B5E2}"/>
              </a:ext>
            </a:extLst>
          </p:cNvPr>
          <p:cNvSpPr/>
          <p:nvPr/>
        </p:nvSpPr>
        <p:spPr>
          <a:xfrm>
            <a:off x="10444294" y="165412"/>
            <a:ext cx="679508" cy="923330"/>
          </a:xfrm>
          <a:prstGeom prst="rect">
            <a:avLst/>
          </a:prstGeom>
          <a:noFill/>
        </p:spPr>
        <p:txBody>
          <a:bodyPr wrap="square" lIns="91440" tIns="45720" rIns="91440" bIns="45720">
            <a:spAutoFit/>
          </a:bodyPr>
          <a:lstStyle/>
          <a:p>
            <a:pPr algn="ctr"/>
            <a:r>
              <a:rPr lang="en-US" sz="5400" dirty="0">
                <a:ln w="0"/>
                <a:solidFill>
                  <a:schemeClr val="bg1"/>
                </a:solidFill>
                <a:effectLst>
                  <a:reflection blurRad="6350" stA="53000" endA="300" endPos="35500" dir="5400000" sy="-90000" algn="bl" rotWithShape="0"/>
                </a:effectLst>
              </a:rPr>
              <a:t>5</a:t>
            </a:r>
            <a:endParaRPr lang="en-US" sz="5400" b="0" cap="none" spc="0" dirty="0">
              <a:ln w="0"/>
              <a:solidFill>
                <a:schemeClr val="bg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4666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231C-E224-45B2-96B3-63022D6257F3}"/>
              </a:ext>
            </a:extLst>
          </p:cNvPr>
          <p:cNvSpPr>
            <a:spLocks noGrp="1"/>
          </p:cNvSpPr>
          <p:nvPr>
            <p:ph type="title"/>
          </p:nvPr>
        </p:nvSpPr>
        <p:spPr/>
        <p:txBody>
          <a:bodyPr/>
          <a:lstStyle/>
          <a:p>
            <a:r>
              <a:rPr lang="en-US" dirty="0">
                <a:latin typeface="Arial Nova Cond Light" panose="020B0306020202020204" pitchFamily="34" charset="0"/>
              </a:rPr>
              <a:t>How to monetize your Python skills</a:t>
            </a:r>
          </a:p>
        </p:txBody>
      </p:sp>
      <p:sp>
        <p:nvSpPr>
          <p:cNvPr id="3" name="Content Placeholder 2">
            <a:extLst>
              <a:ext uri="{FF2B5EF4-FFF2-40B4-BE49-F238E27FC236}">
                <a16:creationId xmlns:a16="http://schemas.microsoft.com/office/drawing/2014/main" id="{F2CB4823-2F33-41DC-97F0-7F2DF7A01538}"/>
              </a:ext>
            </a:extLst>
          </p:cNvPr>
          <p:cNvSpPr>
            <a:spLocks noGrp="1"/>
          </p:cNvSpPr>
          <p:nvPr>
            <p:ph idx="1"/>
          </p:nvPr>
        </p:nvSpPr>
        <p:spPr>
          <a:xfrm>
            <a:off x="1154954" y="2603499"/>
            <a:ext cx="8825659" cy="3939914"/>
          </a:xfrm>
        </p:spPr>
        <p:txBody>
          <a:bodyPr>
            <a:normAutofit lnSpcReduction="10000"/>
          </a:bodyPr>
          <a:lstStyle/>
          <a:p>
            <a:r>
              <a:rPr lang="en-US" b="1" dirty="0">
                <a:latin typeface="Arial Nova Cond Light" panose="020B0306020202020204" pitchFamily="34" charset="0"/>
              </a:rPr>
              <a:t>Bug bounties</a:t>
            </a:r>
          </a:p>
          <a:p>
            <a:pPr lvl="1">
              <a:buFont typeface="Wingdings" panose="05000000000000000000" pitchFamily="2" charset="2"/>
              <a:buChar char="Ø"/>
            </a:pPr>
            <a:r>
              <a:rPr lang="en-US" dirty="0">
                <a:latin typeface="Arial Nova Cond Light" panose="020B0306020202020204" pitchFamily="34" charset="0"/>
              </a:rPr>
              <a:t>Requires you to find software bugs in various online and offline applications. Similar to testing.</a:t>
            </a:r>
          </a:p>
          <a:p>
            <a:pPr lvl="1">
              <a:buFont typeface="Wingdings" panose="05000000000000000000" pitchFamily="2" charset="2"/>
              <a:buChar char="Ø"/>
            </a:pPr>
            <a:r>
              <a:rPr lang="en-US" dirty="0">
                <a:latin typeface="Arial Nova Cond Light" panose="020B0306020202020204" pitchFamily="34" charset="0"/>
              </a:rPr>
              <a:t>Usually organized by specialized websites or big players like Google, Facebook, Mozilla, Bitdefender etc.</a:t>
            </a:r>
          </a:p>
          <a:p>
            <a:pPr lvl="1">
              <a:buFont typeface="Wingdings" panose="05000000000000000000" pitchFamily="2" charset="2"/>
              <a:buChar char="Ø"/>
            </a:pPr>
            <a:r>
              <a:rPr lang="en-US" dirty="0">
                <a:latin typeface="Arial Nova Cond Light" panose="020B0306020202020204" pitchFamily="34" charset="0"/>
              </a:rPr>
              <a:t>You can get compensation and recognition for finding bugs in some of the most popular programs and web platforms.</a:t>
            </a:r>
          </a:p>
          <a:p>
            <a:pPr lvl="1">
              <a:buFont typeface="Wingdings" panose="05000000000000000000" pitchFamily="2" charset="2"/>
              <a:buChar char="Ø"/>
            </a:pPr>
            <a:r>
              <a:rPr lang="en-US" dirty="0">
                <a:latin typeface="Arial Nova Cond Light" panose="020B0306020202020204" pitchFamily="34" charset="0"/>
              </a:rPr>
              <a:t>Most bug bounty programs are posted to hackerone.com.</a:t>
            </a:r>
          </a:p>
          <a:p>
            <a:pPr lvl="1">
              <a:buFont typeface="Wingdings" panose="05000000000000000000" pitchFamily="2" charset="2"/>
              <a:buChar char="Ø"/>
            </a:pPr>
            <a:r>
              <a:rPr lang="en-US" dirty="0">
                <a:latin typeface="Arial Nova Cond Light" panose="020B0306020202020204" pitchFamily="34" charset="0"/>
              </a:rPr>
              <a:t>Some of the most popular bug bounty platforms are:</a:t>
            </a:r>
          </a:p>
          <a:p>
            <a:pPr lvl="2">
              <a:buFont typeface="Wingdings" panose="05000000000000000000" pitchFamily="2" charset="2"/>
              <a:buChar char="ü"/>
            </a:pPr>
            <a:r>
              <a:rPr lang="en-US" dirty="0">
                <a:latin typeface="Arial Nova Cond Light" panose="020B0306020202020204" pitchFamily="34" charset="0"/>
                <a:hlinkClick r:id="rId2"/>
              </a:rPr>
              <a:t>https://www.bugcrowd.com/bug-bounty-list/</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3"/>
              </a:rPr>
              <a:t>https://hackerone.com/bug-bounty-programs</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4"/>
              </a:rPr>
              <a:t>https://www.reddit.com/r/bugbounty/comments/9ga09m/list_of_bug_bounty_platforms/</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5"/>
              </a:rPr>
              <a:t>https://www.microsoft.com/en-us/msrc/bounty</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6"/>
              </a:rPr>
              <a:t>https://www.google.com/about/appsecurity/reward-program/</a:t>
            </a:r>
            <a:endParaRPr lang="en-US" dirty="0">
              <a:latin typeface="Arial Nova Cond Light" panose="020B0306020202020204" pitchFamily="34" charset="0"/>
            </a:endParaRPr>
          </a:p>
        </p:txBody>
      </p:sp>
      <p:sp>
        <p:nvSpPr>
          <p:cNvPr id="4" name="Rectangle 3">
            <a:extLst>
              <a:ext uri="{FF2B5EF4-FFF2-40B4-BE49-F238E27FC236}">
                <a16:creationId xmlns:a16="http://schemas.microsoft.com/office/drawing/2014/main" id="{4BE85A1D-DD9A-4201-BD30-A36D6781B5E2}"/>
              </a:ext>
            </a:extLst>
          </p:cNvPr>
          <p:cNvSpPr/>
          <p:nvPr/>
        </p:nvSpPr>
        <p:spPr>
          <a:xfrm>
            <a:off x="10444294" y="165412"/>
            <a:ext cx="679508" cy="923330"/>
          </a:xfrm>
          <a:prstGeom prst="rect">
            <a:avLst/>
          </a:prstGeom>
          <a:noFill/>
        </p:spPr>
        <p:txBody>
          <a:bodyPr wrap="square" lIns="91440" tIns="45720" rIns="91440" bIns="45720">
            <a:spAutoFit/>
          </a:bodyPr>
          <a:lstStyle/>
          <a:p>
            <a:pPr algn="ctr"/>
            <a:r>
              <a:rPr lang="en-US" sz="5400" b="0" cap="none" spc="0" dirty="0">
                <a:ln w="0"/>
                <a:solidFill>
                  <a:schemeClr val="bg1"/>
                </a:solidFill>
                <a:effectLst>
                  <a:reflection blurRad="6350" stA="53000" endA="300" endPos="35500" dir="5400000" sy="-90000" algn="bl" rotWithShape="0"/>
                </a:effectLst>
              </a:rPr>
              <a:t>6</a:t>
            </a:r>
          </a:p>
        </p:txBody>
      </p:sp>
    </p:spTree>
    <p:extLst>
      <p:ext uri="{BB962C8B-B14F-4D97-AF65-F5344CB8AC3E}">
        <p14:creationId xmlns:p14="http://schemas.microsoft.com/office/powerpoint/2010/main" val="29445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231C-E224-45B2-96B3-63022D6257F3}"/>
              </a:ext>
            </a:extLst>
          </p:cNvPr>
          <p:cNvSpPr>
            <a:spLocks noGrp="1"/>
          </p:cNvSpPr>
          <p:nvPr>
            <p:ph type="title"/>
          </p:nvPr>
        </p:nvSpPr>
        <p:spPr/>
        <p:txBody>
          <a:bodyPr/>
          <a:lstStyle/>
          <a:p>
            <a:r>
              <a:rPr lang="en-US" dirty="0">
                <a:latin typeface="Arial Nova Cond Light" panose="020B0306020202020204" pitchFamily="34" charset="0"/>
              </a:rPr>
              <a:t>How to monetize your Python skills</a:t>
            </a:r>
          </a:p>
        </p:txBody>
      </p:sp>
      <p:sp>
        <p:nvSpPr>
          <p:cNvPr id="3" name="Content Placeholder 2">
            <a:extLst>
              <a:ext uri="{FF2B5EF4-FFF2-40B4-BE49-F238E27FC236}">
                <a16:creationId xmlns:a16="http://schemas.microsoft.com/office/drawing/2014/main" id="{F2CB4823-2F33-41DC-97F0-7F2DF7A01538}"/>
              </a:ext>
            </a:extLst>
          </p:cNvPr>
          <p:cNvSpPr>
            <a:spLocks noGrp="1"/>
          </p:cNvSpPr>
          <p:nvPr>
            <p:ph idx="1"/>
          </p:nvPr>
        </p:nvSpPr>
        <p:spPr>
          <a:xfrm>
            <a:off x="1154954" y="2603499"/>
            <a:ext cx="8825659" cy="3939914"/>
          </a:xfrm>
        </p:spPr>
        <p:txBody>
          <a:bodyPr>
            <a:normAutofit/>
          </a:bodyPr>
          <a:lstStyle/>
          <a:p>
            <a:r>
              <a:rPr lang="en-US" b="1" dirty="0">
                <a:latin typeface="Arial Nova Cond Light" panose="020B0306020202020204" pitchFamily="34" charset="0"/>
              </a:rPr>
              <a:t>Teaching others / private tutoring</a:t>
            </a:r>
          </a:p>
          <a:p>
            <a:pPr lvl="1">
              <a:buFont typeface="Wingdings" panose="05000000000000000000" pitchFamily="2" charset="2"/>
              <a:buChar char="Ø"/>
            </a:pPr>
            <a:r>
              <a:rPr lang="en-US" dirty="0">
                <a:latin typeface="Arial Nova Cond Light" panose="020B0306020202020204" pitchFamily="34" charset="0"/>
              </a:rPr>
              <a:t>After learning the Python basics really well and also some use-cases, you can build small online tutorials to explain the basics of Python to people looking to start their coding career.</a:t>
            </a:r>
          </a:p>
          <a:p>
            <a:pPr lvl="1">
              <a:buFont typeface="Wingdings" panose="05000000000000000000" pitchFamily="2" charset="2"/>
              <a:buChar char="Ø"/>
            </a:pPr>
            <a:r>
              <a:rPr lang="en-US" dirty="0">
                <a:latin typeface="Arial Nova Cond Light" panose="020B0306020202020204" pitchFamily="34" charset="0"/>
              </a:rPr>
              <a:t>You need to plan your small tutorial, maybe write a small script, record your screen at 720p resolution (minimum), get a decent microphone and export to mp4 format. Then, register as an instructor on at least one online education platform, it’s free! This way, by publishing a small tutorial, you can start building a brand.</a:t>
            </a:r>
          </a:p>
          <a:p>
            <a:pPr lvl="1">
              <a:buFont typeface="Wingdings" panose="05000000000000000000" pitchFamily="2" charset="2"/>
              <a:buChar char="Ø"/>
            </a:pPr>
            <a:r>
              <a:rPr lang="en-US" dirty="0">
                <a:latin typeface="Arial Nova Cond Light" panose="020B0306020202020204" pitchFamily="34" charset="0"/>
              </a:rPr>
              <a:t>Some of the most popular online platforms for teaching basic tech courses are:</a:t>
            </a:r>
          </a:p>
          <a:p>
            <a:pPr lvl="2">
              <a:buFont typeface="Wingdings" panose="05000000000000000000" pitchFamily="2" charset="2"/>
              <a:buChar char="ü"/>
            </a:pPr>
            <a:r>
              <a:rPr lang="en-US" dirty="0">
                <a:latin typeface="Arial Nova Cond Light" panose="020B0306020202020204" pitchFamily="34" charset="0"/>
                <a:hlinkClick r:id="rId2"/>
              </a:rPr>
              <a:t>https://www.udemy.com/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3"/>
              </a:rPr>
              <a:t>https://www.skillshare.com/</a:t>
            </a:r>
            <a:endParaRPr lang="en-US" dirty="0">
              <a:latin typeface="Arial Nova Cond Light" panose="020B0306020202020204" pitchFamily="34" charset="0"/>
            </a:endParaRPr>
          </a:p>
          <a:p>
            <a:pPr lvl="2">
              <a:buFont typeface="Wingdings" panose="05000000000000000000" pitchFamily="2" charset="2"/>
              <a:buChar char="ü"/>
            </a:pPr>
            <a:r>
              <a:rPr lang="en-US" dirty="0">
                <a:latin typeface="Arial Nova Cond Light" panose="020B0306020202020204" pitchFamily="34" charset="0"/>
                <a:hlinkClick r:id="rId4"/>
              </a:rPr>
              <a:t>https://stackskills.com/</a:t>
            </a:r>
            <a:endParaRPr lang="en-US" dirty="0">
              <a:latin typeface="Arial Nova Cond Light" panose="020B0306020202020204" pitchFamily="34" charset="0"/>
            </a:endParaRPr>
          </a:p>
          <a:p>
            <a:pPr lvl="1">
              <a:buFont typeface="Wingdings" panose="05000000000000000000" pitchFamily="2" charset="2"/>
              <a:buChar char="Ø"/>
            </a:pPr>
            <a:r>
              <a:rPr lang="en-US" dirty="0">
                <a:latin typeface="Arial Nova Cond Light" panose="020B0306020202020204" pitchFamily="34" charset="0"/>
              </a:rPr>
              <a:t>You can also choose to do online (Skype) or in-person private tutoring in your local community.</a:t>
            </a:r>
          </a:p>
          <a:p>
            <a:pPr lvl="1">
              <a:buFont typeface="Wingdings" panose="05000000000000000000" pitchFamily="2" charset="2"/>
              <a:buChar char="Ø"/>
            </a:pPr>
            <a:endParaRPr lang="en-US" dirty="0">
              <a:latin typeface="Arial Nova Cond Light" panose="020B0306020202020204" pitchFamily="34" charset="0"/>
            </a:endParaRPr>
          </a:p>
        </p:txBody>
      </p:sp>
      <p:sp>
        <p:nvSpPr>
          <p:cNvPr id="4" name="Rectangle 3">
            <a:extLst>
              <a:ext uri="{FF2B5EF4-FFF2-40B4-BE49-F238E27FC236}">
                <a16:creationId xmlns:a16="http://schemas.microsoft.com/office/drawing/2014/main" id="{4BE85A1D-DD9A-4201-BD30-A36D6781B5E2}"/>
              </a:ext>
            </a:extLst>
          </p:cNvPr>
          <p:cNvSpPr/>
          <p:nvPr/>
        </p:nvSpPr>
        <p:spPr>
          <a:xfrm>
            <a:off x="10444294" y="165412"/>
            <a:ext cx="679508" cy="923330"/>
          </a:xfrm>
          <a:prstGeom prst="rect">
            <a:avLst/>
          </a:prstGeom>
          <a:noFill/>
        </p:spPr>
        <p:txBody>
          <a:bodyPr wrap="square" lIns="91440" tIns="45720" rIns="91440" bIns="45720">
            <a:spAutoFit/>
          </a:bodyPr>
          <a:lstStyle/>
          <a:p>
            <a:pPr algn="ctr"/>
            <a:r>
              <a:rPr lang="en-US" sz="5400" b="0" cap="none" spc="0" dirty="0">
                <a:ln w="0"/>
                <a:solidFill>
                  <a:schemeClr val="bg1"/>
                </a:solidFill>
                <a:effectLst>
                  <a:reflection blurRad="6350" stA="53000" endA="300" endPos="35500" dir="5400000" sy="-90000" algn="bl" rotWithShape="0"/>
                </a:effectLst>
              </a:rPr>
              <a:t>7</a:t>
            </a:r>
          </a:p>
        </p:txBody>
      </p:sp>
    </p:spTree>
    <p:extLst>
      <p:ext uri="{BB962C8B-B14F-4D97-AF65-F5344CB8AC3E}">
        <p14:creationId xmlns:p14="http://schemas.microsoft.com/office/powerpoint/2010/main" val="107119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231C-E224-45B2-96B3-63022D6257F3}"/>
              </a:ext>
            </a:extLst>
          </p:cNvPr>
          <p:cNvSpPr>
            <a:spLocks noGrp="1"/>
          </p:cNvSpPr>
          <p:nvPr>
            <p:ph type="title"/>
          </p:nvPr>
        </p:nvSpPr>
        <p:spPr/>
        <p:txBody>
          <a:bodyPr/>
          <a:lstStyle/>
          <a:p>
            <a:r>
              <a:rPr lang="en-US" dirty="0">
                <a:latin typeface="Arial Nova Cond Light" panose="020B0306020202020204" pitchFamily="34" charset="0"/>
              </a:rPr>
              <a:t>How to monetize your Python skills</a:t>
            </a:r>
          </a:p>
        </p:txBody>
      </p:sp>
      <p:sp>
        <p:nvSpPr>
          <p:cNvPr id="3" name="Content Placeholder 2">
            <a:extLst>
              <a:ext uri="{FF2B5EF4-FFF2-40B4-BE49-F238E27FC236}">
                <a16:creationId xmlns:a16="http://schemas.microsoft.com/office/drawing/2014/main" id="{F2CB4823-2F33-41DC-97F0-7F2DF7A01538}"/>
              </a:ext>
            </a:extLst>
          </p:cNvPr>
          <p:cNvSpPr>
            <a:spLocks noGrp="1"/>
          </p:cNvSpPr>
          <p:nvPr>
            <p:ph idx="1"/>
          </p:nvPr>
        </p:nvSpPr>
        <p:spPr>
          <a:xfrm>
            <a:off x="1154954" y="2603499"/>
            <a:ext cx="9289340" cy="3939914"/>
          </a:xfrm>
        </p:spPr>
        <p:txBody>
          <a:bodyPr>
            <a:normAutofit/>
          </a:bodyPr>
          <a:lstStyle/>
          <a:p>
            <a:r>
              <a:rPr lang="en-US" b="1" dirty="0">
                <a:latin typeface="Arial Nova Cond Light" panose="020B0306020202020204" pitchFamily="34" charset="0"/>
              </a:rPr>
              <a:t>Create a website / blog / YouTube channel</a:t>
            </a:r>
          </a:p>
          <a:p>
            <a:pPr lvl="1">
              <a:buFont typeface="Wingdings" panose="05000000000000000000" pitchFamily="2" charset="2"/>
              <a:buChar char="Ø"/>
            </a:pPr>
            <a:r>
              <a:rPr lang="en-US" dirty="0">
                <a:latin typeface="Arial Nova Cond Light" panose="020B0306020202020204" pitchFamily="34" charset="0"/>
              </a:rPr>
              <a:t>Write articles (including screenshots, code samples, short videos) about various aspects of Python programming. Don’t throw everything in a single article / video!</a:t>
            </a:r>
          </a:p>
          <a:p>
            <a:pPr lvl="1">
              <a:buFont typeface="Wingdings" panose="05000000000000000000" pitchFamily="2" charset="2"/>
              <a:buChar char="Ø"/>
            </a:pPr>
            <a:r>
              <a:rPr lang="en-US" dirty="0">
                <a:latin typeface="Arial Nova Cond Light" panose="020B0306020202020204" pitchFamily="34" charset="0"/>
              </a:rPr>
              <a:t>You want people to easily digest your work and that’s why you should cover one task/concept per article / video. Also, you want your subscribers to go through multiple pages / videos on your website / channel.</a:t>
            </a:r>
          </a:p>
          <a:p>
            <a:pPr lvl="1">
              <a:buFont typeface="Wingdings" panose="05000000000000000000" pitchFamily="2" charset="2"/>
              <a:buChar char="Ø"/>
            </a:pPr>
            <a:r>
              <a:rPr lang="en-US" dirty="0">
                <a:latin typeface="Arial Nova Cond Light" panose="020B0306020202020204" pitchFamily="34" charset="0"/>
              </a:rPr>
              <a:t>Teach people how to perform a small coding task (e.g. a list comprehension) and focus on providing examples.</a:t>
            </a:r>
          </a:p>
          <a:p>
            <a:pPr lvl="1">
              <a:buFont typeface="Wingdings" panose="05000000000000000000" pitchFamily="2" charset="2"/>
              <a:buChar char="Ø"/>
            </a:pPr>
            <a:r>
              <a:rPr lang="en-US" dirty="0">
                <a:latin typeface="Arial Nova Cond Light" panose="020B0306020202020204" pitchFamily="34" charset="0"/>
              </a:rPr>
              <a:t>For a website / blog you can use </a:t>
            </a:r>
            <a:r>
              <a:rPr lang="en-US" dirty="0" err="1">
                <a:latin typeface="Arial Nova Cond Light" panose="020B0306020202020204" pitchFamily="34" charset="0"/>
              </a:rPr>
              <a:t>Wordpress</a:t>
            </a:r>
            <a:r>
              <a:rPr lang="en-US" dirty="0">
                <a:latin typeface="Arial Nova Cond Light" panose="020B0306020202020204" pitchFamily="34" charset="0"/>
              </a:rPr>
              <a:t>. Make sure you choose a nice theme, one that inspires professionalism.</a:t>
            </a:r>
          </a:p>
          <a:p>
            <a:pPr lvl="1">
              <a:buFont typeface="Wingdings" panose="05000000000000000000" pitchFamily="2" charset="2"/>
              <a:buChar char="Ø"/>
            </a:pPr>
            <a:r>
              <a:rPr lang="en-US" dirty="0">
                <a:latin typeface="Arial Nova Cond Light" panose="020B0306020202020204" pitchFamily="34" charset="0"/>
              </a:rPr>
              <a:t>Also, try posting at least 1-2 articles / videos a week and make sure you spread the news on your social media or related forums and Facebook/LinkedIn groups. You can make everything available for free and get paid through ads.</a:t>
            </a:r>
          </a:p>
          <a:p>
            <a:pPr lvl="1">
              <a:buFont typeface="Wingdings" panose="05000000000000000000" pitchFamily="2" charset="2"/>
              <a:buChar char="Ø"/>
            </a:pPr>
            <a:r>
              <a:rPr lang="en-US" dirty="0">
                <a:latin typeface="Arial Nova Cond Light" panose="020B0306020202020204" pitchFamily="34" charset="0"/>
              </a:rPr>
              <a:t>This won’t make you rich. However, it can prove to be a low, but steady stream of income.</a:t>
            </a:r>
          </a:p>
          <a:p>
            <a:pPr lvl="1">
              <a:buFont typeface="Wingdings" panose="05000000000000000000" pitchFamily="2" charset="2"/>
              <a:buChar char="Ø"/>
            </a:pPr>
            <a:r>
              <a:rPr lang="en-US" dirty="0">
                <a:latin typeface="Arial Nova Cond Light" panose="020B0306020202020204" pitchFamily="34" charset="0"/>
              </a:rPr>
              <a:t>The most important thing here: personal/professional branding!</a:t>
            </a:r>
          </a:p>
        </p:txBody>
      </p:sp>
      <p:sp>
        <p:nvSpPr>
          <p:cNvPr id="4" name="Rectangle 3">
            <a:extLst>
              <a:ext uri="{FF2B5EF4-FFF2-40B4-BE49-F238E27FC236}">
                <a16:creationId xmlns:a16="http://schemas.microsoft.com/office/drawing/2014/main" id="{4BE85A1D-DD9A-4201-BD30-A36D6781B5E2}"/>
              </a:ext>
            </a:extLst>
          </p:cNvPr>
          <p:cNvSpPr/>
          <p:nvPr/>
        </p:nvSpPr>
        <p:spPr>
          <a:xfrm>
            <a:off x="10444294" y="165412"/>
            <a:ext cx="679508" cy="923330"/>
          </a:xfrm>
          <a:prstGeom prst="rect">
            <a:avLst/>
          </a:prstGeom>
          <a:noFill/>
        </p:spPr>
        <p:txBody>
          <a:bodyPr wrap="square" lIns="91440" tIns="45720" rIns="91440" bIns="45720">
            <a:spAutoFit/>
          </a:bodyPr>
          <a:lstStyle/>
          <a:p>
            <a:pPr algn="ctr"/>
            <a:r>
              <a:rPr lang="en-US" sz="5400" b="0" cap="none" spc="0" dirty="0">
                <a:ln w="0"/>
                <a:solidFill>
                  <a:schemeClr val="bg1"/>
                </a:solidFill>
                <a:effectLst>
                  <a:reflection blurRad="6350" stA="53000" endA="300" endPos="35500" dir="5400000" sy="-90000" algn="bl" rotWithShape="0"/>
                </a:effectLst>
              </a:rPr>
              <a:t>8</a:t>
            </a:r>
          </a:p>
        </p:txBody>
      </p:sp>
    </p:spTree>
    <p:extLst>
      <p:ext uri="{BB962C8B-B14F-4D97-AF65-F5344CB8AC3E}">
        <p14:creationId xmlns:p14="http://schemas.microsoft.com/office/powerpoint/2010/main" val="2934450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1057</TotalTime>
  <Words>1758</Words>
  <Application>Microsoft Office PowerPoint</Application>
  <PresentationFormat>Widescreen</PresentationFormat>
  <Paragraphs>124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Nova Cond Light</vt:lpstr>
      <vt:lpstr>Century Gothic</vt:lpstr>
      <vt:lpstr>Courier New</vt:lpstr>
      <vt:lpstr>Wingdings</vt:lpstr>
      <vt:lpstr>Wingdings 3</vt:lpstr>
      <vt:lpstr>Ion Boardroom</vt:lpstr>
      <vt:lpstr>10 Ways to Earn Money with Your Python Skills</vt:lpstr>
      <vt:lpstr>How to monetize your Python skills</vt:lpstr>
      <vt:lpstr>How to monetize your Python skills</vt:lpstr>
      <vt:lpstr>How to monetize your Python skills</vt:lpstr>
      <vt:lpstr>How to monetize your Python skills</vt:lpstr>
      <vt:lpstr>How to monetize your Python skills</vt:lpstr>
      <vt:lpstr>How to monetize your Python skills</vt:lpstr>
      <vt:lpstr>How to monetize your Python skills</vt:lpstr>
      <vt:lpstr>How to monetize your Python skills</vt:lpstr>
      <vt:lpstr>How to monetize your Python skills</vt:lpstr>
      <vt:lpstr>How to monetize your Python skills</vt:lpstr>
      <vt:lpstr>Hope that helps!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Ways to Earn Money with Your Python Skills</dc:title>
  <dc:creator>Mihai Catalin Teodosiu</dc:creator>
  <cp:lastModifiedBy>Mihai Catalin Teodosiu</cp:lastModifiedBy>
  <cp:revision>46</cp:revision>
  <dcterms:created xsi:type="dcterms:W3CDTF">2018-11-25T16:53:16Z</dcterms:created>
  <dcterms:modified xsi:type="dcterms:W3CDTF">2018-11-26T10:34:37Z</dcterms:modified>
</cp:coreProperties>
</file>