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snapToGrid="0">
      <p:cViewPr varScale="1">
        <p:scale>
          <a:sx n="98" d="100"/>
          <a:sy n="98"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35CAAD-B5CA-4E14-8185-7EB9A6935299}"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39745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5CAAD-B5CA-4E14-8185-7EB9A6935299}"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379493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5CAAD-B5CA-4E14-8185-7EB9A6935299}"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270182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5CAAD-B5CA-4E14-8185-7EB9A6935299}"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428410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5CAAD-B5CA-4E14-8185-7EB9A6935299}" type="datetimeFigureOut">
              <a:rPr lang="en-IN" smtClean="0"/>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145663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35CAAD-B5CA-4E14-8185-7EB9A6935299}"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260958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35CAAD-B5CA-4E14-8185-7EB9A6935299}" type="datetimeFigureOut">
              <a:rPr lang="en-IN" smtClean="0"/>
              <a:t>11-04-2020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330086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35CAAD-B5CA-4E14-8185-7EB9A6935299}" type="datetimeFigureOut">
              <a:rPr lang="en-IN" smtClean="0"/>
              <a:t>11-04-2020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64716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5CAAD-B5CA-4E14-8185-7EB9A6935299}" type="datetimeFigureOut">
              <a:rPr lang="en-IN" smtClean="0"/>
              <a:t>11-04-2020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38910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5CAAD-B5CA-4E14-8185-7EB9A6935299}"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312143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5CAAD-B5CA-4E14-8185-7EB9A6935299}" type="datetimeFigureOut">
              <a:rPr lang="en-IN" smtClean="0"/>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11CAD-B10D-48F8-842B-8DBFB945B499}" type="slidenum">
              <a:rPr lang="en-IN" smtClean="0"/>
              <a:t>‹#›</a:t>
            </a:fld>
            <a:endParaRPr lang="en-IN"/>
          </a:p>
        </p:txBody>
      </p:sp>
    </p:spTree>
    <p:extLst>
      <p:ext uri="{BB962C8B-B14F-4D97-AF65-F5344CB8AC3E}">
        <p14:creationId xmlns:p14="http://schemas.microsoft.com/office/powerpoint/2010/main" val="194523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F35CAAD-B5CA-4E14-8185-7EB9A6935299}" type="datetimeFigureOut">
              <a:rPr lang="en-IN" smtClean="0"/>
              <a:t>11-04-2020</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EA11CAD-B10D-48F8-842B-8DBFB945B499}" type="slidenum">
              <a:rPr lang="en-IN" smtClean="0"/>
              <a:t>‹#›</a:t>
            </a:fld>
            <a:endParaRPr lang="en-IN"/>
          </a:p>
        </p:txBody>
      </p:sp>
    </p:spTree>
    <p:extLst>
      <p:ext uri="{BB962C8B-B14F-4D97-AF65-F5344CB8AC3E}">
        <p14:creationId xmlns:p14="http://schemas.microsoft.com/office/powerpoint/2010/main" val="42819369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0158" y="1273803"/>
            <a:ext cx="5760719" cy="1356205"/>
          </a:xfrm>
          <a:prstGeom prst="rect">
            <a:avLst/>
          </a:prstGeom>
          <a:noFill/>
        </p:spPr>
        <p:txBody>
          <a:bodyPr wrap="square" rtlCol="0">
            <a:spAutoFit/>
          </a:bodyPr>
          <a:lstStyle/>
          <a:p>
            <a:r>
              <a:rPr lang="en-IN" sz="3600" b="1" i="1" u="sng" spc="-113"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cs typeface="Aharoni" panose="02010803020104030203" pitchFamily="2" charset="-79"/>
              </a:rPr>
              <a:t>CAFE COFFEE NIGHT ANALYSIS</a:t>
            </a:r>
          </a:p>
          <a:p>
            <a:endParaRPr lang="en-IN" sz="1013" dirty="0"/>
          </a:p>
        </p:txBody>
      </p:sp>
      <p:sp>
        <p:nvSpPr>
          <p:cNvPr id="7" name="TextBox 6"/>
          <p:cNvSpPr txBox="1"/>
          <p:nvPr/>
        </p:nvSpPr>
        <p:spPr>
          <a:xfrm>
            <a:off x="4990517" y="2462590"/>
            <a:ext cx="2257865" cy="415498"/>
          </a:xfrm>
          <a:prstGeom prst="rect">
            <a:avLst/>
          </a:prstGeom>
          <a:noFill/>
        </p:spPr>
        <p:txBody>
          <a:bodyPr wrap="square" rtlCol="0">
            <a:spAutoFit/>
          </a:bodyPr>
          <a:lstStyle/>
          <a:p>
            <a:r>
              <a:rPr lang="en-IN" sz="1800" b="1" i="1" u="sng" dirty="0">
                <a:solidFill>
                  <a:srgbClr val="C00000"/>
                </a:solidFill>
                <a:latin typeface="Cooper Black" panose="0208090404030B020404" pitchFamily="18" charset="0"/>
              </a:rPr>
              <a:t>- </a:t>
            </a:r>
            <a:r>
              <a:rPr lang="en-IN" sz="2100" b="1" i="1" u="sng" dirty="0">
                <a:solidFill>
                  <a:srgbClr val="C00000"/>
                </a:solidFill>
                <a:latin typeface="Cooper Black" panose="0208090404030B020404" pitchFamily="18" charset="0"/>
              </a:rPr>
              <a:t>Project</a:t>
            </a:r>
            <a:endParaRPr lang="en-IN" sz="1800" b="1" i="1" u="sng" dirty="0">
              <a:solidFill>
                <a:srgbClr val="C00000"/>
              </a:solidFill>
              <a:latin typeface="Cooper Black" panose="0208090404030B020404" pitchFamily="18" charset="0"/>
            </a:endParaRPr>
          </a:p>
        </p:txBody>
      </p:sp>
      <p:sp>
        <p:nvSpPr>
          <p:cNvPr id="8" name="TextBox 7"/>
          <p:cNvSpPr txBox="1"/>
          <p:nvPr/>
        </p:nvSpPr>
        <p:spPr>
          <a:xfrm>
            <a:off x="327078" y="3734977"/>
            <a:ext cx="5613009" cy="830997"/>
          </a:xfrm>
          <a:prstGeom prst="rect">
            <a:avLst/>
          </a:prstGeom>
          <a:noFill/>
        </p:spPr>
        <p:txBody>
          <a:bodyPr wrap="square" rtlCol="0">
            <a:spAutoFit/>
          </a:bodyPr>
          <a:lstStyle/>
          <a:p>
            <a:r>
              <a:rPr lang="en-IN" sz="2400" b="1" i="1" dirty="0" err="1">
                <a:solidFill>
                  <a:srgbClr val="C00000"/>
                </a:solidFill>
                <a:latin typeface="Comic Sans MS" panose="030F0702030302020204" pitchFamily="66" charset="0"/>
              </a:rPr>
              <a:t>Vompolu</a:t>
            </a:r>
            <a:r>
              <a:rPr lang="en-IN" sz="2400" b="1" i="1" dirty="0">
                <a:solidFill>
                  <a:srgbClr val="C00000"/>
                </a:solidFill>
                <a:latin typeface="Comic Sans MS" panose="030F0702030302020204" pitchFamily="66" charset="0"/>
              </a:rPr>
              <a:t> </a:t>
            </a:r>
            <a:r>
              <a:rPr lang="en-IN" sz="2400" b="1" i="1" dirty="0" err="1">
                <a:solidFill>
                  <a:srgbClr val="C00000"/>
                </a:solidFill>
                <a:latin typeface="Comic Sans MS" panose="030F0702030302020204" pitchFamily="66" charset="0"/>
              </a:rPr>
              <a:t>Sai</a:t>
            </a:r>
            <a:r>
              <a:rPr lang="en-IN" sz="2400" b="1" i="1" dirty="0">
                <a:solidFill>
                  <a:srgbClr val="C00000"/>
                </a:solidFill>
                <a:latin typeface="Comic Sans MS" panose="030F0702030302020204" pitchFamily="66" charset="0"/>
              </a:rPr>
              <a:t> </a:t>
            </a:r>
            <a:r>
              <a:rPr lang="en-IN" sz="2400" b="1" i="1" dirty="0" err="1">
                <a:solidFill>
                  <a:srgbClr val="C00000"/>
                </a:solidFill>
                <a:latin typeface="Comic Sans MS" panose="030F0702030302020204" pitchFamily="66" charset="0"/>
              </a:rPr>
              <a:t>Tanuj</a:t>
            </a:r>
            <a:endParaRPr lang="en-IN" sz="2400" b="1" i="1" dirty="0">
              <a:solidFill>
                <a:srgbClr val="C00000"/>
              </a:solidFill>
              <a:latin typeface="Comic Sans MS" panose="030F0702030302020204" pitchFamily="66" charset="0"/>
            </a:endParaRPr>
          </a:p>
          <a:p>
            <a:r>
              <a:rPr lang="en-IN" sz="2400" b="1" i="1" dirty="0">
                <a:solidFill>
                  <a:srgbClr val="C00000"/>
                </a:solidFill>
                <a:latin typeface="Comic Sans MS" panose="030F0702030302020204" pitchFamily="66" charset="0"/>
              </a:rPr>
              <a:t>G1 – PGPBABI(June 2019)</a:t>
            </a:r>
          </a:p>
        </p:txBody>
      </p:sp>
    </p:spTree>
    <p:extLst>
      <p:ext uri="{BB962C8B-B14F-4D97-AF65-F5344CB8AC3E}">
        <p14:creationId xmlns:p14="http://schemas.microsoft.com/office/powerpoint/2010/main" val="264206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9143999" cy="4381081"/>
          </a:xfrm>
          <a:prstGeom prst="rect">
            <a:avLst/>
          </a:prstGeom>
        </p:spPr>
      </p:pic>
      <p:sp>
        <p:nvSpPr>
          <p:cNvPr id="5" name="TextBox 4"/>
          <p:cNvSpPr txBox="1"/>
          <p:nvPr/>
        </p:nvSpPr>
        <p:spPr>
          <a:xfrm>
            <a:off x="1" y="4381081"/>
            <a:ext cx="9144000" cy="830997"/>
          </a:xfrm>
          <a:prstGeom prst="rect">
            <a:avLst/>
          </a:prstGeom>
          <a:noFill/>
        </p:spPr>
        <p:txBody>
          <a:bodyPr wrap="square" rtlCol="0">
            <a:spAutoFit/>
          </a:bodyPr>
          <a:lstStyle/>
          <a:p>
            <a:pPr marL="285750" indent="-285750">
              <a:buFont typeface="Arial" panose="020B0604020202020204" pitchFamily="34" charset="0"/>
              <a:buChar char="•"/>
            </a:pPr>
            <a:r>
              <a:rPr lang="en-IN" sz="1600" b="1" dirty="0" smtClean="0"/>
              <a:t>Nirvana Hookah Single </a:t>
            </a:r>
            <a:r>
              <a:rPr lang="en-IN" sz="1600" dirty="0" smtClean="0"/>
              <a:t>is the item that </a:t>
            </a:r>
            <a:r>
              <a:rPr lang="en-IN" sz="1600" b="1" dirty="0" smtClean="0"/>
              <a:t>contributes </a:t>
            </a:r>
            <a:r>
              <a:rPr lang="en-IN" sz="1600" dirty="0" smtClean="0"/>
              <a:t>most in terms of </a:t>
            </a:r>
            <a:r>
              <a:rPr lang="en-IN" sz="1600" b="1" dirty="0" smtClean="0"/>
              <a:t>Quantity </a:t>
            </a:r>
            <a:r>
              <a:rPr lang="en-IN" sz="1600" dirty="0" smtClean="0"/>
              <a:t>and </a:t>
            </a:r>
            <a:r>
              <a:rPr lang="en-IN" sz="1600" b="1" dirty="0" smtClean="0"/>
              <a:t>Revenue.</a:t>
            </a:r>
          </a:p>
          <a:p>
            <a:r>
              <a:rPr lang="en-IN" sz="1600" i="1" dirty="0" smtClean="0"/>
              <a:t>We can use the above graph to determine which items could be taken off the menu due to their </a:t>
            </a:r>
            <a:r>
              <a:rPr lang="en-IN" sz="1600" b="1" i="1" dirty="0" smtClean="0"/>
              <a:t>insignificant contribution</a:t>
            </a:r>
            <a:r>
              <a:rPr lang="en-IN" sz="1600" i="1" dirty="0" smtClean="0"/>
              <a:t> to both the </a:t>
            </a:r>
            <a:r>
              <a:rPr lang="en-IN" sz="1600" b="1" i="1" dirty="0" smtClean="0"/>
              <a:t>total quantity </a:t>
            </a:r>
            <a:r>
              <a:rPr lang="en-IN" sz="1600" i="1" dirty="0" smtClean="0"/>
              <a:t>and </a:t>
            </a:r>
            <a:r>
              <a:rPr lang="en-IN" sz="1600" b="1" i="1" dirty="0" smtClean="0"/>
              <a:t>total revenue.</a:t>
            </a:r>
            <a:endParaRPr lang="en-IN" sz="1400" i="1" dirty="0" smtClean="0"/>
          </a:p>
        </p:txBody>
      </p:sp>
    </p:spTree>
    <p:extLst>
      <p:ext uri="{BB962C8B-B14F-4D97-AF65-F5344CB8AC3E}">
        <p14:creationId xmlns:p14="http://schemas.microsoft.com/office/powerpoint/2010/main" val="2717408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387" y="0"/>
            <a:ext cx="8963129" cy="369332"/>
          </a:xfrm>
          <a:prstGeom prst="rect">
            <a:avLst/>
          </a:prstGeom>
          <a:noFill/>
        </p:spPr>
        <p:txBody>
          <a:bodyPr wrap="square" rtlCol="0">
            <a:spAutoFit/>
          </a:bodyPr>
          <a:lstStyle/>
          <a:p>
            <a:pPr algn="ctr"/>
            <a:r>
              <a:rPr lang="en-IN" sz="1800" b="1" u="sng" dirty="0" smtClean="0"/>
              <a:t>Items that can be taken of the menu</a:t>
            </a:r>
            <a:endParaRPr lang="en-IN" sz="1800" b="1" u="sng" dirty="0"/>
          </a:p>
        </p:txBody>
      </p:sp>
      <p:graphicFrame>
        <p:nvGraphicFramePr>
          <p:cNvPr id="8" name="Object 7"/>
          <p:cNvGraphicFramePr>
            <a:graphicFrameLocks noChangeAspect="1"/>
          </p:cNvGraphicFramePr>
          <p:nvPr>
            <p:extLst>
              <p:ext uri="{D42A27DB-BD31-4B8C-83A1-F6EECF244321}">
                <p14:modId xmlns:p14="http://schemas.microsoft.com/office/powerpoint/2010/main" val="3439444590"/>
              </p:ext>
            </p:extLst>
          </p:nvPr>
        </p:nvGraphicFramePr>
        <p:xfrm>
          <a:off x="80386" y="642026"/>
          <a:ext cx="8963129" cy="2616739"/>
        </p:xfrm>
        <a:graphic>
          <a:graphicData uri="http://schemas.openxmlformats.org/presentationml/2006/ole">
            <mc:AlternateContent xmlns:mc="http://schemas.openxmlformats.org/markup-compatibility/2006">
              <mc:Choice xmlns:v="urn:schemas-microsoft-com:vml" Requires="v">
                <p:oleObj spid="_x0000_s1041" name="Worksheet" r:id="rId3" imgW="20478567" imgH="4391015" progId="Excel.Sheet.12">
                  <p:embed/>
                </p:oleObj>
              </mc:Choice>
              <mc:Fallback>
                <p:oleObj name="Worksheet" r:id="rId3" imgW="20478567" imgH="4391015" progId="Excel.Sheet.12">
                  <p:embed/>
                  <p:pic>
                    <p:nvPicPr>
                      <p:cNvPr id="0" name=""/>
                      <p:cNvPicPr/>
                      <p:nvPr/>
                    </p:nvPicPr>
                    <p:blipFill>
                      <a:blip r:embed="rId4"/>
                      <a:stretch>
                        <a:fillRect/>
                      </a:stretch>
                    </p:blipFill>
                    <p:spPr>
                      <a:xfrm>
                        <a:off x="80386" y="642026"/>
                        <a:ext cx="8963129" cy="2616739"/>
                      </a:xfrm>
                      <a:prstGeom prst="rect">
                        <a:avLst/>
                      </a:prstGeom>
                    </p:spPr>
                  </p:pic>
                </p:oleObj>
              </mc:Fallback>
            </mc:AlternateContent>
          </a:graphicData>
        </a:graphic>
      </p:graphicFrame>
      <p:sp>
        <p:nvSpPr>
          <p:cNvPr id="9" name="TextBox 8"/>
          <p:cNvSpPr txBox="1"/>
          <p:nvPr/>
        </p:nvSpPr>
        <p:spPr>
          <a:xfrm>
            <a:off x="80387" y="3482502"/>
            <a:ext cx="8936590" cy="1569660"/>
          </a:xfrm>
          <a:prstGeom prst="rect">
            <a:avLst/>
          </a:prstGeom>
          <a:noFill/>
        </p:spPr>
        <p:txBody>
          <a:bodyPr wrap="square" rtlCol="0">
            <a:spAutoFit/>
          </a:bodyPr>
          <a:lstStyle/>
          <a:p>
            <a:r>
              <a:rPr lang="en-IN" sz="1600" dirty="0" smtClean="0"/>
              <a:t>Items that can be taken off the menu can be decided based on a particular </a:t>
            </a:r>
            <a:r>
              <a:rPr lang="en-IN" sz="1600" b="1" dirty="0" smtClean="0"/>
              <a:t>threshold </a:t>
            </a:r>
            <a:r>
              <a:rPr lang="en-IN" sz="1600" dirty="0" smtClean="0"/>
              <a:t>we put on </a:t>
            </a:r>
            <a:r>
              <a:rPr lang="en-IN" sz="1600" b="1" dirty="0" smtClean="0"/>
              <a:t>the quantity </a:t>
            </a:r>
            <a:r>
              <a:rPr lang="en-IN" sz="1600" dirty="0" smtClean="0"/>
              <a:t>and </a:t>
            </a:r>
            <a:r>
              <a:rPr lang="en-IN" sz="1600" b="1" dirty="0" smtClean="0"/>
              <a:t>revenue </a:t>
            </a:r>
            <a:r>
              <a:rPr lang="en-IN" sz="1600" dirty="0" smtClean="0"/>
              <a:t>got from that specific item.</a:t>
            </a:r>
          </a:p>
          <a:p>
            <a:r>
              <a:rPr lang="en-IN" sz="1600" dirty="0" smtClean="0"/>
              <a:t>In our case, we can put the threshold at </a:t>
            </a:r>
            <a:r>
              <a:rPr lang="en-IN" sz="1600" b="1" dirty="0" smtClean="0"/>
              <a:t>0.06% </a:t>
            </a:r>
            <a:r>
              <a:rPr lang="en-IN" sz="1600" dirty="0" smtClean="0"/>
              <a:t>of the </a:t>
            </a:r>
            <a:r>
              <a:rPr lang="en-IN" sz="1600" b="1" dirty="0" smtClean="0"/>
              <a:t>total </a:t>
            </a:r>
            <a:r>
              <a:rPr lang="en-IN" sz="1600" dirty="0" smtClean="0"/>
              <a:t>for </a:t>
            </a:r>
            <a:r>
              <a:rPr lang="en-IN" sz="1600" b="1" dirty="0" smtClean="0"/>
              <a:t>quantity </a:t>
            </a:r>
            <a:r>
              <a:rPr lang="en-IN" sz="1600" dirty="0" smtClean="0"/>
              <a:t>and </a:t>
            </a:r>
            <a:r>
              <a:rPr lang="en-IN" sz="1600" b="1" dirty="0" smtClean="0"/>
              <a:t>0.66% </a:t>
            </a:r>
            <a:r>
              <a:rPr lang="en-IN" sz="1600" dirty="0" smtClean="0"/>
              <a:t>of the </a:t>
            </a:r>
            <a:r>
              <a:rPr lang="en-IN" sz="1600" b="1" dirty="0" smtClean="0"/>
              <a:t>total revenue </a:t>
            </a:r>
            <a:r>
              <a:rPr lang="en-IN" sz="1600" dirty="0" smtClean="0"/>
              <a:t>it is responsible for. </a:t>
            </a:r>
          </a:p>
          <a:p>
            <a:r>
              <a:rPr lang="en-IN" sz="1600" i="1" dirty="0" smtClean="0"/>
              <a:t>Based on this, a list (</a:t>
            </a:r>
            <a:r>
              <a:rPr lang="en-IN" sz="1600" b="1" i="1" dirty="0" smtClean="0"/>
              <a:t>excel file)</a:t>
            </a:r>
            <a:r>
              <a:rPr lang="en-IN" sz="1600" i="1" dirty="0" smtClean="0"/>
              <a:t> has been attached to the image containing the </a:t>
            </a:r>
            <a:r>
              <a:rPr lang="en-IN" sz="1600" b="1" i="1" dirty="0" smtClean="0"/>
              <a:t>items </a:t>
            </a:r>
            <a:r>
              <a:rPr lang="en-IN" sz="1600" i="1" dirty="0" smtClean="0"/>
              <a:t>that have to be removed and can be accessed by </a:t>
            </a:r>
            <a:r>
              <a:rPr lang="en-IN" sz="1600" b="1" i="1" dirty="0" smtClean="0"/>
              <a:t>double-clicking </a:t>
            </a:r>
            <a:r>
              <a:rPr lang="en-IN" sz="1600" i="1" dirty="0" smtClean="0"/>
              <a:t>on the above image.</a:t>
            </a:r>
            <a:endParaRPr lang="en-IN" sz="1600" i="1" dirty="0"/>
          </a:p>
        </p:txBody>
      </p:sp>
    </p:spTree>
    <p:extLst>
      <p:ext uri="{BB962C8B-B14F-4D97-AF65-F5344CB8AC3E}">
        <p14:creationId xmlns:p14="http://schemas.microsoft.com/office/powerpoint/2010/main" val="2434762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2069" y="199577"/>
            <a:ext cx="5252936" cy="523220"/>
          </a:xfrm>
          <a:prstGeom prst="rect">
            <a:avLst/>
          </a:prstGeom>
          <a:noFill/>
        </p:spPr>
        <p:txBody>
          <a:bodyPr wrap="square" rtlCol="0">
            <a:spAutoFit/>
          </a:bodyPr>
          <a:lstStyle/>
          <a:p>
            <a:r>
              <a:rPr lang="en-IN" sz="2800" b="1" u="sng" dirty="0" smtClean="0">
                <a:solidFill>
                  <a:schemeClr val="accent4">
                    <a:lumMod val="75000"/>
                  </a:schemeClr>
                </a:solidFill>
                <a:latin typeface="Arial Rounded MT Bold" panose="020F0704030504030204" pitchFamily="34" charset="0"/>
              </a:rPr>
              <a:t>MARKET BASKET ANALYSIS</a:t>
            </a:r>
            <a:endParaRPr lang="en-IN" sz="2800" b="1" u="sng" dirty="0">
              <a:solidFill>
                <a:schemeClr val="accent4">
                  <a:lumMod val="75000"/>
                </a:schemeClr>
              </a:solidFill>
              <a:latin typeface="Arial Rounded MT Bold" panose="020F0704030504030204" pitchFamily="34" charset="0"/>
            </a:endParaRPr>
          </a:p>
        </p:txBody>
      </p:sp>
      <p:sp>
        <p:nvSpPr>
          <p:cNvPr id="4" name="TextBox 3"/>
          <p:cNvSpPr txBox="1"/>
          <p:nvPr/>
        </p:nvSpPr>
        <p:spPr>
          <a:xfrm>
            <a:off x="291829" y="1031132"/>
            <a:ext cx="8463064" cy="1200329"/>
          </a:xfrm>
          <a:prstGeom prst="rect">
            <a:avLst/>
          </a:prstGeom>
          <a:noFill/>
        </p:spPr>
        <p:txBody>
          <a:bodyPr wrap="square" rtlCol="0">
            <a:spAutoFit/>
          </a:bodyPr>
          <a:lstStyle/>
          <a:p>
            <a:r>
              <a:rPr lang="en-IN" sz="1800" dirty="0" smtClean="0"/>
              <a:t>Understanding the customer behaviour is very important step in the study of </a:t>
            </a:r>
            <a:r>
              <a:rPr lang="en-IN" sz="1800" b="1" dirty="0" smtClean="0"/>
              <a:t>Marketing</a:t>
            </a:r>
            <a:r>
              <a:rPr lang="en-IN" sz="1800" dirty="0" smtClean="0"/>
              <a:t>.</a:t>
            </a:r>
            <a:r>
              <a:rPr lang="en-IN" sz="1800" dirty="0"/>
              <a:t> </a:t>
            </a:r>
            <a:r>
              <a:rPr lang="en-IN" sz="1800" dirty="0" smtClean="0"/>
              <a:t>Making every customer feel like the business knows them leads to increase in revenue from them. This understanding helps the businesses stay ahead in the competitive field of </a:t>
            </a:r>
            <a:r>
              <a:rPr lang="en-IN" sz="1800" b="1" dirty="0" smtClean="0"/>
              <a:t>retail market. </a:t>
            </a:r>
            <a:endParaRPr lang="en-IN" sz="1800" dirty="0" smtClean="0"/>
          </a:p>
        </p:txBody>
      </p:sp>
      <p:sp>
        <p:nvSpPr>
          <p:cNvPr id="5" name="TextBox 4"/>
          <p:cNvSpPr txBox="1"/>
          <p:nvPr/>
        </p:nvSpPr>
        <p:spPr>
          <a:xfrm>
            <a:off x="340468" y="2324911"/>
            <a:ext cx="8258783" cy="1200329"/>
          </a:xfrm>
          <a:prstGeom prst="rect">
            <a:avLst/>
          </a:prstGeom>
          <a:noFill/>
        </p:spPr>
        <p:txBody>
          <a:bodyPr wrap="square" rtlCol="0">
            <a:spAutoFit/>
          </a:bodyPr>
          <a:lstStyle/>
          <a:p>
            <a:r>
              <a:rPr lang="en-IN" sz="1800" dirty="0" smtClean="0"/>
              <a:t>One such technique used is known as </a:t>
            </a:r>
            <a:r>
              <a:rPr lang="en-IN" sz="1800" b="1" dirty="0" smtClean="0"/>
              <a:t>Market Basket Analysis. </a:t>
            </a:r>
            <a:r>
              <a:rPr lang="en-IN" sz="1800" dirty="0" smtClean="0"/>
              <a:t>It is a set of statistical affinity calculations based on the principle of </a:t>
            </a:r>
            <a:r>
              <a:rPr lang="en-IN" sz="1800" b="1" dirty="0" smtClean="0"/>
              <a:t>Association Rules.</a:t>
            </a:r>
            <a:r>
              <a:rPr lang="en-IN" sz="1800" dirty="0" smtClean="0"/>
              <a:t> According to this theory, it suggests that if a customer who buys a certain item (or items) is more probably going to buy another specific item (or items).</a:t>
            </a:r>
          </a:p>
        </p:txBody>
      </p:sp>
      <p:sp>
        <p:nvSpPr>
          <p:cNvPr id="6" name="TextBox 5"/>
          <p:cNvSpPr txBox="1"/>
          <p:nvPr/>
        </p:nvSpPr>
        <p:spPr>
          <a:xfrm>
            <a:off x="340468" y="3618690"/>
            <a:ext cx="8180962" cy="1477328"/>
          </a:xfrm>
          <a:prstGeom prst="rect">
            <a:avLst/>
          </a:prstGeom>
          <a:noFill/>
        </p:spPr>
        <p:txBody>
          <a:bodyPr wrap="square" rtlCol="0">
            <a:spAutoFit/>
          </a:bodyPr>
          <a:lstStyle/>
          <a:p>
            <a:r>
              <a:rPr lang="en-IN" sz="1800" dirty="0" smtClean="0"/>
              <a:t>This concept can be widely used to detect the </a:t>
            </a:r>
            <a:r>
              <a:rPr lang="en-IN" sz="1800" b="1" dirty="0" smtClean="0"/>
              <a:t>customer buying patterns </a:t>
            </a:r>
            <a:r>
              <a:rPr lang="en-IN" sz="1800" dirty="0" smtClean="0"/>
              <a:t>and change their </a:t>
            </a:r>
            <a:r>
              <a:rPr lang="en-IN" sz="1800" b="1" dirty="0" smtClean="0"/>
              <a:t>Retail marketing </a:t>
            </a:r>
            <a:r>
              <a:rPr lang="en-IN" sz="1800" dirty="0" smtClean="0"/>
              <a:t>strategies such that it can attract more and more </a:t>
            </a:r>
            <a:r>
              <a:rPr lang="en-IN" sz="1800" b="1" dirty="0" smtClean="0"/>
              <a:t>customers.</a:t>
            </a:r>
          </a:p>
          <a:p>
            <a:r>
              <a:rPr lang="en-IN" sz="1800" dirty="0" smtClean="0"/>
              <a:t>The </a:t>
            </a:r>
            <a:r>
              <a:rPr lang="en-IN" sz="1800" b="1" dirty="0" smtClean="0"/>
              <a:t>businesses </a:t>
            </a:r>
            <a:r>
              <a:rPr lang="en-IN" sz="1800" dirty="0" smtClean="0"/>
              <a:t>can then properly </a:t>
            </a:r>
            <a:r>
              <a:rPr lang="en-IN" sz="1800" b="1" dirty="0" smtClean="0"/>
              <a:t>adhere </a:t>
            </a:r>
            <a:r>
              <a:rPr lang="en-IN" sz="1800" dirty="0" smtClean="0"/>
              <a:t>to the specific customer needs by placing </a:t>
            </a:r>
            <a:r>
              <a:rPr lang="en-IN" sz="1800" b="1" dirty="0" smtClean="0"/>
              <a:t>discounts, </a:t>
            </a:r>
            <a:r>
              <a:rPr lang="en-IN" sz="1800" dirty="0" smtClean="0"/>
              <a:t>placing the items next to each other, advertising the consequent product, etc.</a:t>
            </a:r>
            <a:endParaRPr lang="en-IN" sz="1800" b="1" dirty="0"/>
          </a:p>
        </p:txBody>
      </p:sp>
    </p:spTree>
    <p:extLst>
      <p:ext uri="{BB962C8B-B14F-4D97-AF65-F5344CB8AC3E}">
        <p14:creationId xmlns:p14="http://schemas.microsoft.com/office/powerpoint/2010/main" val="2709598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013" y="145915"/>
            <a:ext cx="8638161" cy="5447645"/>
          </a:xfrm>
          <a:prstGeom prst="rect">
            <a:avLst/>
          </a:prstGeom>
          <a:noFill/>
        </p:spPr>
        <p:txBody>
          <a:bodyPr wrap="square" rtlCol="0">
            <a:spAutoFit/>
          </a:bodyPr>
          <a:lstStyle/>
          <a:p>
            <a:r>
              <a:rPr lang="en-IN" sz="1800" b="1" dirty="0" smtClean="0"/>
              <a:t>Market Basket Analysis </a:t>
            </a:r>
            <a:r>
              <a:rPr lang="en-IN" sz="1800" dirty="0" smtClean="0"/>
              <a:t>uses the algorithm of </a:t>
            </a:r>
            <a:r>
              <a:rPr lang="en-IN" sz="1800" b="1" dirty="0" err="1" smtClean="0"/>
              <a:t>apriori</a:t>
            </a:r>
            <a:r>
              <a:rPr lang="en-IN" sz="1800" b="1" dirty="0" smtClean="0"/>
              <a:t> </a:t>
            </a:r>
            <a:r>
              <a:rPr lang="en-IN" sz="1800" dirty="0" smtClean="0"/>
              <a:t>which states that any subset of frequent item set must be frequent. The technique has two main components, the</a:t>
            </a:r>
            <a:r>
              <a:rPr lang="en-IN" sz="1800" b="1" dirty="0" smtClean="0"/>
              <a:t> item set</a:t>
            </a:r>
            <a:r>
              <a:rPr lang="en-IN" sz="1800" dirty="0" smtClean="0"/>
              <a:t> and the </a:t>
            </a:r>
            <a:r>
              <a:rPr lang="en-IN" sz="1800" b="1" dirty="0" smtClean="0"/>
              <a:t>consequent set. </a:t>
            </a:r>
            <a:r>
              <a:rPr lang="en-IN" sz="1800" dirty="0" smtClean="0"/>
              <a:t>The technique of </a:t>
            </a:r>
            <a:r>
              <a:rPr lang="en-IN" sz="1800" b="1" dirty="0" smtClean="0"/>
              <a:t>Market Basket Analysis </a:t>
            </a:r>
            <a:r>
              <a:rPr lang="en-IN" sz="1800" dirty="0" smtClean="0"/>
              <a:t>has </a:t>
            </a:r>
            <a:r>
              <a:rPr lang="en-IN" sz="1800" b="1" dirty="0" smtClean="0"/>
              <a:t>three </a:t>
            </a:r>
            <a:r>
              <a:rPr lang="en-IN" sz="1800" dirty="0" smtClean="0"/>
              <a:t>important parameters that need to be tuned according to the needs of the </a:t>
            </a:r>
            <a:r>
              <a:rPr lang="en-IN" sz="1800" b="1" dirty="0" smtClean="0"/>
              <a:t>marketing team. </a:t>
            </a:r>
            <a:r>
              <a:rPr lang="en-IN" sz="1800" dirty="0" smtClean="0"/>
              <a:t>These parameters help in selecting only those combinations which carry </a:t>
            </a:r>
            <a:r>
              <a:rPr lang="en-IN" sz="1800" b="1" dirty="0" smtClean="0"/>
              <a:t>proper weightage.</a:t>
            </a:r>
            <a:r>
              <a:rPr lang="en-IN" sz="1800" dirty="0" smtClean="0"/>
              <a:t> The </a:t>
            </a:r>
            <a:r>
              <a:rPr lang="en-IN" sz="1800" b="1" dirty="0" smtClean="0"/>
              <a:t>three parameters </a:t>
            </a:r>
            <a:r>
              <a:rPr lang="en-IN" sz="1800" dirty="0" smtClean="0"/>
              <a:t>are as follows:</a:t>
            </a:r>
          </a:p>
          <a:p>
            <a:endParaRPr lang="en-IN" sz="1800" dirty="0" smtClean="0"/>
          </a:p>
          <a:p>
            <a:pPr marL="342900" indent="-342900">
              <a:buFont typeface="+mj-lt"/>
              <a:buAutoNum type="arabicParenR"/>
            </a:pPr>
            <a:r>
              <a:rPr lang="en-IN" sz="2000" b="1" u="sng" dirty="0" smtClean="0"/>
              <a:t>Support:</a:t>
            </a:r>
            <a:r>
              <a:rPr lang="en-IN" sz="2000" u="sng" dirty="0" smtClean="0"/>
              <a:t> </a:t>
            </a:r>
            <a:r>
              <a:rPr lang="en-IN" sz="1800" dirty="0" smtClean="0"/>
              <a:t>It helps us give an idea on the popularity of the item set. It gives the frequency of the </a:t>
            </a:r>
            <a:r>
              <a:rPr lang="en-IN" sz="1800" b="1" dirty="0" smtClean="0"/>
              <a:t>item set </a:t>
            </a:r>
            <a:r>
              <a:rPr lang="en-IN" sz="1800" dirty="0" smtClean="0"/>
              <a:t>against the total number of transactions.</a:t>
            </a:r>
          </a:p>
          <a:p>
            <a:pPr marL="342900" indent="-342900">
              <a:buFont typeface="+mj-lt"/>
              <a:buAutoNum type="arabicParenR"/>
            </a:pPr>
            <a:r>
              <a:rPr lang="en-IN" sz="2000" b="1" u="sng" dirty="0" smtClean="0"/>
              <a:t>Confidence: </a:t>
            </a:r>
            <a:r>
              <a:rPr lang="en-IN" sz="1800" dirty="0" smtClean="0"/>
              <a:t>It helps in comparison of frequency of transactions containing </a:t>
            </a:r>
            <a:r>
              <a:rPr lang="en-IN" sz="1800" b="1" dirty="0" smtClean="0"/>
              <a:t>both item-set </a:t>
            </a:r>
            <a:r>
              <a:rPr lang="en-IN" sz="1800" dirty="0" smtClean="0"/>
              <a:t>and </a:t>
            </a:r>
            <a:r>
              <a:rPr lang="en-IN" sz="1800" b="1" dirty="0" smtClean="0"/>
              <a:t>consequent</a:t>
            </a:r>
            <a:r>
              <a:rPr lang="en-IN" sz="1800" dirty="0" smtClean="0"/>
              <a:t> with the number of transactions containing </a:t>
            </a:r>
            <a:r>
              <a:rPr lang="en-IN" sz="1800" b="1" dirty="0" smtClean="0"/>
              <a:t>consequent.</a:t>
            </a:r>
            <a:endParaRPr lang="en-IN" sz="1800" b="1" u="sng" dirty="0"/>
          </a:p>
          <a:p>
            <a:pPr marL="342900" indent="-342900">
              <a:buFont typeface="+mj-lt"/>
              <a:buAutoNum type="arabicParenR"/>
            </a:pPr>
            <a:r>
              <a:rPr lang="en-IN" sz="2000" b="1" u="sng" dirty="0" smtClean="0"/>
              <a:t>Lift: </a:t>
            </a:r>
            <a:r>
              <a:rPr lang="en-IN" sz="1800" dirty="0" smtClean="0"/>
              <a:t>It is a </a:t>
            </a:r>
            <a:r>
              <a:rPr lang="en-IN" sz="1800" b="1" dirty="0" smtClean="0"/>
              <a:t>factor </a:t>
            </a:r>
            <a:r>
              <a:rPr lang="en-IN" sz="1800" dirty="0" smtClean="0"/>
              <a:t>by which the </a:t>
            </a:r>
            <a:r>
              <a:rPr lang="en-IN" sz="1800" b="1" dirty="0" smtClean="0"/>
              <a:t>probability </a:t>
            </a:r>
            <a:r>
              <a:rPr lang="en-IN" sz="1800" dirty="0" smtClean="0"/>
              <a:t>of buying both </a:t>
            </a:r>
            <a:r>
              <a:rPr lang="en-IN" sz="1800" b="1" dirty="0" smtClean="0"/>
              <a:t>item set </a:t>
            </a:r>
            <a:r>
              <a:rPr lang="en-IN" sz="1800" dirty="0" smtClean="0"/>
              <a:t>and </a:t>
            </a:r>
            <a:r>
              <a:rPr lang="en-IN" sz="1800" b="1" dirty="0" smtClean="0"/>
              <a:t>consequent </a:t>
            </a:r>
            <a:r>
              <a:rPr lang="en-IN" sz="1800" dirty="0" smtClean="0"/>
              <a:t>together is </a:t>
            </a:r>
            <a:r>
              <a:rPr lang="en-IN" sz="1800" b="1" dirty="0" smtClean="0"/>
              <a:t>multiplied </a:t>
            </a:r>
            <a:r>
              <a:rPr lang="en-IN" sz="1800" dirty="0" smtClean="0"/>
              <a:t>by </a:t>
            </a:r>
            <a:r>
              <a:rPr lang="en-IN" sz="1800" b="1" dirty="0" smtClean="0"/>
              <a:t>probability </a:t>
            </a:r>
            <a:r>
              <a:rPr lang="en-IN" sz="1800" dirty="0" smtClean="0"/>
              <a:t>of buying only the </a:t>
            </a:r>
            <a:r>
              <a:rPr lang="en-IN" sz="1800" b="1" dirty="0" smtClean="0"/>
              <a:t>item set </a:t>
            </a:r>
            <a:r>
              <a:rPr lang="en-IN" sz="1800" dirty="0" smtClean="0"/>
              <a:t>only.</a:t>
            </a:r>
          </a:p>
          <a:p>
            <a:endParaRPr lang="en-IN" sz="1800" b="1" i="1" dirty="0"/>
          </a:p>
          <a:p>
            <a:r>
              <a:rPr lang="en-IN" sz="1800" b="1" i="1" dirty="0" smtClean="0"/>
              <a:t>The value for lift must be above 1 to ensure that combinations chosen are frequent combinations and favoured by the customer base of that business.</a:t>
            </a:r>
            <a:r>
              <a:rPr lang="en-IN" sz="1800" b="1" i="1" dirty="0"/>
              <a:t> </a:t>
            </a:r>
            <a:r>
              <a:rPr lang="en-IN" sz="1800" b="1" i="1" dirty="0" smtClean="0"/>
              <a:t>Higher the values of Support, Confidence and Lift, better combos can be chosen.</a:t>
            </a:r>
            <a:endParaRPr lang="en-IN" sz="1800" b="1" i="1" dirty="0"/>
          </a:p>
          <a:p>
            <a:endParaRPr lang="en-IN" sz="1800" b="1" u="sng" dirty="0" smtClean="0"/>
          </a:p>
          <a:p>
            <a:pPr marL="342900" indent="-342900">
              <a:buFont typeface="+mj-lt"/>
              <a:buAutoNum type="arabicParenR"/>
            </a:pPr>
            <a:endParaRPr lang="en-IN" sz="1800" dirty="0" smtClean="0"/>
          </a:p>
        </p:txBody>
      </p:sp>
    </p:spTree>
    <p:extLst>
      <p:ext uri="{BB962C8B-B14F-4D97-AF65-F5344CB8AC3E}">
        <p14:creationId xmlns:p14="http://schemas.microsoft.com/office/powerpoint/2010/main" val="368117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5259" y="194950"/>
            <a:ext cx="5749047" cy="461665"/>
          </a:xfrm>
          <a:prstGeom prst="rect">
            <a:avLst/>
          </a:prstGeom>
          <a:noFill/>
        </p:spPr>
        <p:txBody>
          <a:bodyPr wrap="square" rtlCol="0">
            <a:spAutoFit/>
          </a:bodyPr>
          <a:lstStyle/>
          <a:p>
            <a:r>
              <a:rPr lang="en-IN" sz="2400" b="1" u="sng" dirty="0" smtClean="0"/>
              <a:t>Top combos that can be added to the menu</a:t>
            </a:r>
            <a:endParaRPr lang="en-IN" sz="2400" b="1" u="sng" dirty="0"/>
          </a:p>
        </p:txBody>
      </p:sp>
      <p:pic>
        <p:nvPicPr>
          <p:cNvPr id="3" name="Picture 2"/>
          <p:cNvPicPr>
            <a:picLocks noChangeAspect="1"/>
          </p:cNvPicPr>
          <p:nvPr/>
        </p:nvPicPr>
        <p:blipFill>
          <a:blip r:embed="rId2"/>
          <a:stretch>
            <a:fillRect/>
          </a:stretch>
        </p:blipFill>
        <p:spPr>
          <a:xfrm>
            <a:off x="0" y="1373550"/>
            <a:ext cx="9043516" cy="3624035"/>
          </a:xfrm>
          <a:prstGeom prst="rect">
            <a:avLst/>
          </a:prstGeom>
        </p:spPr>
      </p:pic>
      <p:sp>
        <p:nvSpPr>
          <p:cNvPr id="5" name="TextBox 4"/>
          <p:cNvSpPr txBox="1"/>
          <p:nvPr/>
        </p:nvSpPr>
        <p:spPr>
          <a:xfrm>
            <a:off x="295037" y="632298"/>
            <a:ext cx="8848963" cy="584775"/>
          </a:xfrm>
          <a:prstGeom prst="rect">
            <a:avLst/>
          </a:prstGeom>
          <a:noFill/>
        </p:spPr>
        <p:txBody>
          <a:bodyPr wrap="square" rtlCol="0">
            <a:spAutoFit/>
          </a:bodyPr>
          <a:lstStyle/>
          <a:p>
            <a:r>
              <a:rPr lang="en-IN" sz="1600" dirty="0"/>
              <a:t>In the </a:t>
            </a:r>
            <a:r>
              <a:rPr lang="en-IN" sz="1600" dirty="0" smtClean="0"/>
              <a:t>above </a:t>
            </a:r>
            <a:r>
              <a:rPr lang="en-IN" sz="1600" dirty="0"/>
              <a:t>results the items on the </a:t>
            </a:r>
            <a:r>
              <a:rPr lang="en-IN" sz="1600" b="1" dirty="0"/>
              <a:t>Left Hand Side </a:t>
            </a:r>
            <a:r>
              <a:rPr lang="en-IN" sz="1600" dirty="0"/>
              <a:t>are the </a:t>
            </a:r>
            <a:r>
              <a:rPr lang="en-IN" sz="1600" b="1" dirty="0"/>
              <a:t>item sets </a:t>
            </a:r>
            <a:r>
              <a:rPr lang="en-IN" sz="1600" dirty="0"/>
              <a:t>while the items in the </a:t>
            </a:r>
            <a:r>
              <a:rPr lang="en-IN" sz="1600" b="1" dirty="0"/>
              <a:t>Right Hand Side </a:t>
            </a:r>
            <a:r>
              <a:rPr lang="en-IN" sz="1600" dirty="0"/>
              <a:t>are the </a:t>
            </a:r>
            <a:r>
              <a:rPr lang="en-IN" sz="1600" b="1" dirty="0"/>
              <a:t>consequents. </a:t>
            </a:r>
          </a:p>
        </p:txBody>
      </p:sp>
    </p:spTree>
    <p:extLst>
      <p:ext uri="{BB962C8B-B14F-4D97-AF65-F5344CB8AC3E}">
        <p14:creationId xmlns:p14="http://schemas.microsoft.com/office/powerpoint/2010/main" val="1029993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677" y="154073"/>
            <a:ext cx="8661679" cy="4989427"/>
          </a:xfrm>
          <a:prstGeom prst="rect">
            <a:avLst/>
          </a:prstGeom>
        </p:spPr>
      </p:pic>
    </p:spTree>
    <p:extLst>
      <p:ext uri="{BB962C8B-B14F-4D97-AF65-F5344CB8AC3E}">
        <p14:creationId xmlns:p14="http://schemas.microsoft.com/office/powerpoint/2010/main" val="389857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40676"/>
            <a:ext cx="9144000" cy="5002823"/>
          </a:xfrm>
          <a:prstGeom prst="rect">
            <a:avLst/>
          </a:prstGeom>
        </p:spPr>
      </p:pic>
    </p:spTree>
    <p:extLst>
      <p:ext uri="{BB962C8B-B14F-4D97-AF65-F5344CB8AC3E}">
        <p14:creationId xmlns:p14="http://schemas.microsoft.com/office/powerpoint/2010/main" val="350434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38135"/>
            <a:ext cx="9022079" cy="3929975"/>
          </a:xfrm>
          <a:prstGeom prst="rect">
            <a:avLst/>
          </a:prstGeom>
        </p:spPr>
      </p:pic>
      <p:sp>
        <p:nvSpPr>
          <p:cNvPr id="6" name="TextBox 5"/>
          <p:cNvSpPr txBox="1"/>
          <p:nvPr/>
        </p:nvSpPr>
        <p:spPr>
          <a:xfrm>
            <a:off x="214009" y="350196"/>
            <a:ext cx="8817798" cy="646331"/>
          </a:xfrm>
          <a:prstGeom prst="rect">
            <a:avLst/>
          </a:prstGeom>
          <a:noFill/>
        </p:spPr>
        <p:txBody>
          <a:bodyPr wrap="square" rtlCol="0">
            <a:spAutoFit/>
          </a:bodyPr>
          <a:lstStyle/>
          <a:p>
            <a:r>
              <a:rPr lang="en-IN" sz="1800" dirty="0" smtClean="0"/>
              <a:t>The </a:t>
            </a:r>
            <a:r>
              <a:rPr lang="en-IN" sz="1800" b="1" dirty="0" smtClean="0"/>
              <a:t>scatter plot </a:t>
            </a:r>
            <a:r>
              <a:rPr lang="en-IN" sz="1800" dirty="0" smtClean="0"/>
              <a:t>below shows the distribution of the </a:t>
            </a:r>
            <a:r>
              <a:rPr lang="en-IN" sz="1800" b="1" dirty="0" smtClean="0"/>
              <a:t>55 </a:t>
            </a:r>
            <a:r>
              <a:rPr lang="en-IN" sz="1800" dirty="0" smtClean="0"/>
              <a:t>rules with respect to the </a:t>
            </a:r>
            <a:r>
              <a:rPr lang="en-IN" sz="1800" b="1" dirty="0" smtClean="0"/>
              <a:t>three parameters </a:t>
            </a:r>
            <a:r>
              <a:rPr lang="en-IN" sz="1800" dirty="0" smtClean="0"/>
              <a:t>of </a:t>
            </a:r>
            <a:r>
              <a:rPr lang="en-IN" sz="1800" b="1" dirty="0" smtClean="0"/>
              <a:t>Market Basket Analysis, Confidence, Support </a:t>
            </a:r>
            <a:r>
              <a:rPr lang="en-IN" sz="1800" dirty="0" smtClean="0"/>
              <a:t>and </a:t>
            </a:r>
            <a:r>
              <a:rPr lang="en-IN" sz="1800" b="1" dirty="0" smtClean="0"/>
              <a:t>Lift.</a:t>
            </a:r>
            <a:endParaRPr lang="en-IN" sz="1800" dirty="0"/>
          </a:p>
        </p:txBody>
      </p:sp>
    </p:spTree>
    <p:extLst>
      <p:ext uri="{BB962C8B-B14F-4D97-AF65-F5344CB8AC3E}">
        <p14:creationId xmlns:p14="http://schemas.microsoft.com/office/powerpoint/2010/main" val="208361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924" y="301557"/>
            <a:ext cx="8219872" cy="5078313"/>
          </a:xfrm>
          <a:prstGeom prst="rect">
            <a:avLst/>
          </a:prstGeom>
          <a:noFill/>
        </p:spPr>
        <p:txBody>
          <a:bodyPr wrap="square" rtlCol="0">
            <a:spAutoFit/>
          </a:bodyPr>
          <a:lstStyle/>
          <a:p>
            <a:r>
              <a:rPr lang="en-IN" sz="1800" dirty="0" smtClean="0"/>
              <a:t>The above </a:t>
            </a:r>
            <a:r>
              <a:rPr lang="en-IN" sz="1800" b="1" dirty="0" smtClean="0"/>
              <a:t>combinations </a:t>
            </a:r>
            <a:r>
              <a:rPr lang="en-IN" sz="1800" dirty="0" smtClean="0"/>
              <a:t>can be added to the menu based on the </a:t>
            </a:r>
            <a:r>
              <a:rPr lang="en-IN" sz="1800" b="1" dirty="0" smtClean="0"/>
              <a:t>requirement </a:t>
            </a:r>
            <a:r>
              <a:rPr lang="en-IN" sz="1800" dirty="0" smtClean="0"/>
              <a:t>of the </a:t>
            </a:r>
            <a:r>
              <a:rPr lang="en-IN" sz="1800" b="1" dirty="0" smtClean="0"/>
              <a:t>management </a:t>
            </a:r>
            <a:r>
              <a:rPr lang="en-IN" sz="1800" dirty="0" smtClean="0"/>
              <a:t>and </a:t>
            </a:r>
            <a:r>
              <a:rPr lang="en-IN" sz="1800" b="1" dirty="0" smtClean="0"/>
              <a:t>marketing </a:t>
            </a:r>
            <a:r>
              <a:rPr lang="en-IN" sz="1800" dirty="0" smtClean="0"/>
              <a:t>team and the same can be advertised accordingly.</a:t>
            </a:r>
          </a:p>
          <a:p>
            <a:endParaRPr lang="en-IN" sz="1800" dirty="0" smtClean="0"/>
          </a:p>
          <a:p>
            <a:r>
              <a:rPr lang="en-IN" sz="1800" dirty="0" smtClean="0"/>
              <a:t>After analysis of the </a:t>
            </a:r>
            <a:r>
              <a:rPr lang="en-IN" sz="1800" b="1" dirty="0" smtClean="0"/>
              <a:t>above combinations, </a:t>
            </a:r>
            <a:r>
              <a:rPr lang="en-IN" sz="1800" dirty="0" smtClean="0"/>
              <a:t>the following can be observed,</a:t>
            </a:r>
          </a:p>
          <a:p>
            <a:pPr marL="285750" indent="-285750">
              <a:buFont typeface="Arial" panose="020B0604020202020204" pitchFamily="34" charset="0"/>
              <a:buChar char="•"/>
            </a:pPr>
            <a:r>
              <a:rPr lang="en-IN" sz="1800" b="1" dirty="0" smtClean="0"/>
              <a:t>Café Latte </a:t>
            </a:r>
            <a:r>
              <a:rPr lang="en-IN" sz="1800" dirty="0" smtClean="0"/>
              <a:t>is preferred more with </a:t>
            </a:r>
            <a:r>
              <a:rPr lang="en-IN" sz="1800" b="1" dirty="0" smtClean="0"/>
              <a:t>additional </a:t>
            </a:r>
            <a:r>
              <a:rPr lang="en-IN" sz="1800" dirty="0" smtClean="0"/>
              <a:t>ingredients such as </a:t>
            </a:r>
            <a:r>
              <a:rPr lang="en-IN" sz="1800" b="1" dirty="0" smtClean="0"/>
              <a:t>Hazelnut, Vanilla, cinnamon, </a:t>
            </a:r>
            <a:r>
              <a:rPr lang="en-IN" sz="1800" dirty="0" smtClean="0"/>
              <a:t>etc. and is very rarely taken alone.</a:t>
            </a:r>
          </a:p>
          <a:p>
            <a:pPr marL="285750" indent="-285750">
              <a:buFont typeface="Arial" panose="020B0604020202020204" pitchFamily="34" charset="0"/>
              <a:buChar char="•"/>
            </a:pPr>
            <a:r>
              <a:rPr lang="en-IN" sz="1800" b="1" dirty="0" smtClean="0"/>
              <a:t>Great Lakes Shake </a:t>
            </a:r>
            <a:r>
              <a:rPr lang="en-IN" sz="1800" dirty="0" smtClean="0"/>
              <a:t>appears in most of the </a:t>
            </a:r>
            <a:r>
              <a:rPr lang="en-IN" sz="1800" b="1" dirty="0" smtClean="0"/>
              <a:t>combinations </a:t>
            </a:r>
            <a:r>
              <a:rPr lang="en-IN" sz="1800" dirty="0" smtClean="0"/>
              <a:t>but is seen in the </a:t>
            </a:r>
            <a:r>
              <a:rPr lang="en-IN" sz="1800" b="1" dirty="0" smtClean="0"/>
              <a:t>LHS side only.</a:t>
            </a:r>
          </a:p>
          <a:p>
            <a:pPr marL="285750" indent="-285750">
              <a:buFont typeface="Arial" panose="020B0604020202020204" pitchFamily="34" charset="0"/>
              <a:buChar char="•"/>
            </a:pPr>
            <a:r>
              <a:rPr lang="en-IN" sz="1800" b="1" dirty="0" smtClean="0"/>
              <a:t>Sambuca </a:t>
            </a:r>
            <a:r>
              <a:rPr lang="en-IN" sz="1800" dirty="0" smtClean="0"/>
              <a:t>is the most occurring item in all the </a:t>
            </a:r>
            <a:r>
              <a:rPr lang="en-IN" sz="1800" b="1" dirty="0" smtClean="0"/>
              <a:t>combinations </a:t>
            </a:r>
            <a:r>
              <a:rPr lang="en-IN" sz="1800" dirty="0" smtClean="0"/>
              <a:t>and is seen on the </a:t>
            </a:r>
            <a:r>
              <a:rPr lang="en-IN" sz="1800" b="1" dirty="0" smtClean="0"/>
              <a:t>RHS side.</a:t>
            </a:r>
            <a:endParaRPr lang="en-IN" sz="1800" dirty="0" smtClean="0"/>
          </a:p>
          <a:p>
            <a:pPr marL="285750" indent="-285750">
              <a:buFont typeface="Arial" panose="020B0604020202020204" pitchFamily="34" charset="0"/>
              <a:buChar char="•"/>
            </a:pPr>
            <a:r>
              <a:rPr lang="en-IN" sz="1800" dirty="0" smtClean="0"/>
              <a:t>Most of the items that appear on the </a:t>
            </a:r>
            <a:r>
              <a:rPr lang="en-IN" sz="1800" b="1" dirty="0" smtClean="0"/>
              <a:t>LHS </a:t>
            </a:r>
            <a:r>
              <a:rPr lang="en-IN" sz="1800" dirty="0" smtClean="0"/>
              <a:t>belong to the </a:t>
            </a:r>
            <a:r>
              <a:rPr lang="en-IN" sz="1800" b="1" dirty="0" smtClean="0"/>
              <a:t>Food </a:t>
            </a:r>
            <a:r>
              <a:rPr lang="en-IN" sz="1800" dirty="0" smtClean="0"/>
              <a:t>category.</a:t>
            </a:r>
          </a:p>
          <a:p>
            <a:pPr marL="285750" indent="-285750">
              <a:buFont typeface="Arial" panose="020B0604020202020204" pitchFamily="34" charset="0"/>
              <a:buChar char="•"/>
            </a:pPr>
            <a:r>
              <a:rPr lang="en-IN" sz="1800" dirty="0" smtClean="0"/>
              <a:t>Even though most of the combos have a </a:t>
            </a:r>
            <a:r>
              <a:rPr lang="en-IN" sz="1800" b="1" dirty="0" smtClean="0"/>
              <a:t>support </a:t>
            </a:r>
            <a:r>
              <a:rPr lang="en-IN" sz="1800" dirty="0" smtClean="0"/>
              <a:t>as </a:t>
            </a:r>
            <a:r>
              <a:rPr lang="en-IN" sz="1800" b="1" dirty="0" smtClean="0"/>
              <a:t>low </a:t>
            </a:r>
            <a:r>
              <a:rPr lang="en-IN" sz="1800" dirty="0" smtClean="0"/>
              <a:t>as </a:t>
            </a:r>
            <a:r>
              <a:rPr lang="en-IN" sz="1800" b="1" dirty="0" smtClean="0"/>
              <a:t>0.0001</a:t>
            </a:r>
            <a:r>
              <a:rPr lang="en-IN" sz="1800" dirty="0" smtClean="0"/>
              <a:t>, meaning that the items in the </a:t>
            </a:r>
            <a:r>
              <a:rPr lang="en-IN" sz="1800" b="1" dirty="0" smtClean="0"/>
              <a:t>item-set </a:t>
            </a:r>
            <a:r>
              <a:rPr lang="en-IN" sz="1800" dirty="0" smtClean="0"/>
              <a:t>alone doesn’t appear in many of the transactions, but they appear in the </a:t>
            </a:r>
            <a:r>
              <a:rPr lang="en-IN" sz="1800" b="1" dirty="0" smtClean="0"/>
              <a:t>combos </a:t>
            </a:r>
            <a:r>
              <a:rPr lang="en-IN" sz="1800" dirty="0" smtClean="0"/>
              <a:t>along with many other </a:t>
            </a:r>
            <a:r>
              <a:rPr lang="en-IN" sz="1800" b="1" dirty="0" smtClean="0"/>
              <a:t>consequents </a:t>
            </a:r>
            <a:r>
              <a:rPr lang="en-IN" sz="1800" dirty="0" smtClean="0"/>
              <a:t>which is indicated by the </a:t>
            </a:r>
            <a:r>
              <a:rPr lang="en-IN" sz="1800" b="1" dirty="0" smtClean="0"/>
              <a:t>confidence </a:t>
            </a:r>
            <a:r>
              <a:rPr lang="en-IN" sz="1800" dirty="0" smtClean="0"/>
              <a:t>values of the </a:t>
            </a:r>
            <a:r>
              <a:rPr lang="en-IN" sz="1800" b="1" dirty="0" smtClean="0"/>
              <a:t>combinations </a:t>
            </a:r>
            <a:r>
              <a:rPr lang="en-IN" sz="1800" dirty="0" smtClean="0"/>
              <a:t>being above </a:t>
            </a:r>
            <a:r>
              <a:rPr lang="en-IN" sz="1800" b="1" dirty="0" smtClean="0"/>
              <a:t>0.60</a:t>
            </a:r>
            <a:r>
              <a:rPr lang="en-IN" sz="1800" dirty="0" smtClean="0"/>
              <a:t>.</a:t>
            </a:r>
          </a:p>
          <a:p>
            <a:pPr marL="285750" indent="-285750">
              <a:buFont typeface="Arial" panose="020B0604020202020204" pitchFamily="34" charset="0"/>
              <a:buChar char="•"/>
            </a:pPr>
            <a:endParaRPr lang="en-IN" sz="1800" dirty="0" smtClean="0"/>
          </a:p>
          <a:p>
            <a:pPr marL="285750" indent="-285750">
              <a:buFont typeface="Arial" panose="020B0604020202020204" pitchFamily="34" charset="0"/>
              <a:buChar char="•"/>
            </a:pPr>
            <a:endParaRPr lang="en-IN" sz="1800" dirty="0" smtClean="0"/>
          </a:p>
          <a:p>
            <a:pPr marL="285750" indent="-285750">
              <a:buFont typeface="Arial" panose="020B0604020202020204" pitchFamily="34" charset="0"/>
              <a:buChar char="•"/>
            </a:pPr>
            <a:endParaRPr lang="en-IN" sz="1800" b="1" dirty="0" smtClean="0"/>
          </a:p>
        </p:txBody>
      </p:sp>
    </p:spTree>
    <p:extLst>
      <p:ext uri="{BB962C8B-B14F-4D97-AF65-F5344CB8AC3E}">
        <p14:creationId xmlns:p14="http://schemas.microsoft.com/office/powerpoint/2010/main" val="3565047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50288" y="0"/>
            <a:ext cx="1850507" cy="461665"/>
          </a:xfrm>
          <a:prstGeom prst="rect">
            <a:avLst/>
          </a:prstGeom>
        </p:spPr>
        <p:txBody>
          <a:bodyPr wrap="none">
            <a:spAutoFit/>
          </a:bodyPr>
          <a:lstStyle/>
          <a:p>
            <a:r>
              <a:rPr lang="en-IN" sz="2400" b="1" u="sng" dirty="0" smtClean="0">
                <a:solidFill>
                  <a:schemeClr val="accent4">
                    <a:lumMod val="75000"/>
                  </a:schemeClr>
                </a:solidFill>
                <a:latin typeface="Arial Rounded MT Bold" panose="020F0704030504030204" pitchFamily="34" charset="0"/>
              </a:rPr>
              <a:t>Conclusion</a:t>
            </a:r>
            <a:endParaRPr lang="en-IN" sz="2400" b="1" u="sng" dirty="0">
              <a:solidFill>
                <a:schemeClr val="accent4">
                  <a:lumMod val="75000"/>
                </a:schemeClr>
              </a:solidFill>
              <a:latin typeface="Arial Rounded MT Bold" panose="020F0704030504030204" pitchFamily="34" charset="0"/>
            </a:endParaRPr>
          </a:p>
        </p:txBody>
      </p:sp>
      <p:sp>
        <p:nvSpPr>
          <p:cNvPr id="4" name="TextBox 3"/>
          <p:cNvSpPr txBox="1"/>
          <p:nvPr/>
        </p:nvSpPr>
        <p:spPr>
          <a:xfrm>
            <a:off x="221832" y="554755"/>
            <a:ext cx="8307421" cy="4539704"/>
          </a:xfrm>
          <a:prstGeom prst="rect">
            <a:avLst/>
          </a:prstGeom>
          <a:noFill/>
        </p:spPr>
        <p:txBody>
          <a:bodyPr wrap="square" rtlCol="0">
            <a:spAutoFit/>
          </a:bodyPr>
          <a:lstStyle/>
          <a:p>
            <a:r>
              <a:rPr lang="en-IN" sz="1700" dirty="0" smtClean="0"/>
              <a:t>As a </a:t>
            </a:r>
            <a:r>
              <a:rPr lang="en-IN" sz="1700" b="1" dirty="0" smtClean="0"/>
              <a:t>Business Analyst, </a:t>
            </a:r>
            <a:r>
              <a:rPr lang="en-IN" sz="1700" dirty="0" smtClean="0"/>
              <a:t>we have been tasked by the owner of </a:t>
            </a:r>
            <a:r>
              <a:rPr lang="en-IN" sz="1700" b="1" dirty="0" smtClean="0"/>
              <a:t>coffee chain </a:t>
            </a:r>
            <a:r>
              <a:rPr lang="en-IN" sz="1700" dirty="0" smtClean="0"/>
              <a:t>to perform a </a:t>
            </a:r>
            <a:r>
              <a:rPr lang="en-IN" sz="1700" b="1" dirty="0" smtClean="0"/>
              <a:t>proper</a:t>
            </a:r>
            <a:r>
              <a:rPr lang="en-IN" sz="1700" dirty="0" smtClean="0"/>
              <a:t> </a:t>
            </a:r>
            <a:r>
              <a:rPr lang="en-IN" sz="1700" b="1" dirty="0" smtClean="0"/>
              <a:t>analysis </a:t>
            </a:r>
            <a:r>
              <a:rPr lang="en-IN" sz="1700" dirty="0" smtClean="0"/>
              <a:t>on the </a:t>
            </a:r>
            <a:r>
              <a:rPr lang="en-IN" sz="1700" b="1" dirty="0" smtClean="0"/>
              <a:t>sales </a:t>
            </a:r>
            <a:r>
              <a:rPr lang="en-IN" sz="1700" dirty="0" smtClean="0"/>
              <a:t>that are occurring at one of the branches of his </a:t>
            </a:r>
            <a:r>
              <a:rPr lang="en-IN" sz="1700" b="1" dirty="0" smtClean="0"/>
              <a:t>coffee chain </a:t>
            </a:r>
            <a:r>
              <a:rPr lang="en-IN" sz="1700" dirty="0" smtClean="0"/>
              <a:t>and suggest some </a:t>
            </a:r>
            <a:r>
              <a:rPr lang="en-IN" sz="1700" b="1" dirty="0" smtClean="0"/>
              <a:t>combos </a:t>
            </a:r>
            <a:r>
              <a:rPr lang="en-IN" sz="1700" dirty="0" smtClean="0"/>
              <a:t>for the menu which can be added to attract more customers and increase </a:t>
            </a:r>
            <a:r>
              <a:rPr lang="en-IN" sz="1700" b="1" dirty="0" smtClean="0"/>
              <a:t>revenue. </a:t>
            </a:r>
            <a:endParaRPr lang="en-IN" sz="1700" dirty="0" smtClean="0"/>
          </a:p>
          <a:p>
            <a:r>
              <a:rPr lang="en-IN" sz="1700" dirty="0" smtClean="0"/>
              <a:t>The data given to us consisted of </a:t>
            </a:r>
            <a:r>
              <a:rPr lang="en-IN" sz="1700" b="1" dirty="0" smtClean="0"/>
              <a:t>monetary transactions </a:t>
            </a:r>
            <a:r>
              <a:rPr lang="en-IN" sz="1700" dirty="0" smtClean="0"/>
              <a:t>that have happened at the </a:t>
            </a:r>
            <a:r>
              <a:rPr lang="en-IN" sz="1700" b="1" dirty="0" smtClean="0"/>
              <a:t>Point of Sales. </a:t>
            </a:r>
            <a:r>
              <a:rPr lang="en-IN" sz="1700" smtClean="0"/>
              <a:t>The </a:t>
            </a:r>
            <a:r>
              <a:rPr lang="en-IN" sz="1700" dirty="0" smtClean="0"/>
              <a:t>project was approached in two ways, </a:t>
            </a:r>
            <a:r>
              <a:rPr lang="en-IN" sz="1700" b="1" dirty="0" smtClean="0"/>
              <a:t>exploratory analysis </a:t>
            </a:r>
            <a:r>
              <a:rPr lang="en-IN" sz="1700" dirty="0" smtClean="0"/>
              <a:t>and </a:t>
            </a:r>
            <a:r>
              <a:rPr lang="en-IN" sz="1700" b="1" dirty="0" smtClean="0"/>
              <a:t>Market Basket Analysis. </a:t>
            </a:r>
            <a:endParaRPr lang="en-IN" sz="1700" dirty="0"/>
          </a:p>
          <a:p>
            <a:endParaRPr lang="en-IN" sz="1700" dirty="0" smtClean="0"/>
          </a:p>
          <a:p>
            <a:r>
              <a:rPr lang="en-IN" sz="1700" dirty="0" smtClean="0"/>
              <a:t>Performing </a:t>
            </a:r>
            <a:r>
              <a:rPr lang="en-IN" sz="1700" b="1" dirty="0" smtClean="0"/>
              <a:t>exploratory analysis </a:t>
            </a:r>
            <a:r>
              <a:rPr lang="en-IN" sz="1700" dirty="0" smtClean="0"/>
              <a:t>gave us </a:t>
            </a:r>
            <a:r>
              <a:rPr lang="en-IN" sz="1700" b="1" dirty="0" smtClean="0"/>
              <a:t>insights </a:t>
            </a:r>
            <a:r>
              <a:rPr lang="en-IN" sz="1700" dirty="0" smtClean="0"/>
              <a:t>on </a:t>
            </a:r>
            <a:r>
              <a:rPr lang="en-IN" sz="1700" b="1" dirty="0" smtClean="0"/>
              <a:t>consumer behaviour </a:t>
            </a:r>
            <a:r>
              <a:rPr lang="en-IN" sz="1700" dirty="0" smtClean="0"/>
              <a:t>over different </a:t>
            </a:r>
            <a:r>
              <a:rPr lang="en-IN" sz="1700" b="1" dirty="0" smtClean="0"/>
              <a:t>times </a:t>
            </a:r>
            <a:r>
              <a:rPr lang="en-IN" sz="1700" dirty="0" smtClean="0"/>
              <a:t>of day, various </a:t>
            </a:r>
            <a:r>
              <a:rPr lang="en-IN" sz="1700" b="1" dirty="0" smtClean="0"/>
              <a:t>days </a:t>
            </a:r>
            <a:r>
              <a:rPr lang="en-IN" sz="1700" dirty="0" smtClean="0"/>
              <a:t>and various </a:t>
            </a:r>
            <a:r>
              <a:rPr lang="en-IN" sz="1700" b="1" dirty="0" smtClean="0"/>
              <a:t>months.</a:t>
            </a:r>
            <a:r>
              <a:rPr lang="en-IN" sz="1700" dirty="0" smtClean="0"/>
              <a:t> The trends of </a:t>
            </a:r>
            <a:r>
              <a:rPr lang="en-IN" sz="1700" b="1" dirty="0" smtClean="0"/>
              <a:t>revenue </a:t>
            </a:r>
            <a:r>
              <a:rPr lang="en-IN" sz="1700" dirty="0" smtClean="0"/>
              <a:t>and </a:t>
            </a:r>
            <a:r>
              <a:rPr lang="en-IN" sz="1700" b="1" dirty="0" smtClean="0"/>
              <a:t>quantity sold</a:t>
            </a:r>
            <a:r>
              <a:rPr lang="en-IN" sz="1700" dirty="0" smtClean="0"/>
              <a:t> were analysed using separate graphs. By placing a </a:t>
            </a:r>
            <a:r>
              <a:rPr lang="en-IN" sz="1700" b="1" dirty="0" smtClean="0"/>
              <a:t>threshold on revenue and quantity sold, </a:t>
            </a:r>
            <a:r>
              <a:rPr lang="en-IN" sz="1700" dirty="0" smtClean="0"/>
              <a:t>list of items were created which could be removed from the menu due to their </a:t>
            </a:r>
            <a:r>
              <a:rPr lang="en-IN" sz="1700" b="1" dirty="0" smtClean="0"/>
              <a:t>insignificant </a:t>
            </a:r>
            <a:r>
              <a:rPr lang="en-IN" sz="1700" dirty="0" smtClean="0"/>
              <a:t>contribution to the </a:t>
            </a:r>
            <a:r>
              <a:rPr lang="en-IN" sz="1700" b="1" dirty="0" smtClean="0"/>
              <a:t>Revenue.</a:t>
            </a:r>
            <a:endParaRPr lang="en-IN" sz="1700" dirty="0" smtClean="0"/>
          </a:p>
          <a:p>
            <a:endParaRPr lang="en-IN" sz="1700" b="1" dirty="0"/>
          </a:p>
          <a:p>
            <a:r>
              <a:rPr lang="en-IN" sz="1700" b="1" dirty="0" smtClean="0"/>
              <a:t>Market Basket Analysis </a:t>
            </a:r>
            <a:r>
              <a:rPr lang="en-IN" sz="1700" dirty="0" smtClean="0"/>
              <a:t>technique</a:t>
            </a:r>
            <a:r>
              <a:rPr lang="en-IN" sz="1700" b="1" dirty="0" smtClean="0"/>
              <a:t> </a:t>
            </a:r>
            <a:r>
              <a:rPr lang="en-IN" sz="1700" dirty="0" smtClean="0"/>
              <a:t>was applied to the </a:t>
            </a:r>
            <a:r>
              <a:rPr lang="en-IN" sz="1700" b="1" dirty="0" smtClean="0"/>
              <a:t>data </a:t>
            </a:r>
            <a:r>
              <a:rPr lang="en-IN" sz="1700" dirty="0" smtClean="0"/>
              <a:t>and </a:t>
            </a:r>
            <a:r>
              <a:rPr lang="en-IN" sz="1700" b="1" dirty="0" smtClean="0"/>
              <a:t>55 combos </a:t>
            </a:r>
            <a:r>
              <a:rPr lang="en-IN" sz="1700" dirty="0" smtClean="0"/>
              <a:t>from the </a:t>
            </a:r>
            <a:r>
              <a:rPr lang="en-IN" sz="1700" b="1" dirty="0" smtClean="0"/>
              <a:t>items </a:t>
            </a:r>
            <a:r>
              <a:rPr lang="en-IN" sz="1700" dirty="0" smtClean="0"/>
              <a:t>in the menu  were created using the </a:t>
            </a:r>
            <a:r>
              <a:rPr lang="en-IN" sz="1700" b="1" dirty="0" smtClean="0"/>
              <a:t>three parameters </a:t>
            </a:r>
            <a:r>
              <a:rPr lang="en-IN" sz="1700" dirty="0" smtClean="0"/>
              <a:t>of the </a:t>
            </a:r>
            <a:r>
              <a:rPr lang="en-IN" sz="1700" b="1" dirty="0" smtClean="0"/>
              <a:t>Market Basket Analysis </a:t>
            </a:r>
            <a:r>
              <a:rPr lang="en-IN" sz="1700" dirty="0" smtClean="0"/>
              <a:t>and the inferences were given for the same.</a:t>
            </a:r>
            <a:endParaRPr lang="en-IN" sz="1700" b="1" dirty="0" smtClean="0"/>
          </a:p>
        </p:txBody>
      </p:sp>
    </p:spTree>
    <p:extLst>
      <p:ext uri="{BB962C8B-B14F-4D97-AF65-F5344CB8AC3E}">
        <p14:creationId xmlns:p14="http://schemas.microsoft.com/office/powerpoint/2010/main" val="2871566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012" y="2"/>
            <a:ext cx="6858000" cy="569741"/>
          </a:xfrm>
          <a:blipFill dpi="0" rotWithShape="1">
            <a:blip r:embed="rId2">
              <a:alphaModFix amt="10000"/>
            </a:blip>
            <a:srcRect/>
            <a:tile tx="0" ty="0" sx="100000" sy="100000" flip="none" algn="tl"/>
          </a:blipFill>
        </p:spPr>
        <p:txBody>
          <a:bodyPr>
            <a:normAutofit/>
          </a:bodyPr>
          <a:lstStyle/>
          <a:p>
            <a:r>
              <a:rPr lang="en-IN" sz="3000" b="1" u="sng" dirty="0">
                <a:solidFill>
                  <a:srgbClr val="FF0909"/>
                </a:solidFill>
                <a:latin typeface="Arial Black" panose="020B0A04020102020204" pitchFamily="34" charset="0"/>
              </a:rPr>
              <a:t>Introduction</a:t>
            </a:r>
          </a:p>
        </p:txBody>
      </p:sp>
      <p:sp>
        <p:nvSpPr>
          <p:cNvPr id="3" name="Subtitle 2"/>
          <p:cNvSpPr>
            <a:spLocks noGrp="1"/>
          </p:cNvSpPr>
          <p:nvPr>
            <p:ph type="subTitle" idx="1"/>
          </p:nvPr>
        </p:nvSpPr>
        <p:spPr>
          <a:xfrm>
            <a:off x="626013" y="865696"/>
            <a:ext cx="7002195" cy="1241823"/>
          </a:xfrm>
        </p:spPr>
        <p:txBody>
          <a:bodyPr>
            <a:noAutofit/>
          </a:bodyPr>
          <a:lstStyle/>
          <a:p>
            <a:pPr algn="l"/>
            <a:r>
              <a:rPr lang="en-IN" b="1" dirty="0" smtClean="0">
                <a:solidFill>
                  <a:srgbClr val="002060"/>
                </a:solidFill>
              </a:rPr>
              <a:t>Being ahead of the competition is the primary objective of any retail business. As the competition keeps rising in the retail environment, more and more businesses are looking towards Analytics to attract more customers and generate higher revenue. In the environment of Market Retail Analytics, every transaction holds an important value and the information it holds will give us significant insights.</a:t>
            </a:r>
            <a:endParaRPr lang="en-IN" b="1" dirty="0">
              <a:solidFill>
                <a:srgbClr val="002060"/>
              </a:solidFill>
            </a:endParaRPr>
          </a:p>
          <a:p>
            <a:pPr algn="l"/>
            <a:r>
              <a:rPr lang="en-IN" b="1" dirty="0" smtClean="0">
                <a:solidFill>
                  <a:srgbClr val="002060"/>
                </a:solidFill>
              </a:rPr>
              <a:t>Our project is one of such cases where the owner of Cafe Coffee Night has the data of transactions that occurred at the POS (Point of Sale) in one of the chains. We need to come up with suitable recommendations that will help the business launch royalty programs and increase his revenues. </a:t>
            </a:r>
          </a:p>
          <a:p>
            <a:pPr algn="l"/>
            <a:r>
              <a:rPr lang="en-IN" b="1" dirty="0" smtClean="0">
                <a:solidFill>
                  <a:srgbClr val="002060"/>
                </a:solidFill>
              </a:rPr>
              <a:t>The analysis can be done by the means of Exploratory Analysis and Market Basket Analysis to arrive at conclusions and to give recommendations.</a:t>
            </a:r>
            <a:endParaRPr lang="en-IN" b="1" dirty="0">
              <a:solidFill>
                <a:srgbClr val="002060"/>
              </a:solidFill>
            </a:endParaRPr>
          </a:p>
        </p:txBody>
      </p:sp>
    </p:spTree>
    <p:extLst>
      <p:ext uri="{BB962C8B-B14F-4D97-AF65-F5344CB8AC3E}">
        <p14:creationId xmlns:p14="http://schemas.microsoft.com/office/powerpoint/2010/main" val="1646015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55643"/>
            <a:ext cx="8570068" cy="4832092"/>
          </a:xfrm>
          <a:prstGeom prst="rect">
            <a:avLst/>
          </a:prstGeom>
          <a:noFill/>
        </p:spPr>
        <p:txBody>
          <a:bodyPr wrap="square" rtlCol="0">
            <a:spAutoFit/>
          </a:bodyPr>
          <a:lstStyle/>
          <a:p>
            <a:r>
              <a:rPr lang="en-IN" sz="1800" dirty="0" smtClean="0"/>
              <a:t>Based on the analysis done in the project, the following </a:t>
            </a:r>
            <a:r>
              <a:rPr lang="en-IN" sz="1800" b="1" dirty="0" smtClean="0"/>
              <a:t>suggestions </a:t>
            </a:r>
            <a:r>
              <a:rPr lang="en-IN" sz="1800" dirty="0" smtClean="0"/>
              <a:t>can be provided to the owner of the </a:t>
            </a:r>
            <a:r>
              <a:rPr lang="en-IN" sz="1800" b="1" dirty="0" smtClean="0"/>
              <a:t>Café Chain.</a:t>
            </a:r>
            <a:endParaRPr lang="en-IN" sz="1800" dirty="0" smtClean="0"/>
          </a:p>
          <a:p>
            <a:pPr marL="285750" indent="-285750">
              <a:buFont typeface="Wingdings" panose="05000000000000000000" pitchFamily="2" charset="2"/>
              <a:buChar char="Ø"/>
            </a:pPr>
            <a:r>
              <a:rPr lang="en-IN" sz="1600" dirty="0" smtClean="0"/>
              <a:t>Since the name of the </a:t>
            </a:r>
            <a:r>
              <a:rPr lang="en-IN" sz="1600" b="1" dirty="0" smtClean="0"/>
              <a:t>Café Chain </a:t>
            </a:r>
            <a:r>
              <a:rPr lang="en-IN" sz="1600" dirty="0" smtClean="0"/>
              <a:t>restricts the minds of the customers to expect only </a:t>
            </a:r>
            <a:r>
              <a:rPr lang="en-IN" sz="1600" b="1" dirty="0" smtClean="0"/>
              <a:t>food items, beverages, etc., </a:t>
            </a:r>
            <a:r>
              <a:rPr lang="en-IN" sz="1600" dirty="0" smtClean="0"/>
              <a:t>the </a:t>
            </a:r>
            <a:r>
              <a:rPr lang="en-IN" sz="1600" b="1" dirty="0" smtClean="0"/>
              <a:t>name </a:t>
            </a:r>
            <a:r>
              <a:rPr lang="en-IN" sz="1600" dirty="0" smtClean="0"/>
              <a:t>of the </a:t>
            </a:r>
            <a:r>
              <a:rPr lang="en-IN" sz="1600" b="1" dirty="0" smtClean="0"/>
              <a:t>Café chain </a:t>
            </a:r>
            <a:r>
              <a:rPr lang="en-IN" sz="1600" dirty="0" smtClean="0"/>
              <a:t>can be </a:t>
            </a:r>
            <a:r>
              <a:rPr lang="en-IN" sz="1600" b="1" dirty="0" smtClean="0"/>
              <a:t>changed</a:t>
            </a:r>
            <a:r>
              <a:rPr lang="en-IN" sz="1600" dirty="0" smtClean="0"/>
              <a:t> or else an </a:t>
            </a:r>
            <a:r>
              <a:rPr lang="en-IN" sz="1600" b="1" dirty="0" smtClean="0"/>
              <a:t>indication</a:t>
            </a:r>
            <a:r>
              <a:rPr lang="en-IN" sz="1600" dirty="0" smtClean="0"/>
              <a:t> must be shown that </a:t>
            </a:r>
            <a:r>
              <a:rPr lang="en-IN" sz="1600" b="1" dirty="0" smtClean="0"/>
              <a:t>Café </a:t>
            </a:r>
            <a:r>
              <a:rPr lang="en-IN" sz="1600" dirty="0" smtClean="0"/>
              <a:t>offers wide variety of categories such as </a:t>
            </a:r>
            <a:r>
              <a:rPr lang="en-IN" sz="1600" b="1" dirty="0" smtClean="0"/>
              <a:t>Merchandise, Wines, etc. </a:t>
            </a:r>
            <a:endParaRPr lang="en-IN" sz="1600" dirty="0" smtClean="0"/>
          </a:p>
          <a:p>
            <a:pPr marL="285750" indent="-285750">
              <a:buFont typeface="Wingdings" panose="05000000000000000000" pitchFamily="2" charset="2"/>
              <a:buChar char="Ø"/>
            </a:pPr>
            <a:r>
              <a:rPr lang="en-IN" sz="1600" dirty="0" smtClean="0"/>
              <a:t>Instead of placing </a:t>
            </a:r>
            <a:r>
              <a:rPr lang="en-IN" sz="1600" b="1" dirty="0" smtClean="0"/>
              <a:t>discounts </a:t>
            </a:r>
            <a:r>
              <a:rPr lang="en-IN" sz="1600" dirty="0" smtClean="0"/>
              <a:t>on the </a:t>
            </a:r>
            <a:r>
              <a:rPr lang="en-IN" sz="1600" b="1" dirty="0" smtClean="0"/>
              <a:t>higher priced </a:t>
            </a:r>
            <a:r>
              <a:rPr lang="en-IN" sz="1600" dirty="0" smtClean="0"/>
              <a:t>items, </a:t>
            </a:r>
            <a:r>
              <a:rPr lang="en-IN" sz="1600" b="1" dirty="0" smtClean="0"/>
              <a:t>Café </a:t>
            </a:r>
            <a:r>
              <a:rPr lang="en-IN" sz="1600" dirty="0" smtClean="0"/>
              <a:t>can make </a:t>
            </a:r>
            <a:r>
              <a:rPr lang="en-IN" sz="1600" b="1" dirty="0" smtClean="0"/>
              <a:t>offers </a:t>
            </a:r>
            <a:r>
              <a:rPr lang="en-IN" sz="1600" dirty="0" smtClean="0"/>
              <a:t>where buying of </a:t>
            </a:r>
            <a:r>
              <a:rPr lang="en-IN" sz="1600" b="1" dirty="0" smtClean="0"/>
              <a:t>a priced </a:t>
            </a:r>
            <a:r>
              <a:rPr lang="en-IN" sz="1600" dirty="0" smtClean="0"/>
              <a:t>item would yield them a discount on the </a:t>
            </a:r>
            <a:r>
              <a:rPr lang="en-IN" sz="1600" b="1" dirty="0" smtClean="0"/>
              <a:t>items </a:t>
            </a:r>
            <a:r>
              <a:rPr lang="en-IN" sz="1600" dirty="0" smtClean="0"/>
              <a:t>with lower price and </a:t>
            </a:r>
            <a:r>
              <a:rPr lang="en-IN" sz="1600" b="1" dirty="0" smtClean="0"/>
              <a:t>lesser sold. </a:t>
            </a:r>
            <a:r>
              <a:rPr lang="en-IN" sz="1600" dirty="0" smtClean="0"/>
              <a:t>In this way, the revenue lost on putting discounts on </a:t>
            </a:r>
            <a:r>
              <a:rPr lang="en-IN" sz="1600" b="1" dirty="0" smtClean="0"/>
              <a:t>higher items </a:t>
            </a:r>
            <a:r>
              <a:rPr lang="en-IN" sz="1600" dirty="0" smtClean="0"/>
              <a:t>is downsized and also increase the sale of </a:t>
            </a:r>
            <a:r>
              <a:rPr lang="en-IN" sz="1600" b="1" dirty="0" smtClean="0"/>
              <a:t>discounted items.</a:t>
            </a:r>
            <a:endParaRPr lang="en-IN" sz="1600" dirty="0"/>
          </a:p>
          <a:p>
            <a:pPr marL="285750" indent="-285750">
              <a:buFont typeface="Wingdings" panose="05000000000000000000" pitchFamily="2" charset="2"/>
              <a:buChar char="Ø"/>
            </a:pPr>
            <a:r>
              <a:rPr lang="en-IN" sz="1600" b="1" dirty="0" smtClean="0"/>
              <a:t>Café </a:t>
            </a:r>
            <a:r>
              <a:rPr lang="en-IN" sz="1600" dirty="0" smtClean="0"/>
              <a:t>can add some </a:t>
            </a:r>
            <a:r>
              <a:rPr lang="en-IN" sz="1600" b="1" dirty="0" smtClean="0"/>
              <a:t>breakfast items </a:t>
            </a:r>
            <a:r>
              <a:rPr lang="en-IN" sz="1600" dirty="0" smtClean="0"/>
              <a:t>in the menu like </a:t>
            </a:r>
            <a:r>
              <a:rPr lang="en-IN" sz="1600" b="1" dirty="0" smtClean="0"/>
              <a:t>sandwiches, scrambled eggs, waffles, etc. </a:t>
            </a:r>
            <a:r>
              <a:rPr lang="en-IN" sz="1600" dirty="0" smtClean="0"/>
              <a:t>to increase the</a:t>
            </a:r>
            <a:r>
              <a:rPr lang="en-IN" sz="1600" b="1" dirty="0" smtClean="0"/>
              <a:t> </a:t>
            </a:r>
            <a:r>
              <a:rPr lang="en-IN" sz="1600" dirty="0" smtClean="0"/>
              <a:t>flow of customers in the daytime and </a:t>
            </a:r>
            <a:r>
              <a:rPr lang="en-IN" sz="1600" b="1" dirty="0" smtClean="0"/>
              <a:t>get </a:t>
            </a:r>
            <a:r>
              <a:rPr lang="en-IN" sz="1600" dirty="0" smtClean="0"/>
              <a:t>more </a:t>
            </a:r>
            <a:r>
              <a:rPr lang="en-IN" sz="1600" b="1" dirty="0" smtClean="0"/>
              <a:t>revenue.</a:t>
            </a:r>
          </a:p>
          <a:p>
            <a:pPr marL="285750" indent="-285750">
              <a:buFont typeface="Wingdings" panose="05000000000000000000" pitchFamily="2" charset="2"/>
              <a:buChar char="Ø"/>
            </a:pPr>
            <a:r>
              <a:rPr lang="en-IN" sz="1600" b="1" dirty="0" smtClean="0"/>
              <a:t>Café </a:t>
            </a:r>
            <a:r>
              <a:rPr lang="en-IN" sz="1600" dirty="0" smtClean="0"/>
              <a:t>can put up a </a:t>
            </a:r>
            <a:r>
              <a:rPr lang="en-IN" sz="1600" b="1" dirty="0" smtClean="0"/>
              <a:t>special day </a:t>
            </a:r>
            <a:r>
              <a:rPr lang="en-IN" sz="1600" dirty="0" smtClean="0"/>
              <a:t>on  every </a:t>
            </a:r>
            <a:r>
              <a:rPr lang="en-IN" sz="1600" b="1" dirty="0" smtClean="0"/>
              <a:t>Tuesday </a:t>
            </a:r>
            <a:r>
              <a:rPr lang="en-IN" sz="1600" dirty="0" smtClean="0"/>
              <a:t>when the </a:t>
            </a:r>
            <a:r>
              <a:rPr lang="en-IN" sz="1600" b="1" dirty="0" smtClean="0"/>
              <a:t>sales </a:t>
            </a:r>
            <a:r>
              <a:rPr lang="en-IN" sz="1600" dirty="0" smtClean="0"/>
              <a:t>are lower compared to the other days where they put </a:t>
            </a:r>
            <a:r>
              <a:rPr lang="en-IN" sz="1600" b="1" dirty="0" smtClean="0"/>
              <a:t>discounts </a:t>
            </a:r>
            <a:r>
              <a:rPr lang="en-IN" sz="1600" dirty="0" smtClean="0"/>
              <a:t>on </a:t>
            </a:r>
            <a:r>
              <a:rPr lang="en-IN" sz="1600" b="1" dirty="0" smtClean="0"/>
              <a:t>most popular items</a:t>
            </a:r>
            <a:r>
              <a:rPr lang="en-IN" sz="1600" dirty="0" smtClean="0"/>
              <a:t> in order to attract customers.</a:t>
            </a:r>
          </a:p>
          <a:p>
            <a:pPr marL="285750" indent="-285750">
              <a:buFont typeface="Wingdings" panose="05000000000000000000" pitchFamily="2" charset="2"/>
              <a:buChar char="Ø"/>
            </a:pPr>
            <a:r>
              <a:rPr lang="en-IN" sz="1600" dirty="0" smtClean="0"/>
              <a:t> </a:t>
            </a:r>
            <a:r>
              <a:rPr lang="en-IN" sz="1600" b="1" dirty="0" smtClean="0"/>
              <a:t>Café </a:t>
            </a:r>
            <a:r>
              <a:rPr lang="en-IN" sz="1600" dirty="0" smtClean="0"/>
              <a:t>can put </a:t>
            </a:r>
            <a:r>
              <a:rPr lang="en-IN" sz="1600" b="1" dirty="0" smtClean="0"/>
              <a:t>seasonal </a:t>
            </a:r>
            <a:r>
              <a:rPr lang="en-IN" sz="1600" dirty="0" smtClean="0"/>
              <a:t>offers increase </a:t>
            </a:r>
            <a:r>
              <a:rPr lang="en-IN" sz="1600" b="1" dirty="0" smtClean="0"/>
              <a:t>revenues </a:t>
            </a:r>
            <a:r>
              <a:rPr lang="en-IN" sz="1600" dirty="0" smtClean="0"/>
              <a:t>to increase </a:t>
            </a:r>
            <a:r>
              <a:rPr lang="en-IN" sz="1600" b="1" dirty="0" smtClean="0"/>
              <a:t>revenue </a:t>
            </a:r>
            <a:r>
              <a:rPr lang="en-IN" sz="1600" dirty="0" smtClean="0"/>
              <a:t>of the </a:t>
            </a:r>
            <a:r>
              <a:rPr lang="en-IN" sz="1600" b="1" dirty="0" smtClean="0"/>
              <a:t>categories </a:t>
            </a:r>
            <a:r>
              <a:rPr lang="en-IN" sz="1600" dirty="0" smtClean="0"/>
              <a:t>which are </a:t>
            </a:r>
            <a:r>
              <a:rPr lang="en-IN" sz="1600" b="1" dirty="0" smtClean="0"/>
              <a:t>lesser </a:t>
            </a:r>
            <a:r>
              <a:rPr lang="en-IN" sz="1600" dirty="0" smtClean="0"/>
              <a:t>in </a:t>
            </a:r>
            <a:r>
              <a:rPr lang="en-IN" sz="1600" b="1" dirty="0" smtClean="0"/>
              <a:t>different seasons.</a:t>
            </a:r>
            <a:endParaRPr lang="en-IN" sz="1600" dirty="0" smtClean="0"/>
          </a:p>
          <a:p>
            <a:pPr marL="285750" indent="-285750">
              <a:buFont typeface="Wingdings" panose="05000000000000000000" pitchFamily="2" charset="2"/>
              <a:buChar char="Ø"/>
            </a:pPr>
            <a:r>
              <a:rPr lang="en-IN" sz="1600" b="1" dirty="0" smtClean="0"/>
              <a:t>Café </a:t>
            </a:r>
            <a:r>
              <a:rPr lang="en-IN" sz="1600" dirty="0" smtClean="0"/>
              <a:t>can use the </a:t>
            </a:r>
            <a:r>
              <a:rPr lang="en-IN" sz="1600" b="1" dirty="0" smtClean="0"/>
              <a:t>combos</a:t>
            </a:r>
            <a:r>
              <a:rPr lang="en-IN" sz="1600" dirty="0" smtClean="0"/>
              <a:t> to increase the </a:t>
            </a:r>
            <a:r>
              <a:rPr lang="en-IN" sz="1600" b="1" dirty="0" smtClean="0"/>
              <a:t>sales </a:t>
            </a:r>
            <a:r>
              <a:rPr lang="en-IN" sz="1600" dirty="0" smtClean="0"/>
              <a:t>of the </a:t>
            </a:r>
            <a:r>
              <a:rPr lang="en-IN" sz="1600" b="1" dirty="0" smtClean="0"/>
              <a:t>consequent item </a:t>
            </a:r>
            <a:r>
              <a:rPr lang="en-IN" sz="1600" dirty="0" smtClean="0"/>
              <a:t>either by </a:t>
            </a:r>
            <a:r>
              <a:rPr lang="en-IN" sz="1600" b="1" dirty="0" smtClean="0"/>
              <a:t>placing discounts </a:t>
            </a:r>
            <a:r>
              <a:rPr lang="en-IN" sz="1600" dirty="0" smtClean="0"/>
              <a:t>or </a:t>
            </a:r>
            <a:r>
              <a:rPr lang="en-IN" sz="1600" b="1" dirty="0" smtClean="0"/>
              <a:t>suggesting </a:t>
            </a:r>
            <a:r>
              <a:rPr lang="en-IN" sz="1600" dirty="0" smtClean="0"/>
              <a:t>the </a:t>
            </a:r>
            <a:r>
              <a:rPr lang="en-IN" sz="1600" b="1" dirty="0" smtClean="0"/>
              <a:t>consequent item </a:t>
            </a:r>
            <a:r>
              <a:rPr lang="en-IN" sz="1600" dirty="0" smtClean="0"/>
              <a:t>when the </a:t>
            </a:r>
            <a:r>
              <a:rPr lang="en-IN" sz="1600" b="1" dirty="0" smtClean="0"/>
              <a:t>Item-set </a:t>
            </a:r>
            <a:r>
              <a:rPr lang="en-IN" sz="1600" dirty="0" smtClean="0"/>
              <a:t>is </a:t>
            </a:r>
            <a:r>
              <a:rPr lang="en-IN" sz="1600" b="1" dirty="0" smtClean="0"/>
              <a:t>chosen.</a:t>
            </a:r>
            <a:endParaRPr lang="en-IN" sz="1600" dirty="0" smtClean="0"/>
          </a:p>
          <a:p>
            <a:pPr marL="285750" indent="-285750">
              <a:buFont typeface="Wingdings" panose="05000000000000000000" pitchFamily="2" charset="2"/>
              <a:buChar char="Ø"/>
            </a:pPr>
            <a:r>
              <a:rPr lang="en-IN" sz="1600" dirty="0" smtClean="0"/>
              <a:t>The </a:t>
            </a:r>
            <a:r>
              <a:rPr lang="en-IN" sz="1600" b="1" dirty="0" smtClean="0"/>
              <a:t>Café </a:t>
            </a:r>
            <a:r>
              <a:rPr lang="en-IN" sz="1600" dirty="0" smtClean="0"/>
              <a:t>must place </a:t>
            </a:r>
            <a:r>
              <a:rPr lang="en-IN" sz="1600" b="1" dirty="0" smtClean="0"/>
              <a:t>separate </a:t>
            </a:r>
            <a:r>
              <a:rPr lang="en-IN" sz="1600" dirty="0" smtClean="0"/>
              <a:t>sections for</a:t>
            </a:r>
            <a:r>
              <a:rPr lang="en-IN" sz="1600" b="1" dirty="0" smtClean="0"/>
              <a:t> Teetotaller </a:t>
            </a:r>
            <a:r>
              <a:rPr lang="en-IN" sz="1600" dirty="0" smtClean="0"/>
              <a:t>and </a:t>
            </a:r>
            <a:r>
              <a:rPr lang="en-IN" sz="1600" b="1" dirty="0" smtClean="0"/>
              <a:t>Non-Teetotaller </a:t>
            </a:r>
            <a:r>
              <a:rPr lang="en-IN" sz="1600" dirty="0" smtClean="0"/>
              <a:t>so that </a:t>
            </a:r>
            <a:r>
              <a:rPr lang="en-IN" sz="1600" b="1" dirty="0" smtClean="0"/>
              <a:t>sales </a:t>
            </a:r>
            <a:r>
              <a:rPr lang="en-IN" sz="1600" dirty="0" smtClean="0"/>
              <a:t>of </a:t>
            </a:r>
            <a:r>
              <a:rPr lang="en-IN" sz="1600" b="1" dirty="0" smtClean="0"/>
              <a:t>one section </a:t>
            </a:r>
            <a:r>
              <a:rPr lang="en-IN" sz="1600" dirty="0" smtClean="0"/>
              <a:t>of the </a:t>
            </a:r>
            <a:r>
              <a:rPr lang="en-IN" sz="1600" b="1" dirty="0" smtClean="0"/>
              <a:t>customers </a:t>
            </a:r>
            <a:r>
              <a:rPr lang="en-IN" sz="1600" dirty="0" smtClean="0"/>
              <a:t>will not affect the </a:t>
            </a:r>
            <a:r>
              <a:rPr lang="en-IN" sz="1600" b="1" dirty="0" smtClean="0"/>
              <a:t>other section.</a:t>
            </a:r>
            <a:endParaRPr lang="en-IN" sz="1600" dirty="0" smtClean="0"/>
          </a:p>
        </p:txBody>
      </p:sp>
    </p:spTree>
    <p:extLst>
      <p:ext uri="{BB962C8B-B14F-4D97-AF65-F5344CB8AC3E}">
        <p14:creationId xmlns:p14="http://schemas.microsoft.com/office/powerpoint/2010/main" val="2053978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627226" y="0"/>
            <a:ext cx="4307984" cy="461665"/>
          </a:xfrm>
          <a:prstGeom prst="rect">
            <a:avLst/>
          </a:prstGeom>
          <a:noFill/>
        </p:spPr>
        <p:txBody>
          <a:bodyPr wrap="square" rtlCol="0">
            <a:spAutoFit/>
          </a:bodyPr>
          <a:lstStyle/>
          <a:p>
            <a:r>
              <a:rPr lang="en-IN" sz="2400" b="1" u="sng" dirty="0">
                <a:solidFill>
                  <a:schemeClr val="accent4">
                    <a:lumMod val="75000"/>
                  </a:schemeClr>
                </a:solidFill>
                <a:latin typeface="Arial Rounded MT Bold" panose="020F0704030504030204" pitchFamily="34" charset="0"/>
              </a:rPr>
              <a:t>EXPLORATORY ANALYSIS</a:t>
            </a:r>
          </a:p>
        </p:txBody>
      </p:sp>
      <p:pic>
        <p:nvPicPr>
          <p:cNvPr id="4" name="Picture 3"/>
          <p:cNvPicPr>
            <a:picLocks noChangeAspect="1"/>
          </p:cNvPicPr>
          <p:nvPr/>
        </p:nvPicPr>
        <p:blipFill>
          <a:blip r:embed="rId2"/>
          <a:stretch>
            <a:fillRect/>
          </a:stretch>
        </p:blipFill>
        <p:spPr>
          <a:xfrm>
            <a:off x="1372150" y="461665"/>
            <a:ext cx="5071056" cy="2670641"/>
          </a:xfrm>
          <a:prstGeom prst="rect">
            <a:avLst/>
          </a:prstGeom>
        </p:spPr>
      </p:pic>
      <p:sp>
        <p:nvSpPr>
          <p:cNvPr id="5" name="TextBox 4"/>
          <p:cNvSpPr txBox="1"/>
          <p:nvPr/>
        </p:nvSpPr>
        <p:spPr>
          <a:xfrm>
            <a:off x="415349" y="3132306"/>
            <a:ext cx="8200623" cy="584775"/>
          </a:xfrm>
          <a:prstGeom prst="rect">
            <a:avLst/>
          </a:prstGeom>
          <a:noFill/>
        </p:spPr>
        <p:txBody>
          <a:bodyPr wrap="square" rtlCol="0">
            <a:spAutoFit/>
          </a:bodyPr>
          <a:lstStyle/>
          <a:p>
            <a:pPr marL="257168" indent="-257168">
              <a:buFont typeface="Arial" panose="020B0604020202020204" pitchFamily="34" charset="0"/>
              <a:buChar char="•"/>
            </a:pPr>
            <a:r>
              <a:rPr lang="en-IN" sz="1600" dirty="0"/>
              <a:t>The </a:t>
            </a:r>
            <a:r>
              <a:rPr lang="en-IN" sz="1600" b="1" dirty="0"/>
              <a:t>highest quantity </a:t>
            </a:r>
            <a:r>
              <a:rPr lang="en-IN" sz="1600" dirty="0"/>
              <a:t>of </a:t>
            </a:r>
            <a:r>
              <a:rPr lang="en-IN" sz="1600" b="1" dirty="0"/>
              <a:t>items </a:t>
            </a:r>
            <a:r>
              <a:rPr lang="en-IN" sz="1600" dirty="0"/>
              <a:t>that are being </a:t>
            </a:r>
            <a:r>
              <a:rPr lang="en-IN" sz="1600" b="1" dirty="0"/>
              <a:t>sold </a:t>
            </a:r>
            <a:r>
              <a:rPr lang="en-IN" sz="1600" dirty="0"/>
              <a:t>belong to the </a:t>
            </a:r>
            <a:r>
              <a:rPr lang="en-IN" sz="1600" b="1" dirty="0"/>
              <a:t>Beverage </a:t>
            </a:r>
            <a:r>
              <a:rPr lang="en-IN" sz="1600" dirty="0"/>
              <a:t>category.</a:t>
            </a:r>
          </a:p>
          <a:p>
            <a:pPr marL="257168" indent="-257168">
              <a:buFont typeface="Arial" panose="020B0604020202020204" pitchFamily="34" charset="0"/>
              <a:buChar char="•"/>
            </a:pPr>
            <a:r>
              <a:rPr lang="en-IN" sz="1600" dirty="0"/>
              <a:t>The items that get sold in </a:t>
            </a:r>
            <a:r>
              <a:rPr lang="en-IN" sz="1600" b="1" dirty="0"/>
              <a:t>lesser quantity </a:t>
            </a:r>
            <a:r>
              <a:rPr lang="en-IN" sz="1600" dirty="0"/>
              <a:t>belong to the </a:t>
            </a:r>
            <a:r>
              <a:rPr lang="en-IN" sz="1600" b="1" dirty="0"/>
              <a:t>Merchandise </a:t>
            </a:r>
            <a:r>
              <a:rPr lang="en-IN" sz="1600" dirty="0"/>
              <a:t>category</a:t>
            </a:r>
          </a:p>
        </p:txBody>
      </p:sp>
      <p:sp>
        <p:nvSpPr>
          <p:cNvPr id="6" name="TextBox 5"/>
          <p:cNvSpPr txBox="1"/>
          <p:nvPr/>
        </p:nvSpPr>
        <p:spPr>
          <a:xfrm>
            <a:off x="338076" y="3778637"/>
            <a:ext cx="8277896" cy="1323439"/>
          </a:xfrm>
          <a:prstGeom prst="rect">
            <a:avLst/>
          </a:prstGeom>
          <a:noFill/>
        </p:spPr>
        <p:txBody>
          <a:bodyPr wrap="square" rtlCol="0">
            <a:spAutoFit/>
          </a:bodyPr>
          <a:lstStyle/>
          <a:p>
            <a:pPr marL="257168" indent="-257168">
              <a:buFont typeface="Wingdings" panose="05000000000000000000" pitchFamily="2" charset="2"/>
              <a:buChar char="q"/>
            </a:pPr>
            <a:r>
              <a:rPr lang="en-IN" sz="1600" dirty="0"/>
              <a:t>The </a:t>
            </a:r>
            <a:r>
              <a:rPr lang="en-IN" sz="1600" b="1" dirty="0"/>
              <a:t>beverage items </a:t>
            </a:r>
            <a:r>
              <a:rPr lang="en-IN" sz="1600" dirty="0"/>
              <a:t>cant be stored for long time and hence the </a:t>
            </a:r>
            <a:r>
              <a:rPr lang="en-IN" sz="1600" b="1" dirty="0"/>
              <a:t>café </a:t>
            </a:r>
            <a:r>
              <a:rPr lang="en-IN" sz="1600" dirty="0"/>
              <a:t>will put heavy </a:t>
            </a:r>
            <a:r>
              <a:rPr lang="en-IN" sz="1600" b="1" dirty="0"/>
              <a:t>emphasis </a:t>
            </a:r>
            <a:r>
              <a:rPr lang="en-IN" sz="1600" dirty="0"/>
              <a:t>on getting </a:t>
            </a:r>
            <a:r>
              <a:rPr lang="en-IN" sz="1600" b="1" dirty="0"/>
              <a:t>more number of items </a:t>
            </a:r>
            <a:r>
              <a:rPr lang="en-IN" sz="1600" dirty="0"/>
              <a:t>sold.</a:t>
            </a:r>
          </a:p>
          <a:p>
            <a:pPr marL="257168" indent="-257168">
              <a:buFont typeface="Wingdings" panose="05000000000000000000" pitchFamily="2" charset="2"/>
              <a:buChar char="q"/>
            </a:pPr>
            <a:r>
              <a:rPr lang="en-IN" sz="1600" dirty="0"/>
              <a:t>Many of the customers would enter the </a:t>
            </a:r>
            <a:r>
              <a:rPr lang="en-IN" sz="1600" b="1" dirty="0"/>
              <a:t>café </a:t>
            </a:r>
            <a:r>
              <a:rPr lang="en-IN" sz="1600" dirty="0"/>
              <a:t>hoping to get a </a:t>
            </a:r>
            <a:r>
              <a:rPr lang="en-IN" sz="1600" b="1" dirty="0"/>
              <a:t>hot beverage </a:t>
            </a:r>
            <a:r>
              <a:rPr lang="en-IN" sz="1600" dirty="0"/>
              <a:t>(</a:t>
            </a:r>
            <a:r>
              <a:rPr lang="en-IN" sz="1600" b="1" dirty="0"/>
              <a:t>Coffee) </a:t>
            </a:r>
            <a:r>
              <a:rPr lang="en-IN" sz="1600" dirty="0"/>
              <a:t>as the name of the </a:t>
            </a:r>
            <a:r>
              <a:rPr lang="en-IN" sz="1600" b="1" dirty="0"/>
              <a:t>Café Coffee </a:t>
            </a:r>
            <a:r>
              <a:rPr lang="en-IN" sz="1600" dirty="0"/>
              <a:t>suggests and would prefer them over </a:t>
            </a:r>
            <a:r>
              <a:rPr lang="en-IN" sz="1600" b="1" dirty="0"/>
              <a:t>merchandise </a:t>
            </a:r>
            <a:r>
              <a:rPr lang="en-IN" sz="1600" dirty="0"/>
              <a:t>which include </a:t>
            </a:r>
            <a:r>
              <a:rPr lang="en-IN" sz="1600" b="1" dirty="0"/>
              <a:t>T-Shirts, Mugs, Cards, </a:t>
            </a:r>
            <a:r>
              <a:rPr lang="en-IN" sz="1600" dirty="0"/>
              <a:t>etc.</a:t>
            </a:r>
          </a:p>
        </p:txBody>
      </p:sp>
    </p:spTree>
    <p:extLst>
      <p:ext uri="{BB962C8B-B14F-4D97-AF65-F5344CB8AC3E}">
        <p14:creationId xmlns:p14="http://schemas.microsoft.com/office/powerpoint/2010/main" val="4137499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3165500"/>
            <a:ext cx="9143999" cy="2369880"/>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The </a:t>
            </a:r>
            <a:r>
              <a:rPr lang="en-IN" sz="1600" b="1" dirty="0" smtClean="0"/>
              <a:t>most expensive </a:t>
            </a:r>
            <a:r>
              <a:rPr lang="en-IN" sz="1600" dirty="0" smtClean="0"/>
              <a:t>item available in the Café is </a:t>
            </a:r>
            <a:r>
              <a:rPr lang="en-IN" sz="1600" b="1" dirty="0" smtClean="0"/>
              <a:t>Nirvana Hookah Single.</a:t>
            </a:r>
          </a:p>
          <a:p>
            <a:pPr marL="285750" indent="-285750">
              <a:buFont typeface="Arial" panose="020B0604020202020204" pitchFamily="34" charset="0"/>
              <a:buChar char="•"/>
            </a:pPr>
            <a:r>
              <a:rPr lang="en-IN" sz="1600" dirty="0" smtClean="0"/>
              <a:t>The </a:t>
            </a:r>
            <a:r>
              <a:rPr lang="en-IN" sz="1600" b="1" dirty="0" smtClean="0"/>
              <a:t>discount given </a:t>
            </a:r>
            <a:r>
              <a:rPr lang="en-IN" sz="1600" dirty="0" smtClean="0"/>
              <a:t>ranges from </a:t>
            </a:r>
            <a:r>
              <a:rPr lang="en-IN" sz="1600" b="1" dirty="0" smtClean="0"/>
              <a:t>0% to 100%</a:t>
            </a:r>
            <a:endParaRPr lang="en-IN" sz="1600" dirty="0" smtClean="0"/>
          </a:p>
          <a:p>
            <a:pPr marL="285750" indent="-285750">
              <a:buFont typeface="Arial" panose="020B0604020202020204" pitchFamily="34" charset="0"/>
              <a:buChar char="•"/>
            </a:pPr>
            <a:r>
              <a:rPr lang="en-IN" sz="1600" dirty="0" smtClean="0"/>
              <a:t>The </a:t>
            </a:r>
            <a:r>
              <a:rPr lang="en-IN" sz="1600" b="1" dirty="0" smtClean="0"/>
              <a:t>top 5 most expensive </a:t>
            </a:r>
            <a:r>
              <a:rPr lang="en-IN" sz="1600" dirty="0" smtClean="0"/>
              <a:t>items belong to the </a:t>
            </a:r>
            <a:r>
              <a:rPr lang="en-IN" sz="1600" b="1" dirty="0" smtClean="0"/>
              <a:t>Tobacco Category.</a:t>
            </a:r>
            <a:endParaRPr lang="en-IN" sz="1600" dirty="0" smtClean="0"/>
          </a:p>
          <a:p>
            <a:pPr marL="285750" indent="-285750">
              <a:buFont typeface="Arial" panose="020B0604020202020204" pitchFamily="34" charset="0"/>
              <a:buChar char="•"/>
            </a:pPr>
            <a:r>
              <a:rPr lang="en-IN" sz="1600" dirty="0" smtClean="0"/>
              <a:t>Majority of the items where a </a:t>
            </a:r>
            <a:r>
              <a:rPr lang="en-IN" sz="1600" b="1" dirty="0" smtClean="0"/>
              <a:t>100% discount </a:t>
            </a:r>
            <a:r>
              <a:rPr lang="en-IN" sz="1600" dirty="0" smtClean="0"/>
              <a:t>is given belong to the </a:t>
            </a:r>
            <a:r>
              <a:rPr lang="en-IN" sz="1600" b="1" dirty="0" smtClean="0"/>
              <a:t>Beverages category</a:t>
            </a:r>
            <a:r>
              <a:rPr lang="en-IN" sz="1600" dirty="0" smtClean="0"/>
              <a:t>.</a:t>
            </a:r>
          </a:p>
          <a:p>
            <a:pPr marL="285750" indent="-285750">
              <a:buFont typeface="Arial" panose="020B0604020202020204" pitchFamily="34" charset="0"/>
              <a:buChar char="•"/>
            </a:pPr>
            <a:r>
              <a:rPr lang="en-IN" sz="1600" b="1" dirty="0" smtClean="0"/>
              <a:t>None</a:t>
            </a:r>
            <a:r>
              <a:rPr lang="en-IN" sz="1600" dirty="0" smtClean="0"/>
              <a:t> of the </a:t>
            </a:r>
            <a:r>
              <a:rPr lang="en-IN" sz="1600" b="1" dirty="0" smtClean="0"/>
              <a:t>items </a:t>
            </a:r>
            <a:r>
              <a:rPr lang="en-IN" sz="1600" dirty="0" smtClean="0"/>
              <a:t>on the </a:t>
            </a:r>
            <a:r>
              <a:rPr lang="en-IN" sz="1600" b="1" dirty="0" smtClean="0"/>
              <a:t>cheaper side</a:t>
            </a:r>
            <a:r>
              <a:rPr lang="en-IN" sz="1600" dirty="0" smtClean="0"/>
              <a:t> are given </a:t>
            </a:r>
            <a:r>
              <a:rPr lang="en-IN" sz="1600" b="1" dirty="0" smtClean="0"/>
              <a:t>discount.</a:t>
            </a:r>
          </a:p>
          <a:p>
            <a:pPr marL="285750" indent="-285750">
              <a:buFont typeface="Wingdings" panose="05000000000000000000" pitchFamily="2" charset="2"/>
              <a:buChar char="q"/>
            </a:pPr>
            <a:r>
              <a:rPr lang="en-IN" sz="1600" dirty="0" smtClean="0"/>
              <a:t>The café has put </a:t>
            </a:r>
            <a:r>
              <a:rPr lang="en-IN" sz="1600" b="1" dirty="0" smtClean="0"/>
              <a:t>discounts </a:t>
            </a:r>
            <a:r>
              <a:rPr lang="en-IN" sz="1600" dirty="0" smtClean="0"/>
              <a:t>on items belonging to </a:t>
            </a:r>
            <a:r>
              <a:rPr lang="en-IN" sz="1600" b="1" dirty="0" smtClean="0"/>
              <a:t>Beverages, Tobacco </a:t>
            </a:r>
            <a:r>
              <a:rPr lang="en-IN" sz="1600" dirty="0" smtClean="0"/>
              <a:t>and </a:t>
            </a:r>
            <a:r>
              <a:rPr lang="en-IN" sz="1600" b="1" dirty="0" smtClean="0"/>
              <a:t>Liquor </a:t>
            </a:r>
            <a:r>
              <a:rPr lang="en-IN" sz="1600" dirty="0" smtClean="0"/>
              <a:t>due to these items being on the </a:t>
            </a:r>
            <a:r>
              <a:rPr lang="en-IN" sz="1600" b="1" dirty="0" smtClean="0"/>
              <a:t>higher prices </a:t>
            </a:r>
            <a:r>
              <a:rPr lang="en-IN" sz="1600" dirty="0" smtClean="0"/>
              <a:t>compared to items in </a:t>
            </a:r>
            <a:r>
              <a:rPr lang="en-IN" sz="1600" b="1" dirty="0" smtClean="0"/>
              <a:t>other categories.</a:t>
            </a:r>
            <a:endParaRPr lang="en-IN" sz="1600" dirty="0" smtClean="0"/>
          </a:p>
          <a:p>
            <a:endParaRPr lang="en-IN" sz="1800" dirty="0" smtClean="0"/>
          </a:p>
          <a:p>
            <a:pPr marL="285750" indent="-285750">
              <a:buFont typeface="Arial" panose="020B0604020202020204" pitchFamily="34" charset="0"/>
              <a:buChar char="•"/>
            </a:pPr>
            <a:endParaRPr lang="en-IN" sz="1800" dirty="0"/>
          </a:p>
        </p:txBody>
      </p:sp>
      <p:pic>
        <p:nvPicPr>
          <p:cNvPr id="5" name="Picture 4"/>
          <p:cNvPicPr>
            <a:picLocks noChangeAspect="1"/>
          </p:cNvPicPr>
          <p:nvPr/>
        </p:nvPicPr>
        <p:blipFill>
          <a:blip r:embed="rId2"/>
          <a:stretch>
            <a:fillRect/>
          </a:stretch>
        </p:blipFill>
        <p:spPr>
          <a:xfrm>
            <a:off x="0" y="0"/>
            <a:ext cx="9143999" cy="3165500"/>
          </a:xfrm>
          <a:prstGeom prst="rect">
            <a:avLst/>
          </a:prstGeom>
        </p:spPr>
      </p:pic>
      <p:pic>
        <p:nvPicPr>
          <p:cNvPr id="2" name="Picture 1"/>
          <p:cNvPicPr>
            <a:picLocks noChangeAspect="1"/>
          </p:cNvPicPr>
          <p:nvPr/>
        </p:nvPicPr>
        <p:blipFill>
          <a:blip r:embed="rId3"/>
          <a:stretch>
            <a:fillRect/>
          </a:stretch>
        </p:blipFill>
        <p:spPr>
          <a:xfrm>
            <a:off x="8039100" y="881367"/>
            <a:ext cx="1104900" cy="438150"/>
          </a:xfrm>
          <a:prstGeom prst="rect">
            <a:avLst/>
          </a:prstGeom>
        </p:spPr>
      </p:pic>
    </p:spTree>
    <p:extLst>
      <p:ext uri="{BB962C8B-B14F-4D97-AF65-F5344CB8AC3E}">
        <p14:creationId xmlns:p14="http://schemas.microsoft.com/office/powerpoint/2010/main" val="3458562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6" y="3562349"/>
            <a:ext cx="9077324" cy="1569660"/>
          </a:xfrm>
          <a:prstGeom prst="rect">
            <a:avLst/>
          </a:prstGeom>
          <a:noFill/>
        </p:spPr>
        <p:txBody>
          <a:bodyPr wrap="square" rtlCol="0">
            <a:spAutoFit/>
          </a:bodyPr>
          <a:lstStyle/>
          <a:p>
            <a:pPr marL="285750" indent="-285750">
              <a:buFont typeface="Arial" panose="020B0604020202020204" pitchFamily="34" charset="0"/>
              <a:buChar char="•"/>
            </a:pPr>
            <a:r>
              <a:rPr lang="en-IN" sz="1600" b="1" dirty="0" smtClean="0"/>
              <a:t>Food category </a:t>
            </a:r>
            <a:r>
              <a:rPr lang="en-IN" sz="1600" dirty="0" smtClean="0"/>
              <a:t>has the </a:t>
            </a:r>
            <a:r>
              <a:rPr lang="en-IN" sz="1600" b="1" dirty="0" smtClean="0"/>
              <a:t>highest </a:t>
            </a:r>
            <a:r>
              <a:rPr lang="en-IN" sz="1600" dirty="0" smtClean="0"/>
              <a:t>number of </a:t>
            </a:r>
            <a:r>
              <a:rPr lang="en-IN" sz="1600" b="1" dirty="0" smtClean="0"/>
              <a:t>buyers</a:t>
            </a:r>
            <a:r>
              <a:rPr lang="en-IN" sz="1600" dirty="0" smtClean="0"/>
              <a:t> while the category </a:t>
            </a:r>
            <a:r>
              <a:rPr lang="en-IN" sz="1600" b="1" dirty="0" smtClean="0"/>
              <a:t>Liquor and Tobacco </a:t>
            </a:r>
            <a:r>
              <a:rPr lang="en-IN" sz="1600" dirty="0" smtClean="0"/>
              <a:t>have the </a:t>
            </a:r>
            <a:r>
              <a:rPr lang="en-IN" sz="1600" b="1" dirty="0" smtClean="0"/>
              <a:t>least number </a:t>
            </a:r>
            <a:r>
              <a:rPr lang="en-IN" sz="1600" dirty="0" smtClean="0"/>
              <a:t>of </a:t>
            </a:r>
            <a:r>
              <a:rPr lang="en-IN" sz="1600" b="1" dirty="0" smtClean="0"/>
              <a:t>buyers.</a:t>
            </a:r>
            <a:endParaRPr lang="en-IN" sz="1600" dirty="0" smtClean="0"/>
          </a:p>
          <a:p>
            <a:pPr marL="285750" indent="-285750">
              <a:buFont typeface="Arial" panose="020B0604020202020204" pitchFamily="34" charset="0"/>
              <a:buChar char="•"/>
            </a:pPr>
            <a:r>
              <a:rPr lang="en-IN" sz="1600" dirty="0" smtClean="0"/>
              <a:t>The </a:t>
            </a:r>
            <a:r>
              <a:rPr lang="en-IN" sz="1600" b="1" dirty="0" smtClean="0"/>
              <a:t>Tobacco </a:t>
            </a:r>
            <a:r>
              <a:rPr lang="en-IN" sz="1600" dirty="0" smtClean="0"/>
              <a:t>category contributes the </a:t>
            </a:r>
            <a:r>
              <a:rPr lang="en-IN" sz="1600" b="1" dirty="0" smtClean="0"/>
              <a:t>highest </a:t>
            </a:r>
            <a:r>
              <a:rPr lang="en-IN" sz="1600" dirty="0" smtClean="0"/>
              <a:t>to the revenue</a:t>
            </a:r>
            <a:r>
              <a:rPr lang="en-IN" sz="1600" b="1" dirty="0" smtClean="0"/>
              <a:t> </a:t>
            </a:r>
            <a:r>
              <a:rPr lang="en-IN" sz="1600" dirty="0" smtClean="0"/>
              <a:t>while </a:t>
            </a:r>
            <a:r>
              <a:rPr lang="en-IN" sz="1600" b="1" dirty="0" smtClean="0"/>
              <a:t>Liquor and Tobacco </a:t>
            </a:r>
            <a:r>
              <a:rPr lang="en-IN" sz="1600" dirty="0" smtClean="0"/>
              <a:t>contributes the </a:t>
            </a:r>
            <a:r>
              <a:rPr lang="en-IN" sz="1600" b="1" dirty="0" smtClean="0"/>
              <a:t>least </a:t>
            </a:r>
            <a:r>
              <a:rPr lang="en-IN" sz="1600" dirty="0" smtClean="0"/>
              <a:t>to the </a:t>
            </a:r>
            <a:r>
              <a:rPr lang="en-IN" sz="1600" b="1" dirty="0" smtClean="0"/>
              <a:t>revenue.</a:t>
            </a:r>
            <a:endParaRPr lang="en-IN" sz="1600" dirty="0" smtClean="0"/>
          </a:p>
          <a:p>
            <a:pPr marL="285750" indent="-285750">
              <a:buFont typeface="Wingdings" panose="05000000000000000000" pitchFamily="2" charset="2"/>
              <a:buChar char="q"/>
            </a:pPr>
            <a:r>
              <a:rPr lang="en-IN" sz="1600" dirty="0" smtClean="0"/>
              <a:t> The </a:t>
            </a:r>
            <a:r>
              <a:rPr lang="en-IN" sz="1600" b="1" dirty="0" smtClean="0"/>
              <a:t>reason </a:t>
            </a:r>
            <a:r>
              <a:rPr lang="en-IN" sz="1600" dirty="0" smtClean="0"/>
              <a:t>for the </a:t>
            </a:r>
            <a:r>
              <a:rPr lang="en-IN" sz="1600" b="1" dirty="0" smtClean="0"/>
              <a:t>lowest contribution to revenue </a:t>
            </a:r>
            <a:r>
              <a:rPr lang="en-IN" sz="1600" dirty="0" smtClean="0"/>
              <a:t>and </a:t>
            </a:r>
            <a:r>
              <a:rPr lang="en-IN" sz="1600" b="1" dirty="0" smtClean="0"/>
              <a:t>lower </a:t>
            </a:r>
            <a:r>
              <a:rPr lang="en-IN" sz="1600" dirty="0" smtClean="0"/>
              <a:t>number of </a:t>
            </a:r>
            <a:r>
              <a:rPr lang="en-IN" sz="1600" b="1" dirty="0" smtClean="0"/>
              <a:t>buyers </a:t>
            </a:r>
            <a:r>
              <a:rPr lang="en-IN" sz="1600" dirty="0" smtClean="0"/>
              <a:t>is because under that category, there exists only </a:t>
            </a:r>
            <a:r>
              <a:rPr lang="en-IN" sz="1600" b="1" dirty="0" smtClean="0"/>
              <a:t>five types </a:t>
            </a:r>
            <a:r>
              <a:rPr lang="en-IN" sz="1600" dirty="0" smtClean="0"/>
              <a:t>of </a:t>
            </a:r>
            <a:r>
              <a:rPr lang="en-IN" sz="1600" b="1" dirty="0" smtClean="0"/>
              <a:t>items, </a:t>
            </a:r>
            <a:r>
              <a:rPr lang="en-IN" sz="1600" dirty="0" smtClean="0"/>
              <a:t>thus not accounting for </a:t>
            </a:r>
            <a:r>
              <a:rPr lang="en-IN" sz="1600" b="1" dirty="0" smtClean="0"/>
              <a:t>revenue </a:t>
            </a:r>
            <a:r>
              <a:rPr lang="en-IN" sz="1600" dirty="0" smtClean="0"/>
              <a:t>or </a:t>
            </a:r>
            <a:r>
              <a:rPr lang="en-IN" sz="1600" b="1" dirty="0" smtClean="0"/>
              <a:t>number of buyers.</a:t>
            </a:r>
            <a:endParaRPr lang="en-IN" sz="1600" dirty="0" smtClean="0"/>
          </a:p>
        </p:txBody>
      </p:sp>
      <p:pic>
        <p:nvPicPr>
          <p:cNvPr id="5" name="Picture 4"/>
          <p:cNvPicPr>
            <a:picLocks noChangeAspect="1"/>
          </p:cNvPicPr>
          <p:nvPr/>
        </p:nvPicPr>
        <p:blipFill>
          <a:blip r:embed="rId2"/>
          <a:stretch>
            <a:fillRect/>
          </a:stretch>
        </p:blipFill>
        <p:spPr>
          <a:xfrm>
            <a:off x="0" y="0"/>
            <a:ext cx="9144000" cy="3562349"/>
          </a:xfrm>
          <a:prstGeom prst="rect">
            <a:avLst/>
          </a:prstGeom>
        </p:spPr>
      </p:pic>
    </p:spTree>
    <p:extLst>
      <p:ext uri="{BB962C8B-B14F-4D97-AF65-F5344CB8AC3E}">
        <p14:creationId xmlns:p14="http://schemas.microsoft.com/office/powerpoint/2010/main" val="1164226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4019550"/>
          </a:xfrm>
          <a:prstGeom prst="rect">
            <a:avLst/>
          </a:prstGeom>
        </p:spPr>
      </p:pic>
      <p:sp>
        <p:nvSpPr>
          <p:cNvPr id="4" name="TextBox 3"/>
          <p:cNvSpPr txBox="1"/>
          <p:nvPr/>
        </p:nvSpPr>
        <p:spPr>
          <a:xfrm>
            <a:off x="0" y="4019550"/>
            <a:ext cx="9077325" cy="13388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a:t>
            </a:r>
            <a:r>
              <a:rPr lang="en-IN" b="1" dirty="0" smtClean="0"/>
              <a:t>total </a:t>
            </a:r>
            <a:r>
              <a:rPr lang="en-IN" dirty="0" smtClean="0"/>
              <a:t>number of </a:t>
            </a:r>
            <a:r>
              <a:rPr lang="en-IN" b="1" dirty="0" smtClean="0"/>
              <a:t>items </a:t>
            </a:r>
            <a:r>
              <a:rPr lang="en-IN" dirty="0" smtClean="0"/>
              <a:t>available in the menu are </a:t>
            </a:r>
            <a:r>
              <a:rPr lang="en-IN" b="1" dirty="0" smtClean="0"/>
              <a:t>602</a:t>
            </a:r>
            <a:endParaRPr lang="en-IN" dirty="0" smtClean="0"/>
          </a:p>
          <a:p>
            <a:pPr marL="285750" indent="-285750">
              <a:buFont typeface="Arial" panose="020B0604020202020204" pitchFamily="34" charset="0"/>
              <a:buChar char="•"/>
            </a:pPr>
            <a:r>
              <a:rPr lang="en-IN" dirty="0" smtClean="0"/>
              <a:t>The </a:t>
            </a:r>
            <a:r>
              <a:rPr lang="en-IN" b="1" dirty="0" smtClean="0"/>
              <a:t>highest number </a:t>
            </a:r>
            <a:r>
              <a:rPr lang="en-IN" dirty="0" smtClean="0"/>
              <a:t>of </a:t>
            </a:r>
            <a:r>
              <a:rPr lang="en-IN" b="1" dirty="0" smtClean="0"/>
              <a:t>items </a:t>
            </a:r>
            <a:r>
              <a:rPr lang="en-IN" dirty="0" smtClean="0"/>
              <a:t>belong to the </a:t>
            </a:r>
            <a:r>
              <a:rPr lang="en-IN" b="1" dirty="0" smtClean="0"/>
              <a:t>Food </a:t>
            </a:r>
            <a:r>
              <a:rPr lang="en-IN" dirty="0" smtClean="0"/>
              <a:t>category</a:t>
            </a:r>
          </a:p>
          <a:p>
            <a:pPr marL="285750" indent="-285750">
              <a:buFont typeface="Arial" panose="020B0604020202020204" pitchFamily="34" charset="0"/>
              <a:buChar char="•"/>
            </a:pPr>
            <a:r>
              <a:rPr lang="en-IN" dirty="0" smtClean="0"/>
              <a:t>The </a:t>
            </a:r>
            <a:r>
              <a:rPr lang="en-IN" b="1" dirty="0" smtClean="0"/>
              <a:t>least </a:t>
            </a:r>
            <a:r>
              <a:rPr lang="en-IN" dirty="0" smtClean="0"/>
              <a:t>number of </a:t>
            </a:r>
            <a:r>
              <a:rPr lang="en-IN" b="1" dirty="0" smtClean="0"/>
              <a:t>items </a:t>
            </a:r>
            <a:r>
              <a:rPr lang="en-IN" dirty="0" smtClean="0"/>
              <a:t>belong to the </a:t>
            </a:r>
            <a:r>
              <a:rPr lang="en-IN" b="1" dirty="0" smtClean="0"/>
              <a:t>Liquor and Tobacco </a:t>
            </a:r>
            <a:r>
              <a:rPr lang="en-IN" dirty="0" smtClean="0"/>
              <a:t>category</a:t>
            </a:r>
          </a:p>
          <a:p>
            <a:pPr marL="285750" indent="-285750">
              <a:buFont typeface="Arial" panose="020B0604020202020204" pitchFamily="34" charset="0"/>
              <a:buChar char="•"/>
            </a:pPr>
            <a:r>
              <a:rPr lang="en-IN" dirty="0" smtClean="0"/>
              <a:t>The variety of </a:t>
            </a:r>
            <a:r>
              <a:rPr lang="en-IN" b="1" dirty="0" smtClean="0"/>
              <a:t>items </a:t>
            </a:r>
            <a:r>
              <a:rPr lang="en-IN" dirty="0" smtClean="0"/>
              <a:t>include </a:t>
            </a:r>
            <a:r>
              <a:rPr lang="en-IN" b="1" dirty="0" smtClean="0"/>
              <a:t>branded items </a:t>
            </a:r>
            <a:r>
              <a:rPr lang="en-IN" dirty="0" smtClean="0"/>
              <a:t>like </a:t>
            </a:r>
            <a:r>
              <a:rPr lang="en-IN" b="1" dirty="0" smtClean="0"/>
              <a:t>Red Bull, Maggi</a:t>
            </a:r>
            <a:r>
              <a:rPr lang="en-IN" dirty="0" smtClean="0"/>
              <a:t>, </a:t>
            </a:r>
            <a:r>
              <a:rPr lang="en-IN" b="1" dirty="0" smtClean="0"/>
              <a:t>in-house brand items </a:t>
            </a:r>
            <a:r>
              <a:rPr lang="en-IN" dirty="0" smtClean="0"/>
              <a:t>like </a:t>
            </a:r>
            <a:r>
              <a:rPr lang="en-IN" b="1" dirty="0" smtClean="0"/>
              <a:t>Great Lakes Shake, Great Lakes Frappe, </a:t>
            </a:r>
            <a:r>
              <a:rPr lang="en-IN" dirty="0" smtClean="0"/>
              <a:t>and also </a:t>
            </a:r>
            <a:r>
              <a:rPr lang="en-IN" b="1" dirty="0" smtClean="0"/>
              <a:t>unbranded items </a:t>
            </a:r>
            <a:r>
              <a:rPr lang="en-IN" dirty="0" smtClean="0"/>
              <a:t>like </a:t>
            </a:r>
            <a:r>
              <a:rPr lang="en-IN" b="1" dirty="0" smtClean="0"/>
              <a:t>pink lemonade, Chai Latte.</a:t>
            </a: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7828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85725"/>
            <a:ext cx="9143999" cy="3457575"/>
          </a:xfrm>
          <a:prstGeom prst="rect">
            <a:avLst/>
          </a:prstGeom>
        </p:spPr>
      </p:pic>
      <p:sp>
        <p:nvSpPr>
          <p:cNvPr id="4" name="TextBox 3"/>
          <p:cNvSpPr txBox="1"/>
          <p:nvPr/>
        </p:nvSpPr>
        <p:spPr>
          <a:xfrm>
            <a:off x="76201" y="2961060"/>
            <a:ext cx="9067799"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The </a:t>
            </a:r>
            <a:r>
              <a:rPr lang="en-IN" sz="1600" b="1" dirty="0" smtClean="0"/>
              <a:t>highest </a:t>
            </a:r>
            <a:r>
              <a:rPr lang="en-IN" sz="1600" dirty="0" smtClean="0"/>
              <a:t>quantity of items are sold on </a:t>
            </a:r>
            <a:r>
              <a:rPr lang="en-IN" sz="1600" b="1" dirty="0" smtClean="0"/>
              <a:t>Saturday.</a:t>
            </a:r>
          </a:p>
          <a:p>
            <a:pPr marL="285750" indent="-285750">
              <a:buFont typeface="Arial" panose="020B0604020202020204" pitchFamily="34" charset="0"/>
              <a:buChar char="•"/>
            </a:pPr>
            <a:r>
              <a:rPr lang="en-IN" sz="1600" dirty="0" smtClean="0"/>
              <a:t>At any given day, majority of the </a:t>
            </a:r>
            <a:r>
              <a:rPr lang="en-IN" sz="1600" b="1" dirty="0" smtClean="0"/>
              <a:t>quantity </a:t>
            </a:r>
            <a:r>
              <a:rPr lang="en-IN" sz="1600" dirty="0" smtClean="0"/>
              <a:t>is contributed by the items in </a:t>
            </a:r>
            <a:r>
              <a:rPr lang="en-IN" sz="1600" b="1" dirty="0" smtClean="0"/>
              <a:t>Food category.</a:t>
            </a:r>
            <a:endParaRPr lang="en-IN" sz="1600" dirty="0" smtClean="0"/>
          </a:p>
          <a:p>
            <a:pPr marL="285750" indent="-285750">
              <a:buFont typeface="Arial" panose="020B0604020202020204" pitchFamily="34" charset="0"/>
              <a:buChar char="•"/>
            </a:pPr>
            <a:r>
              <a:rPr lang="en-IN" sz="1600" dirty="0" smtClean="0"/>
              <a:t>The </a:t>
            </a:r>
            <a:r>
              <a:rPr lang="en-IN" sz="1600" b="1" dirty="0" smtClean="0"/>
              <a:t>items </a:t>
            </a:r>
            <a:r>
              <a:rPr lang="en-IN" sz="1600" dirty="0" smtClean="0"/>
              <a:t>in the </a:t>
            </a:r>
            <a:r>
              <a:rPr lang="en-IN" sz="1600" b="1" dirty="0" smtClean="0"/>
              <a:t>Liquor </a:t>
            </a:r>
            <a:r>
              <a:rPr lang="en-IN" sz="1600" dirty="0" smtClean="0"/>
              <a:t>and </a:t>
            </a:r>
            <a:r>
              <a:rPr lang="en-IN" sz="1600" b="1" dirty="0" smtClean="0"/>
              <a:t>Tobacco </a:t>
            </a:r>
            <a:r>
              <a:rPr lang="en-IN" sz="1600" dirty="0" smtClean="0"/>
              <a:t>are sold in </a:t>
            </a:r>
            <a:r>
              <a:rPr lang="en-IN" sz="1600" b="1" dirty="0" smtClean="0"/>
              <a:t>least quantity </a:t>
            </a:r>
            <a:r>
              <a:rPr lang="en-IN" sz="1600" dirty="0" smtClean="0"/>
              <a:t>whatever might be the day.</a:t>
            </a:r>
          </a:p>
          <a:p>
            <a:pPr marL="285750" indent="-285750">
              <a:buFont typeface="Arial" panose="020B0604020202020204" pitchFamily="34" charset="0"/>
              <a:buChar char="•"/>
            </a:pPr>
            <a:r>
              <a:rPr lang="en-IN" sz="1600" dirty="0" smtClean="0"/>
              <a:t>The </a:t>
            </a:r>
            <a:r>
              <a:rPr lang="en-IN" sz="1600" b="1" dirty="0" smtClean="0"/>
              <a:t>least quantity </a:t>
            </a:r>
            <a:r>
              <a:rPr lang="en-IN" sz="1600" dirty="0" smtClean="0"/>
              <a:t>of </a:t>
            </a:r>
            <a:r>
              <a:rPr lang="en-IN" sz="1600" b="1" dirty="0" smtClean="0"/>
              <a:t>items </a:t>
            </a:r>
            <a:r>
              <a:rPr lang="en-IN" sz="1600" dirty="0" smtClean="0"/>
              <a:t>sold compared to all the other weekdays is </a:t>
            </a:r>
            <a:r>
              <a:rPr lang="en-IN" sz="1600" b="1" dirty="0" smtClean="0"/>
              <a:t>Tuesday.</a:t>
            </a:r>
          </a:p>
          <a:p>
            <a:pPr marL="285750" indent="-285750">
              <a:buFont typeface="Arial" panose="020B0604020202020204" pitchFamily="34" charset="0"/>
              <a:buChar char="•"/>
            </a:pPr>
            <a:r>
              <a:rPr lang="en-IN" sz="1600" dirty="0" smtClean="0"/>
              <a:t>The </a:t>
            </a:r>
            <a:r>
              <a:rPr lang="en-IN" sz="1600" b="1" dirty="0" smtClean="0"/>
              <a:t>quantity </a:t>
            </a:r>
            <a:r>
              <a:rPr lang="en-IN" sz="1600" dirty="0" smtClean="0"/>
              <a:t>of items in the categories </a:t>
            </a:r>
            <a:r>
              <a:rPr lang="en-IN" sz="1600" b="1" dirty="0" smtClean="0"/>
              <a:t>Merchandise, Wines </a:t>
            </a:r>
            <a:r>
              <a:rPr lang="en-IN" sz="1600" dirty="0" smtClean="0"/>
              <a:t>and </a:t>
            </a:r>
            <a:r>
              <a:rPr lang="en-IN" sz="1600" b="1" dirty="0" smtClean="0"/>
              <a:t>Liquor and Tobacco </a:t>
            </a:r>
            <a:r>
              <a:rPr lang="en-IN" sz="1600" dirty="0" smtClean="0"/>
              <a:t>can be considered </a:t>
            </a:r>
            <a:r>
              <a:rPr lang="en-IN" sz="1600" b="1" dirty="0" smtClean="0"/>
              <a:t>insignificant </a:t>
            </a:r>
            <a:r>
              <a:rPr lang="en-IN" sz="1600" dirty="0" smtClean="0"/>
              <a:t>as compared to the </a:t>
            </a:r>
            <a:r>
              <a:rPr lang="en-IN" sz="1600" b="1" dirty="0" smtClean="0"/>
              <a:t>other categories.</a:t>
            </a:r>
            <a:endParaRPr lang="en-IN" sz="1600" dirty="0" smtClean="0"/>
          </a:p>
          <a:p>
            <a:pPr marL="285750" indent="-285750">
              <a:buFont typeface="Wingdings" panose="05000000000000000000" pitchFamily="2" charset="2"/>
              <a:buChar char="q"/>
            </a:pPr>
            <a:r>
              <a:rPr lang="en-IN" sz="1600" dirty="0" smtClean="0"/>
              <a:t>The </a:t>
            </a:r>
            <a:r>
              <a:rPr lang="en-IN" sz="1600" b="1" dirty="0" smtClean="0"/>
              <a:t>quantity </a:t>
            </a:r>
            <a:r>
              <a:rPr lang="en-IN" sz="1600" dirty="0" smtClean="0"/>
              <a:t>of </a:t>
            </a:r>
            <a:r>
              <a:rPr lang="en-IN" sz="1600" b="1" dirty="0" smtClean="0"/>
              <a:t>items </a:t>
            </a:r>
            <a:r>
              <a:rPr lang="en-IN" sz="1600" dirty="0" smtClean="0"/>
              <a:t>sold on </a:t>
            </a:r>
            <a:r>
              <a:rPr lang="en-IN" sz="1600" b="1" dirty="0" smtClean="0"/>
              <a:t>Saturday </a:t>
            </a:r>
            <a:r>
              <a:rPr lang="en-IN" sz="1600" dirty="0" smtClean="0"/>
              <a:t>and </a:t>
            </a:r>
            <a:r>
              <a:rPr lang="en-IN" sz="1600" b="1" dirty="0" smtClean="0"/>
              <a:t>Sunday </a:t>
            </a:r>
            <a:r>
              <a:rPr lang="en-IN" sz="1600" dirty="0" smtClean="0"/>
              <a:t>are more compared to other days because those are the only days when the </a:t>
            </a:r>
            <a:r>
              <a:rPr lang="en-IN" sz="1600" b="1" dirty="0" smtClean="0"/>
              <a:t>Café </a:t>
            </a:r>
            <a:r>
              <a:rPr lang="en-IN" sz="1600" dirty="0" smtClean="0"/>
              <a:t>serves all day while it losses </a:t>
            </a:r>
            <a:r>
              <a:rPr lang="en-IN" sz="1600" b="1" dirty="0" smtClean="0"/>
              <a:t>sales </a:t>
            </a:r>
            <a:r>
              <a:rPr lang="en-IN" sz="1600" dirty="0" smtClean="0"/>
              <a:t>due to working hours on other days.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120822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531" y="-1"/>
            <a:ext cx="9033469" cy="3414409"/>
          </a:xfrm>
          <a:prstGeom prst="rect">
            <a:avLst/>
          </a:prstGeom>
        </p:spPr>
      </p:pic>
      <p:sp>
        <p:nvSpPr>
          <p:cNvPr id="3" name="TextBox 2"/>
          <p:cNvSpPr txBox="1"/>
          <p:nvPr/>
        </p:nvSpPr>
        <p:spPr>
          <a:xfrm>
            <a:off x="110531" y="3414409"/>
            <a:ext cx="8945920"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No matter what </a:t>
            </a:r>
            <a:r>
              <a:rPr lang="en-IN" sz="1600" b="1" dirty="0" smtClean="0"/>
              <a:t>category </a:t>
            </a:r>
            <a:r>
              <a:rPr lang="en-IN" sz="1600" dirty="0" smtClean="0"/>
              <a:t>the items lie into, every category has </a:t>
            </a:r>
            <a:r>
              <a:rPr lang="en-IN" sz="1600" b="1" dirty="0" smtClean="0"/>
              <a:t>good </a:t>
            </a:r>
            <a:r>
              <a:rPr lang="en-IN" sz="1600" dirty="0" smtClean="0"/>
              <a:t>revenues between </a:t>
            </a:r>
            <a:r>
              <a:rPr lang="en-IN" sz="1600" b="1" dirty="0" smtClean="0"/>
              <a:t>00 hours </a:t>
            </a:r>
            <a:r>
              <a:rPr lang="en-IN" sz="1600" dirty="0" smtClean="0"/>
              <a:t>and </a:t>
            </a:r>
            <a:r>
              <a:rPr lang="en-IN" sz="1600" b="1" dirty="0" smtClean="0"/>
              <a:t>02 hours. </a:t>
            </a:r>
            <a:r>
              <a:rPr lang="en-IN" sz="1600" dirty="0" smtClean="0"/>
              <a:t>Then from there, it </a:t>
            </a:r>
            <a:r>
              <a:rPr lang="en-IN" sz="1600" b="1" dirty="0" smtClean="0"/>
              <a:t>decreases drastically </a:t>
            </a:r>
            <a:r>
              <a:rPr lang="en-IN" sz="1600" dirty="0" smtClean="0"/>
              <a:t>until </a:t>
            </a:r>
            <a:r>
              <a:rPr lang="en-IN" sz="1600" b="1" dirty="0" smtClean="0"/>
              <a:t>11 hours </a:t>
            </a:r>
            <a:r>
              <a:rPr lang="en-IN" sz="1600" dirty="0" smtClean="0"/>
              <a:t>in the and </a:t>
            </a:r>
            <a:r>
              <a:rPr lang="en-IN" sz="1600" b="1" dirty="0" smtClean="0"/>
              <a:t>picks up </a:t>
            </a:r>
            <a:r>
              <a:rPr lang="en-IN" sz="1600" dirty="0" smtClean="0"/>
              <a:t>again by </a:t>
            </a:r>
            <a:r>
              <a:rPr lang="en-IN" sz="1600" b="1" dirty="0" smtClean="0"/>
              <a:t>12 hours </a:t>
            </a:r>
            <a:r>
              <a:rPr lang="en-IN" sz="1600" dirty="0" smtClean="0"/>
              <a:t>and reaches the </a:t>
            </a:r>
            <a:r>
              <a:rPr lang="en-IN" sz="1600" b="1" dirty="0" smtClean="0"/>
              <a:t>peak point </a:t>
            </a:r>
            <a:r>
              <a:rPr lang="en-IN" sz="1600" dirty="0" smtClean="0"/>
              <a:t>at </a:t>
            </a:r>
            <a:r>
              <a:rPr lang="en-IN" sz="1600" b="1" dirty="0" smtClean="0"/>
              <a:t>23 hours.</a:t>
            </a:r>
            <a:endParaRPr lang="en-IN" sz="1600" dirty="0" smtClean="0"/>
          </a:p>
          <a:p>
            <a:pPr marL="285750" indent="-285750">
              <a:buFont typeface="Arial" panose="020B0604020202020204" pitchFamily="34" charset="0"/>
              <a:buChar char="•"/>
            </a:pPr>
            <a:r>
              <a:rPr lang="en-IN" sz="1600" dirty="0" smtClean="0"/>
              <a:t>At any given hour in the day, the </a:t>
            </a:r>
            <a:r>
              <a:rPr lang="en-IN" sz="1600" b="1" dirty="0" smtClean="0"/>
              <a:t>revenue </a:t>
            </a:r>
            <a:r>
              <a:rPr lang="en-IN" sz="1600" dirty="0" smtClean="0"/>
              <a:t>generated by</a:t>
            </a:r>
            <a:r>
              <a:rPr lang="en-IN" sz="1600" b="1" dirty="0"/>
              <a:t> </a:t>
            </a:r>
            <a:r>
              <a:rPr lang="en-IN" sz="1600" dirty="0" smtClean="0"/>
              <a:t>items in </a:t>
            </a:r>
            <a:r>
              <a:rPr lang="en-IN" sz="1600" b="1" dirty="0" smtClean="0"/>
              <a:t>Tobacco category </a:t>
            </a:r>
            <a:r>
              <a:rPr lang="en-IN" sz="1600" dirty="0" smtClean="0"/>
              <a:t>is the </a:t>
            </a:r>
            <a:r>
              <a:rPr lang="en-IN" sz="1600" b="1" dirty="0" smtClean="0"/>
              <a:t>highest.</a:t>
            </a:r>
            <a:endParaRPr lang="en-IN" sz="1600" dirty="0" smtClean="0"/>
          </a:p>
          <a:p>
            <a:pPr marL="285750" indent="-285750">
              <a:buFont typeface="Wingdings" panose="05000000000000000000" pitchFamily="2" charset="2"/>
              <a:buChar char="q"/>
            </a:pPr>
            <a:r>
              <a:rPr lang="en-IN" sz="1600" dirty="0" smtClean="0"/>
              <a:t>We can see that </a:t>
            </a:r>
            <a:r>
              <a:rPr lang="en-IN" sz="1600" b="1" dirty="0" smtClean="0"/>
              <a:t>evenings </a:t>
            </a:r>
            <a:r>
              <a:rPr lang="en-IN" sz="1600" dirty="0" smtClean="0"/>
              <a:t>and </a:t>
            </a:r>
            <a:r>
              <a:rPr lang="en-IN" sz="1600" b="1" dirty="0" smtClean="0"/>
              <a:t>late nights </a:t>
            </a:r>
            <a:r>
              <a:rPr lang="en-IN" sz="1600" dirty="0" smtClean="0"/>
              <a:t>are important </a:t>
            </a:r>
            <a:r>
              <a:rPr lang="en-IN" sz="1600" b="1" dirty="0" smtClean="0"/>
              <a:t>generators </a:t>
            </a:r>
            <a:r>
              <a:rPr lang="en-IN" sz="1600" dirty="0" smtClean="0"/>
              <a:t>because it is the time when </a:t>
            </a:r>
            <a:r>
              <a:rPr lang="en-IN" sz="1600" b="1" dirty="0" smtClean="0"/>
              <a:t>Tobacco </a:t>
            </a:r>
            <a:r>
              <a:rPr lang="en-IN" sz="1600" dirty="0" smtClean="0"/>
              <a:t>is preferred by employees and it is also only time when employees are </a:t>
            </a:r>
            <a:r>
              <a:rPr lang="en-IN" sz="1600" b="1" dirty="0" smtClean="0"/>
              <a:t>devoid of work.</a:t>
            </a:r>
            <a:endParaRPr lang="en-IN" sz="1600" b="1" dirty="0"/>
          </a:p>
        </p:txBody>
      </p:sp>
    </p:spTree>
    <p:extLst>
      <p:ext uri="{BB962C8B-B14F-4D97-AF65-F5344CB8AC3E}">
        <p14:creationId xmlns:p14="http://schemas.microsoft.com/office/powerpoint/2010/main" val="2468792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9144001" cy="2937752"/>
          </a:xfrm>
          <a:prstGeom prst="rect">
            <a:avLst/>
          </a:prstGeom>
        </p:spPr>
      </p:pic>
      <p:sp>
        <p:nvSpPr>
          <p:cNvPr id="5" name="TextBox 4"/>
          <p:cNvSpPr txBox="1"/>
          <p:nvPr/>
        </p:nvSpPr>
        <p:spPr>
          <a:xfrm>
            <a:off x="-1" y="2937753"/>
            <a:ext cx="9144000"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The </a:t>
            </a:r>
            <a:r>
              <a:rPr lang="en-IN" sz="1600" b="1" dirty="0" smtClean="0"/>
              <a:t>quantity </a:t>
            </a:r>
            <a:r>
              <a:rPr lang="en-IN" sz="1600" dirty="0" smtClean="0"/>
              <a:t>of items sold reaches the peak in the month of </a:t>
            </a:r>
            <a:r>
              <a:rPr lang="en-IN" sz="1600" b="1" dirty="0" smtClean="0"/>
              <a:t>December. </a:t>
            </a:r>
            <a:endParaRPr lang="en-IN" sz="1600" dirty="0" smtClean="0"/>
          </a:p>
          <a:p>
            <a:pPr marL="285750" indent="-285750">
              <a:buFont typeface="Arial" panose="020B0604020202020204" pitchFamily="34" charset="0"/>
              <a:buChar char="•"/>
            </a:pPr>
            <a:r>
              <a:rPr lang="en-IN" sz="1600" dirty="0" smtClean="0"/>
              <a:t>The </a:t>
            </a:r>
            <a:r>
              <a:rPr lang="en-IN" sz="1600" b="1" dirty="0" smtClean="0"/>
              <a:t>quantity </a:t>
            </a:r>
            <a:r>
              <a:rPr lang="en-IN" sz="1600" dirty="0" smtClean="0"/>
              <a:t>of items sold is the </a:t>
            </a:r>
            <a:r>
              <a:rPr lang="en-IN" sz="1600" b="1" dirty="0" smtClean="0"/>
              <a:t>least </a:t>
            </a:r>
            <a:r>
              <a:rPr lang="en-IN" sz="1600" dirty="0" smtClean="0"/>
              <a:t>in the month of </a:t>
            </a:r>
            <a:r>
              <a:rPr lang="en-IN" sz="1600" b="1" dirty="0" smtClean="0"/>
              <a:t>May.</a:t>
            </a:r>
            <a:endParaRPr lang="en-IN" sz="1600" dirty="0" smtClean="0"/>
          </a:p>
          <a:p>
            <a:pPr marL="285750" indent="-285750">
              <a:buFont typeface="Arial" panose="020B0604020202020204" pitchFamily="34" charset="0"/>
              <a:buChar char="•"/>
            </a:pPr>
            <a:r>
              <a:rPr lang="en-IN" sz="1600" dirty="0" smtClean="0"/>
              <a:t>All the </a:t>
            </a:r>
            <a:r>
              <a:rPr lang="en-IN" sz="1600" b="1" dirty="0" smtClean="0"/>
              <a:t>items </a:t>
            </a:r>
            <a:r>
              <a:rPr lang="en-IN" sz="1600" dirty="0" smtClean="0"/>
              <a:t>from all the </a:t>
            </a:r>
            <a:r>
              <a:rPr lang="en-IN" sz="1600" b="1" dirty="0" smtClean="0"/>
              <a:t>categories </a:t>
            </a:r>
            <a:r>
              <a:rPr lang="en-IN" sz="1600" dirty="0" smtClean="0"/>
              <a:t>follow the </a:t>
            </a:r>
            <a:r>
              <a:rPr lang="en-IN" sz="1600" b="1" dirty="0" smtClean="0"/>
              <a:t>same trend </a:t>
            </a:r>
            <a:r>
              <a:rPr lang="en-IN" sz="1600" dirty="0" smtClean="0"/>
              <a:t>across various months.</a:t>
            </a:r>
          </a:p>
          <a:p>
            <a:pPr marL="285750" indent="-285750">
              <a:buFont typeface="Arial" panose="020B0604020202020204" pitchFamily="34" charset="0"/>
              <a:buChar char="•"/>
            </a:pPr>
            <a:r>
              <a:rPr lang="en-IN" sz="1600" dirty="0" smtClean="0"/>
              <a:t>The </a:t>
            </a:r>
            <a:r>
              <a:rPr lang="en-IN" sz="1600" b="1" dirty="0" smtClean="0"/>
              <a:t>second quarter(Q2) </a:t>
            </a:r>
            <a:r>
              <a:rPr lang="en-IN" sz="1600" dirty="0" smtClean="0"/>
              <a:t>is when the </a:t>
            </a:r>
            <a:r>
              <a:rPr lang="en-IN" sz="1600" b="1" dirty="0" smtClean="0"/>
              <a:t>least quantity </a:t>
            </a:r>
            <a:r>
              <a:rPr lang="en-IN" sz="1600" dirty="0" smtClean="0"/>
              <a:t>of items are </a:t>
            </a:r>
            <a:r>
              <a:rPr lang="en-IN" sz="1600" b="1" dirty="0" smtClean="0"/>
              <a:t>sold.</a:t>
            </a:r>
            <a:endParaRPr lang="en-IN" sz="1600" dirty="0" smtClean="0"/>
          </a:p>
          <a:p>
            <a:pPr marL="285750" indent="-285750">
              <a:buFont typeface="Arial" panose="020B0604020202020204" pitchFamily="34" charset="0"/>
              <a:buChar char="•"/>
            </a:pPr>
            <a:r>
              <a:rPr lang="en-IN" sz="1600" b="1" dirty="0" smtClean="0"/>
              <a:t>Highest </a:t>
            </a:r>
            <a:r>
              <a:rPr lang="en-IN" sz="1600" dirty="0" smtClean="0"/>
              <a:t>quantity of items were sold in the </a:t>
            </a:r>
            <a:r>
              <a:rPr lang="en-IN" sz="1600" b="1" dirty="0" smtClean="0"/>
              <a:t>fourth quarter (Q4).</a:t>
            </a:r>
          </a:p>
          <a:p>
            <a:pPr marL="285750" indent="-285750">
              <a:buFont typeface="Wingdings" panose="05000000000000000000" pitchFamily="2" charset="2"/>
              <a:buChar char="q"/>
            </a:pPr>
            <a:r>
              <a:rPr lang="en-IN" sz="1600" dirty="0" smtClean="0"/>
              <a:t>We can observe that the </a:t>
            </a:r>
            <a:r>
              <a:rPr lang="en-IN" sz="1600" b="1" dirty="0" smtClean="0"/>
              <a:t>quantity sold </a:t>
            </a:r>
            <a:r>
              <a:rPr lang="en-IN" sz="1600" dirty="0" smtClean="0"/>
              <a:t>is </a:t>
            </a:r>
            <a:r>
              <a:rPr lang="en-IN" sz="1600" b="1" dirty="0" smtClean="0"/>
              <a:t>higher </a:t>
            </a:r>
            <a:r>
              <a:rPr lang="en-IN" sz="1600" dirty="0" smtClean="0"/>
              <a:t>in the months of </a:t>
            </a:r>
            <a:r>
              <a:rPr lang="en-IN" sz="1600" b="1" dirty="0" smtClean="0"/>
              <a:t>December</a:t>
            </a:r>
            <a:r>
              <a:rPr lang="en-IN" sz="1600" dirty="0" smtClean="0"/>
              <a:t> and </a:t>
            </a:r>
            <a:r>
              <a:rPr lang="en-IN" sz="1600" b="1" dirty="0" smtClean="0"/>
              <a:t>January </a:t>
            </a:r>
            <a:r>
              <a:rPr lang="en-IN" sz="1600" dirty="0" smtClean="0"/>
              <a:t>due to winter season where </a:t>
            </a:r>
            <a:r>
              <a:rPr lang="en-IN" sz="1600" b="1" dirty="0" smtClean="0"/>
              <a:t>customers </a:t>
            </a:r>
            <a:r>
              <a:rPr lang="en-IN" sz="1600" dirty="0" smtClean="0"/>
              <a:t>prefer something </a:t>
            </a:r>
            <a:r>
              <a:rPr lang="en-IN" sz="1600" b="1" dirty="0" smtClean="0"/>
              <a:t>warm </a:t>
            </a:r>
            <a:r>
              <a:rPr lang="en-IN" sz="1600" dirty="0" smtClean="0"/>
              <a:t>and </a:t>
            </a:r>
            <a:r>
              <a:rPr lang="en-IN" sz="1600" b="1" dirty="0" smtClean="0"/>
              <a:t>Café </a:t>
            </a:r>
            <a:r>
              <a:rPr lang="en-IN" sz="1600" dirty="0" smtClean="0"/>
              <a:t>has many such </a:t>
            </a:r>
            <a:r>
              <a:rPr lang="en-IN" sz="1600" b="1" dirty="0" smtClean="0"/>
              <a:t>items </a:t>
            </a:r>
            <a:r>
              <a:rPr lang="en-IN" sz="1600" dirty="0" smtClean="0"/>
              <a:t>like </a:t>
            </a:r>
            <a:r>
              <a:rPr lang="en-IN" sz="1600" b="1" dirty="0" smtClean="0"/>
              <a:t>different wines, Tea, Roast Chicken, </a:t>
            </a:r>
            <a:r>
              <a:rPr lang="en-IN" sz="1600" b="1" dirty="0" err="1" smtClean="0"/>
              <a:t>etc</a:t>
            </a:r>
            <a:r>
              <a:rPr lang="en-IN" sz="1600" b="1" dirty="0"/>
              <a:t> </a:t>
            </a:r>
            <a:r>
              <a:rPr lang="en-IN" sz="1600" dirty="0" smtClean="0"/>
              <a:t>to offer. </a:t>
            </a:r>
            <a:r>
              <a:rPr lang="en-IN" sz="1600" b="1" dirty="0" smtClean="0"/>
              <a:t>Same </a:t>
            </a:r>
            <a:r>
              <a:rPr lang="en-IN" sz="1600" dirty="0" smtClean="0"/>
              <a:t>happens in the month of </a:t>
            </a:r>
            <a:r>
              <a:rPr lang="en-IN" sz="1600" b="1" dirty="0" smtClean="0"/>
              <a:t>August </a:t>
            </a:r>
            <a:r>
              <a:rPr lang="en-IN" sz="1600" dirty="0" smtClean="0"/>
              <a:t>when it is </a:t>
            </a:r>
            <a:r>
              <a:rPr lang="en-IN" sz="1600" b="1" dirty="0" smtClean="0"/>
              <a:t>rainy season </a:t>
            </a:r>
            <a:r>
              <a:rPr lang="en-IN" sz="1600" dirty="0" smtClean="0"/>
              <a:t>and customers are inclined to </a:t>
            </a:r>
            <a:r>
              <a:rPr lang="en-IN" sz="1600" b="1" dirty="0" smtClean="0"/>
              <a:t>warm </a:t>
            </a:r>
            <a:r>
              <a:rPr lang="en-IN" sz="1600" dirty="0" smtClean="0"/>
              <a:t>items which are available abundantly in the </a:t>
            </a:r>
            <a:r>
              <a:rPr lang="en-IN" sz="1600" b="1" dirty="0" smtClean="0"/>
              <a:t>menu </a:t>
            </a:r>
            <a:r>
              <a:rPr lang="en-IN" sz="1600" dirty="0" smtClean="0"/>
              <a:t>of the </a:t>
            </a:r>
            <a:r>
              <a:rPr lang="en-IN" sz="1600" b="1" dirty="0" smtClean="0"/>
              <a:t>Café.</a:t>
            </a:r>
            <a:endParaRPr lang="en-IN" sz="1600" dirty="0" smtClean="0"/>
          </a:p>
        </p:txBody>
      </p:sp>
    </p:spTree>
    <p:extLst>
      <p:ext uri="{BB962C8B-B14F-4D97-AF65-F5344CB8AC3E}">
        <p14:creationId xmlns:p14="http://schemas.microsoft.com/office/powerpoint/2010/main" val="2545241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10942</TotalTime>
  <Words>2096</Words>
  <Application>Microsoft Office PowerPoint</Application>
  <PresentationFormat>On-screen Show (16:9)</PresentationFormat>
  <Paragraphs>86</Paragraphs>
  <Slides>20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Aharoni</vt:lpstr>
      <vt:lpstr>Arial</vt:lpstr>
      <vt:lpstr>Arial Black</vt:lpstr>
      <vt:lpstr>Arial Rounded MT Bold</vt:lpstr>
      <vt:lpstr>Calibri</vt:lpstr>
      <vt:lpstr>Calibri Light</vt:lpstr>
      <vt:lpstr>Comic Sans MS</vt:lpstr>
      <vt:lpstr>Cooper Black</vt:lpstr>
      <vt:lpstr>Wingdings</vt:lpstr>
      <vt:lpstr>Office Theme</vt:lpstr>
      <vt:lpstr>Worksheet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Teja</dc:creator>
  <cp:lastModifiedBy>Suraj Teja</cp:lastModifiedBy>
  <cp:revision>111</cp:revision>
  <dcterms:created xsi:type="dcterms:W3CDTF">2020-04-01T19:30:43Z</dcterms:created>
  <dcterms:modified xsi:type="dcterms:W3CDTF">2020-04-11T19:40:44Z</dcterms:modified>
</cp:coreProperties>
</file>