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0" r:id="rId7"/>
    <p:sldId id="261" r:id="rId8"/>
    <p:sldId id="268" r:id="rId9"/>
    <p:sldId id="262" r:id="rId10"/>
    <p:sldId id="263" r:id="rId11"/>
    <p:sldId id="264" r:id="rId12"/>
    <p:sldId id="265" r:id="rId13"/>
    <p:sldId id="26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65" autoAdjust="0"/>
  </p:normalViewPr>
  <p:slideViewPr>
    <p:cSldViewPr>
      <p:cViewPr>
        <p:scale>
          <a:sx n="110" d="100"/>
          <a:sy n="110" d="100"/>
        </p:scale>
        <p:origin x="594"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capitalone.com/tech/machine-learning/understanding-tf-idf/" TargetMode="External"/><Relationship Id="rId2" Type="http://schemas.openxmlformats.org/officeDocument/2006/relationships/hyperlink" Target="https://www.javatpoint.com/machine-learning-naive-bayes-classifier" TargetMode="External"/><Relationship Id="rId1" Type="http://schemas.openxmlformats.org/officeDocument/2006/relationships/slideLayout" Target="../slideLayouts/slideLayout4.xml"/><Relationship Id="rId5" Type="http://schemas.openxmlformats.org/officeDocument/2006/relationships/hyperlink" Target="https://github.com/bamtak/machine-learning-implemetation-python/blob/master/Binary%20Naive%20Bayes.ipynb" TargetMode="External"/><Relationship Id="rId4" Type="http://schemas.openxmlformats.org/officeDocument/2006/relationships/hyperlink" Target="https://www.researchgate.net/figure/Flowchart-of-Naive-Bayes-algorithm_fig4_3543039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17599" y="2076920"/>
            <a:ext cx="6549599" cy="690574"/>
          </a:xfrm>
          <a:prstGeom prst="rect">
            <a:avLst/>
          </a:prstGeom>
        </p:spPr>
        <p:txBody>
          <a:bodyPr vert="horz" wrap="square" lIns="0" tIns="13335" rIns="0" bIns="0" rtlCol="0">
            <a:spAutoFit/>
          </a:bodyPr>
          <a:lstStyle/>
          <a:p>
            <a:pPr marL="12700" algn="ctr">
              <a:lnSpc>
                <a:spcPct val="100000"/>
              </a:lnSpc>
              <a:spcBef>
                <a:spcPts val="105"/>
              </a:spcBef>
            </a:pPr>
            <a:r>
              <a:rPr lang="en-IN" sz="4400" b="1" dirty="0">
                <a:solidFill>
                  <a:srgbClr val="1CACE3"/>
                </a:solidFill>
                <a:latin typeface="Arial"/>
                <a:cs typeface="Arial"/>
              </a:rPr>
              <a:t>IMDB MOVIE REVIEWS</a:t>
            </a:r>
            <a:endParaRPr sz="44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dirty="0"/>
          </a:p>
        </p:txBody>
      </p:sp>
      <p:sp>
        <p:nvSpPr>
          <p:cNvPr id="5" name="Rectangle 4">
            <a:extLst>
              <a:ext uri="{FF2B5EF4-FFF2-40B4-BE49-F238E27FC236}">
                <a16:creationId xmlns:a16="http://schemas.microsoft.com/office/drawing/2014/main" id="{965DFB49-3C8D-99FA-3B46-0DCA6AAA4997}"/>
              </a:ext>
            </a:extLst>
          </p:cNvPr>
          <p:cNvSpPr/>
          <p:nvPr/>
        </p:nvSpPr>
        <p:spPr>
          <a:xfrm>
            <a:off x="1219200" y="3581400"/>
            <a:ext cx="9601200" cy="21336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latin typeface="Arial"/>
                <a:cs typeface="Arial"/>
              </a:rPr>
              <a:t>Presented</a:t>
            </a:r>
            <a:r>
              <a:rPr lang="en-US" b="1" spc="-20" dirty="0">
                <a:solidFill>
                  <a:srgbClr val="00B0F0"/>
                </a:solidFill>
                <a:latin typeface="Arial"/>
                <a:cs typeface="Arial"/>
              </a:rPr>
              <a:t> </a:t>
            </a:r>
            <a:r>
              <a:rPr lang="en-US" b="1" spc="-25" dirty="0">
                <a:solidFill>
                  <a:srgbClr val="00B0F0"/>
                </a:solidFill>
                <a:latin typeface="Arial"/>
                <a:cs typeface="Arial"/>
              </a:rPr>
              <a:t>By:</a:t>
            </a:r>
            <a:r>
              <a:rPr lang="en-US" b="1" spc="140" dirty="0">
                <a:solidFill>
                  <a:srgbClr val="00B0F0"/>
                </a:solidFill>
                <a:latin typeface="Arial"/>
                <a:cs typeface="Arial"/>
              </a:rPr>
              <a:t> AKASH.V.S </a:t>
            </a:r>
            <a:r>
              <a:rPr lang="en-US" b="1" dirty="0">
                <a:solidFill>
                  <a:srgbClr val="00B0F0"/>
                </a:solidFill>
                <a:latin typeface="Arial"/>
                <a:cs typeface="Arial"/>
              </a:rPr>
              <a:t>- ALAGAPPA COLLEGE OF TECHNOLOGY, ANNA UNIVERSITY- CENTRE FOR BIOTECHNOLOGY ( PHARMA )</a:t>
            </a:r>
            <a:endParaRPr lang="en-US" dirty="0">
              <a:solidFill>
                <a:srgbClr val="00B0F0"/>
              </a:solidFill>
              <a:latin typeface="Arial"/>
              <a:cs typeface="Arial"/>
            </a:endParaRP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Box 2">
            <a:extLst>
              <a:ext uri="{FF2B5EF4-FFF2-40B4-BE49-F238E27FC236}">
                <a16:creationId xmlns:a16="http://schemas.microsoft.com/office/drawing/2014/main" id="{C6DE9337-8987-94ED-31E4-BFA2B70CB967}"/>
              </a:ext>
            </a:extLst>
          </p:cNvPr>
          <p:cNvSpPr txBox="1"/>
          <p:nvPr/>
        </p:nvSpPr>
        <p:spPr>
          <a:xfrm>
            <a:off x="1181099" y="2090172"/>
            <a:ext cx="9829800" cy="3539430"/>
          </a:xfrm>
          <a:prstGeom prst="rect">
            <a:avLst/>
          </a:prstGeom>
          <a:noFill/>
        </p:spPr>
        <p:txBody>
          <a:bodyPr wrap="square" rtlCol="0">
            <a:spAutoFit/>
          </a:bodyPr>
          <a:lstStyle/>
          <a:p>
            <a:pPr algn="l"/>
            <a:r>
              <a:rPr lang="en-US" sz="2800" b="0" i="0" u="none" strike="noStrike" dirty="0">
                <a:solidFill>
                  <a:srgbClr val="000000"/>
                </a:solidFill>
                <a:effectLst/>
                <a:latin typeface="Calibri" panose="020F0502020204030204" pitchFamily="34" charset="0"/>
              </a:rPr>
              <a:t>The movie dataset for binary sentiment classification containing substantially more data than previous benchmark datasets was studies. Using the provided set of 50,000 highly polar movie reviews, of which 40,000 were used for training and 10,000 for testing, to achieve more accuracy. So, the number of positive and negative reviews were correctly predicted after running out tests, and the accuracy was checked using a confusion matrix.</a:t>
            </a:r>
          </a:p>
          <a:p>
            <a:r>
              <a:rPr lang="en-IN" sz="2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dirty="0"/>
          </a:p>
        </p:txBody>
      </p:sp>
      <p:sp>
        <p:nvSpPr>
          <p:cNvPr id="3" name="TextBox 2">
            <a:extLst>
              <a:ext uri="{FF2B5EF4-FFF2-40B4-BE49-F238E27FC236}">
                <a16:creationId xmlns:a16="http://schemas.microsoft.com/office/drawing/2014/main" id="{04A919E9-9825-20B9-CFFF-2275FB578E53}"/>
              </a:ext>
            </a:extLst>
          </p:cNvPr>
          <p:cNvSpPr txBox="1"/>
          <p:nvPr/>
        </p:nvSpPr>
        <p:spPr>
          <a:xfrm>
            <a:off x="914400" y="1731764"/>
            <a:ext cx="9753600" cy="2308324"/>
          </a:xfrm>
          <a:prstGeom prst="rect">
            <a:avLst/>
          </a:prstGeom>
          <a:noFill/>
        </p:spPr>
        <p:txBody>
          <a:bodyPr wrap="square" rtlCol="0">
            <a:spAutoFit/>
          </a:bodyPr>
          <a:lstStyle/>
          <a:p>
            <a:pPr algn="just">
              <a:spcBef>
                <a:spcPts val="600"/>
              </a:spcBef>
            </a:pPr>
            <a:r>
              <a:rPr lang="en-US" sz="2400" b="0" i="0" dirty="0">
                <a:solidFill>
                  <a:srgbClr val="610B4B"/>
                </a:solidFill>
                <a:effectLst/>
                <a:highlight>
                  <a:srgbClr val="FFFFFF"/>
                </a:highlight>
                <a:latin typeface="erdana"/>
              </a:rPr>
              <a:t>Applications of Naïve Bayes Classifier:</a:t>
            </a:r>
          </a:p>
          <a:p>
            <a:pPr algn="just">
              <a:spcBef>
                <a:spcPts val="600"/>
              </a:spcBef>
              <a:buFont typeface="Arial" panose="020B0604020202020204" pitchFamily="34" charset="0"/>
              <a:buChar char="•"/>
            </a:pPr>
            <a:r>
              <a:rPr lang="en-US" sz="2000" b="0" i="0" dirty="0">
                <a:solidFill>
                  <a:srgbClr val="000000"/>
                </a:solidFill>
                <a:effectLst/>
                <a:highlight>
                  <a:srgbClr val="FFFFFF"/>
                </a:highlight>
                <a:latin typeface="inter-regular"/>
              </a:rPr>
              <a:t>It is used for </a:t>
            </a:r>
            <a:r>
              <a:rPr lang="en-US" sz="2000" b="1" i="0" dirty="0">
                <a:solidFill>
                  <a:srgbClr val="000000"/>
                </a:solidFill>
                <a:effectLst/>
                <a:highlight>
                  <a:srgbClr val="FFFFFF"/>
                </a:highlight>
                <a:latin typeface="inter-bold"/>
              </a:rPr>
              <a:t>Credit Scoring</a:t>
            </a:r>
            <a:r>
              <a:rPr lang="en-US" sz="2000" b="0" i="0" dirty="0">
                <a:solidFill>
                  <a:srgbClr val="000000"/>
                </a:solidFill>
                <a:effectLst/>
                <a:highlight>
                  <a:srgbClr val="FFFFFF"/>
                </a:highlight>
                <a:latin typeface="inter-regular"/>
              </a:rPr>
              <a:t>.</a:t>
            </a:r>
          </a:p>
          <a:p>
            <a:pPr algn="just">
              <a:spcBef>
                <a:spcPts val="600"/>
              </a:spcBef>
              <a:buFont typeface="Arial" panose="020B0604020202020204" pitchFamily="34" charset="0"/>
              <a:buChar char="•"/>
            </a:pPr>
            <a:r>
              <a:rPr lang="en-US" sz="2000" b="0" i="0" dirty="0">
                <a:solidFill>
                  <a:srgbClr val="000000"/>
                </a:solidFill>
                <a:effectLst/>
                <a:highlight>
                  <a:srgbClr val="FFFFFF"/>
                </a:highlight>
                <a:latin typeface="inter-regular"/>
              </a:rPr>
              <a:t>It is used in </a:t>
            </a:r>
            <a:r>
              <a:rPr lang="en-US" sz="2000" b="1" i="0" dirty="0">
                <a:solidFill>
                  <a:srgbClr val="000000"/>
                </a:solidFill>
                <a:effectLst/>
                <a:highlight>
                  <a:srgbClr val="FFFFFF"/>
                </a:highlight>
                <a:latin typeface="inter-bold"/>
              </a:rPr>
              <a:t>medical data classification</a:t>
            </a:r>
            <a:r>
              <a:rPr lang="en-US" sz="2000" b="0" i="0" dirty="0">
                <a:solidFill>
                  <a:srgbClr val="000000"/>
                </a:solidFill>
                <a:effectLst/>
                <a:highlight>
                  <a:srgbClr val="FFFFFF"/>
                </a:highlight>
                <a:latin typeface="inter-regular"/>
              </a:rPr>
              <a:t>.</a:t>
            </a:r>
          </a:p>
          <a:p>
            <a:pPr algn="just">
              <a:spcBef>
                <a:spcPts val="600"/>
              </a:spcBef>
              <a:buFont typeface="Arial" panose="020B0604020202020204" pitchFamily="34" charset="0"/>
              <a:buChar char="•"/>
            </a:pPr>
            <a:r>
              <a:rPr lang="en-US" sz="2000" b="0" i="0" dirty="0">
                <a:solidFill>
                  <a:srgbClr val="000000"/>
                </a:solidFill>
                <a:effectLst/>
                <a:highlight>
                  <a:srgbClr val="FFFFFF"/>
                </a:highlight>
                <a:latin typeface="inter-regular"/>
              </a:rPr>
              <a:t>It can be used in </a:t>
            </a:r>
            <a:r>
              <a:rPr lang="en-US" sz="2000" b="1" i="0" dirty="0">
                <a:solidFill>
                  <a:srgbClr val="000000"/>
                </a:solidFill>
                <a:effectLst/>
                <a:highlight>
                  <a:srgbClr val="FFFFFF"/>
                </a:highlight>
                <a:latin typeface="inter-bold"/>
              </a:rPr>
              <a:t>real-time predictions</a:t>
            </a:r>
            <a:r>
              <a:rPr lang="en-US" sz="2000" b="0" i="0" dirty="0">
                <a:solidFill>
                  <a:srgbClr val="000000"/>
                </a:solidFill>
                <a:effectLst/>
                <a:highlight>
                  <a:srgbClr val="FFFFFF"/>
                </a:highlight>
                <a:latin typeface="inter-regular"/>
              </a:rPr>
              <a:t> because Naïve Bayes Classifier is an eager learner.</a:t>
            </a:r>
          </a:p>
          <a:p>
            <a:pPr algn="just">
              <a:spcBef>
                <a:spcPts val="600"/>
              </a:spcBef>
              <a:buFont typeface="Arial" panose="020B0604020202020204" pitchFamily="34" charset="0"/>
              <a:buChar char="•"/>
            </a:pPr>
            <a:r>
              <a:rPr lang="en-US" sz="2000" b="0" i="0" dirty="0">
                <a:solidFill>
                  <a:srgbClr val="000000"/>
                </a:solidFill>
                <a:effectLst/>
                <a:highlight>
                  <a:srgbClr val="FFFFFF"/>
                </a:highlight>
                <a:latin typeface="inter-regular"/>
              </a:rPr>
              <a:t>It is used in Text classification such as </a:t>
            </a:r>
            <a:r>
              <a:rPr lang="en-US" sz="2000" b="1" i="0" dirty="0">
                <a:solidFill>
                  <a:srgbClr val="000000"/>
                </a:solidFill>
                <a:effectLst/>
                <a:highlight>
                  <a:srgbClr val="FFFFFF"/>
                </a:highlight>
                <a:latin typeface="inter-bold"/>
              </a:rPr>
              <a:t>Spam filtering</a:t>
            </a:r>
            <a:r>
              <a:rPr lang="en-US" sz="2000" b="0" i="0" dirty="0">
                <a:solidFill>
                  <a:srgbClr val="000000"/>
                </a:solidFill>
                <a:effectLst/>
                <a:highlight>
                  <a:srgbClr val="FFFFFF"/>
                </a:highlight>
                <a:latin typeface="inter-regular"/>
              </a:rPr>
              <a:t> and </a:t>
            </a:r>
            <a:r>
              <a:rPr lang="en-US" sz="2000" b="1" i="0" dirty="0">
                <a:solidFill>
                  <a:srgbClr val="000000"/>
                </a:solidFill>
                <a:effectLst/>
                <a:highlight>
                  <a:srgbClr val="FFFFFF"/>
                </a:highlight>
                <a:latin typeface="inter-bold"/>
              </a:rPr>
              <a:t>Sentiment analysis</a:t>
            </a:r>
            <a:r>
              <a:rPr lang="en-US" sz="2000" b="0" i="0" dirty="0">
                <a:solidFill>
                  <a:srgbClr val="000000"/>
                </a:solidFill>
                <a:effectLst/>
                <a:highlight>
                  <a:srgbClr val="FFFFFF"/>
                </a:highlight>
                <a:latin typeface="inter-regular"/>
              </a:rPr>
              <a:t>.</a:t>
            </a:r>
          </a:p>
          <a:p>
            <a:endParaRPr lang="en-IN" sz="2000" dirty="0"/>
          </a:p>
        </p:txBody>
      </p:sp>
      <p:sp>
        <p:nvSpPr>
          <p:cNvPr id="4" name="TextBox 3">
            <a:extLst>
              <a:ext uri="{FF2B5EF4-FFF2-40B4-BE49-F238E27FC236}">
                <a16:creationId xmlns:a16="http://schemas.microsoft.com/office/drawing/2014/main" id="{1D7E34FA-EA58-5FFF-1D48-3249EDA27F1D}"/>
              </a:ext>
            </a:extLst>
          </p:cNvPr>
          <p:cNvSpPr txBox="1"/>
          <p:nvPr/>
        </p:nvSpPr>
        <p:spPr>
          <a:xfrm>
            <a:off x="2171699" y="4343400"/>
            <a:ext cx="7848600" cy="1323439"/>
          </a:xfrm>
          <a:prstGeom prst="rect">
            <a:avLst/>
          </a:prstGeom>
          <a:noFill/>
        </p:spPr>
        <p:txBody>
          <a:bodyPr wrap="square" rtlCol="0">
            <a:spAutoFit/>
          </a:bodyPr>
          <a:lstStyle/>
          <a:p>
            <a:r>
              <a:rPr lang="en-US" sz="2000" b="1" i="0" dirty="0">
                <a:solidFill>
                  <a:srgbClr val="141414"/>
                </a:solidFill>
                <a:effectLst/>
                <a:latin typeface="Optimist"/>
              </a:rPr>
              <a:t>Note</a:t>
            </a:r>
            <a:r>
              <a:rPr lang="en-US" sz="2000" b="0" i="0" dirty="0">
                <a:solidFill>
                  <a:srgbClr val="141414"/>
                </a:solidFill>
                <a:effectLst/>
                <a:latin typeface="Optimist"/>
              </a:rPr>
              <a:t>: from this </a:t>
            </a:r>
            <a:r>
              <a:rPr lang="en-US" sz="2000" dirty="0">
                <a:solidFill>
                  <a:srgbClr val="141414"/>
                </a:solidFill>
                <a:latin typeface="Optimist"/>
              </a:rPr>
              <a:t>process, it was inferred that </a:t>
            </a:r>
            <a:r>
              <a:rPr lang="en-US" sz="2000" b="0" i="0" dirty="0">
                <a:solidFill>
                  <a:srgbClr val="141414"/>
                </a:solidFill>
                <a:effectLst/>
                <a:latin typeface="Optimist"/>
              </a:rPr>
              <a:t>TF-IDF can be used to vectorize text into a format more agreeable for ML &amp; NLP techniques, and different approaches of the same vectorizers can be used for othe</a:t>
            </a:r>
            <a:r>
              <a:rPr lang="en-US" sz="2000" dirty="0">
                <a:solidFill>
                  <a:srgbClr val="141414"/>
                </a:solidFill>
                <a:latin typeface="Optimist"/>
              </a:rPr>
              <a:t>r data classification situations.</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Box 2">
            <a:extLst>
              <a:ext uri="{FF2B5EF4-FFF2-40B4-BE49-F238E27FC236}">
                <a16:creationId xmlns:a16="http://schemas.microsoft.com/office/drawing/2014/main" id="{821F7967-9F8F-E957-50CA-DEA0BD2D5D8E}"/>
              </a:ext>
            </a:extLst>
          </p:cNvPr>
          <p:cNvSpPr txBox="1"/>
          <p:nvPr/>
        </p:nvSpPr>
        <p:spPr>
          <a:xfrm>
            <a:off x="914400" y="1676400"/>
            <a:ext cx="8915400" cy="3416320"/>
          </a:xfrm>
          <a:prstGeom prst="rect">
            <a:avLst/>
          </a:prstGeom>
          <a:noFill/>
        </p:spPr>
        <p:txBody>
          <a:bodyPr wrap="square" rtlCol="0">
            <a:spAutoFit/>
          </a:bodyPr>
          <a:lstStyle/>
          <a:p>
            <a:r>
              <a:rPr lang="en-IN" dirty="0">
                <a:hlinkClick r:id="rId2"/>
              </a:rPr>
              <a:t>https://www.javatpoint.com/machine-learning-naive-bayes-classifier</a:t>
            </a:r>
            <a:endParaRPr lang="en-IN" dirty="0"/>
          </a:p>
          <a:p>
            <a:endParaRPr lang="en-IN" dirty="0"/>
          </a:p>
          <a:p>
            <a:r>
              <a:rPr lang="en-IN" dirty="0">
                <a:hlinkClick r:id="rId3"/>
              </a:rPr>
              <a:t>https://www.capitalone.com/tech/machine-learning/understanding-tf-idf/</a:t>
            </a:r>
            <a:endParaRPr lang="en-IN" dirty="0"/>
          </a:p>
          <a:p>
            <a:endParaRPr lang="en-IN" dirty="0"/>
          </a:p>
          <a:p>
            <a:r>
              <a:rPr lang="en-IN" dirty="0">
                <a:hlinkClick r:id="rId4"/>
              </a:rPr>
              <a:t>https://www.researchgate.net/figure/Flowchart-of-Naive-Bayes-algorithm_fig4_354303930</a:t>
            </a:r>
            <a:endParaRPr lang="en-IN" dirty="0"/>
          </a:p>
          <a:p>
            <a:endParaRPr lang="en-IN" dirty="0"/>
          </a:p>
          <a:p>
            <a:r>
              <a:rPr lang="en-IN" dirty="0">
                <a:hlinkClick r:id="rId5"/>
              </a:rPr>
              <a:t>https://github.com/bamtak/machine-learning-implemetation-python/blob/master/Binary%20Naive%20Bayes.ipynb</a:t>
            </a:r>
            <a:endParaRPr lang="en-IN" dirty="0"/>
          </a:p>
          <a:p>
            <a:endParaRPr lang="en-IN"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2700" y="2743876"/>
            <a:ext cx="7086600" cy="1370247"/>
          </a:xfrm>
          <a:prstGeom prst="rect">
            <a:avLst/>
          </a:prstGeom>
        </p:spPr>
        <p:txBody>
          <a:bodyPr vert="horz" wrap="square" lIns="0" tIns="15875" rIns="0" bIns="0" rtlCol="0">
            <a:spAutoFit/>
          </a:bodyPr>
          <a:lstStyle/>
          <a:p>
            <a:pPr marL="12700">
              <a:lnSpc>
                <a:spcPct val="100000"/>
              </a:lnSpc>
              <a:spcBef>
                <a:spcPts val="125"/>
              </a:spcBef>
            </a:pPr>
            <a:r>
              <a:rPr sz="8800" dirty="0">
                <a:solidFill>
                  <a:srgbClr val="001F5F"/>
                </a:solidFill>
              </a:rPr>
              <a:t>THANK</a:t>
            </a:r>
            <a:r>
              <a:rPr sz="8800" spc="15" dirty="0">
                <a:solidFill>
                  <a:srgbClr val="001F5F"/>
                </a:solidFill>
              </a:rPr>
              <a:t> </a:t>
            </a:r>
            <a:r>
              <a:rPr sz="8800" spc="-25" dirty="0">
                <a:solidFill>
                  <a:srgbClr val="001F5F"/>
                </a:solidFill>
              </a:rPr>
              <a:t>YOU</a:t>
            </a:r>
            <a:r>
              <a:rPr lang="en-IN" sz="8800" spc="-25" dirty="0">
                <a:solidFill>
                  <a:srgbClr val="001F5F"/>
                </a:solidFill>
              </a:rPr>
              <a:t>!</a:t>
            </a:r>
            <a:endParaRPr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1391602"/>
            <a:ext cx="1981200" cy="508473"/>
          </a:xfrm>
          <a:prstGeom prst="rect">
            <a:avLst/>
          </a:prstGeom>
        </p:spPr>
        <p:txBody>
          <a:bodyPr vert="horz" wrap="square" lIns="0" tIns="15875" rIns="0" bIns="0" rtlCol="0">
            <a:spAutoFit/>
          </a:bodyPr>
          <a:lstStyle/>
          <a:p>
            <a:pPr marL="12700">
              <a:lnSpc>
                <a:spcPct val="100000"/>
              </a:lnSpc>
              <a:spcBef>
                <a:spcPts val="125"/>
              </a:spcBef>
            </a:pPr>
            <a:r>
              <a:rPr sz="3200" spc="-10" dirty="0">
                <a:solidFill>
                  <a:srgbClr val="001F5F"/>
                </a:solidFill>
              </a:rPr>
              <a:t>OUTLINE</a:t>
            </a:r>
            <a:r>
              <a:rPr lang="en-IN" sz="3200" spc="-10" dirty="0">
                <a:solidFill>
                  <a:srgbClr val="001F5F"/>
                </a:solidFill>
              </a:rPr>
              <a:t>:</a:t>
            </a:r>
            <a:endParaRPr sz="3200"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Cambria"/>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dirty="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dirty="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Result</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spc="-10" dirty="0">
                <a:solidFill>
                  <a:srgbClr val="404040"/>
                </a:solidFill>
                <a:latin typeface="Arial"/>
                <a:cs typeface="Arial"/>
              </a:rPr>
              <a:t>Conclusion</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dirty="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graphicFrame>
        <p:nvGraphicFramePr>
          <p:cNvPr id="4" name="Table 3">
            <a:extLst>
              <a:ext uri="{FF2B5EF4-FFF2-40B4-BE49-F238E27FC236}">
                <a16:creationId xmlns:a16="http://schemas.microsoft.com/office/drawing/2014/main" id="{C2AC8427-BD68-956C-8605-580154978278}"/>
              </a:ext>
            </a:extLst>
          </p:cNvPr>
          <p:cNvGraphicFramePr>
            <a:graphicFrameLocks noGrp="1"/>
          </p:cNvGraphicFramePr>
          <p:nvPr>
            <p:extLst>
              <p:ext uri="{D42A27DB-BD31-4B8C-83A1-F6EECF244321}">
                <p14:modId xmlns:p14="http://schemas.microsoft.com/office/powerpoint/2010/main" val="585307600"/>
              </p:ext>
            </p:extLst>
          </p:nvPr>
        </p:nvGraphicFramePr>
        <p:xfrm>
          <a:off x="2006600" y="2395538"/>
          <a:ext cx="8178800" cy="2615565"/>
        </p:xfrm>
        <a:graphic>
          <a:graphicData uri="http://schemas.openxmlformats.org/drawingml/2006/table">
            <a:tbl>
              <a:tblPr/>
              <a:tblGrid>
                <a:gridCol w="8178800">
                  <a:extLst>
                    <a:ext uri="{9D8B030D-6E8A-4147-A177-3AD203B41FA5}">
                      <a16:colId xmlns:a16="http://schemas.microsoft.com/office/drawing/2014/main" val="1967419122"/>
                    </a:ext>
                  </a:extLst>
                </a:gridCol>
              </a:tblGrid>
              <a:tr h="581025">
                <a:tc>
                  <a:txBody>
                    <a:bodyPr/>
                    <a:lstStyle/>
                    <a:p>
                      <a:pPr algn="l" fontAlgn="b"/>
                      <a:r>
                        <a:rPr lang="en-US" sz="2800" b="0" i="0" u="none" strike="noStrike" dirty="0">
                          <a:solidFill>
                            <a:srgbClr val="000000"/>
                          </a:solidFill>
                          <a:effectLst/>
                          <a:latin typeface="Calibri" panose="020F0502020204030204" pitchFamily="34"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a:txBody>
                  <a:tcPr marL="9525" marR="9525" marT="9525" anchor="b">
                    <a:lnL>
                      <a:noFill/>
                    </a:lnL>
                    <a:lnR>
                      <a:noFill/>
                    </a:lnR>
                    <a:lnT>
                      <a:noFill/>
                    </a:lnT>
                    <a:lnB>
                      <a:noFill/>
                    </a:lnB>
                    <a:noFill/>
                  </a:tcPr>
                </a:tc>
                <a:extLst>
                  <a:ext uri="{0D108BD9-81ED-4DB2-BD59-A6C34878D82A}">
                    <a16:rowId xmlns:a16="http://schemas.microsoft.com/office/drawing/2014/main" val="158452952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497205"/>
            <a:ext cx="10962005" cy="683199"/>
          </a:xfrm>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Box 2">
            <a:extLst>
              <a:ext uri="{FF2B5EF4-FFF2-40B4-BE49-F238E27FC236}">
                <a16:creationId xmlns:a16="http://schemas.microsoft.com/office/drawing/2014/main" id="{8F4C5BEC-D705-0CC4-331D-322F936CC350}"/>
              </a:ext>
            </a:extLst>
          </p:cNvPr>
          <p:cNvSpPr txBox="1"/>
          <p:nvPr/>
        </p:nvSpPr>
        <p:spPr>
          <a:xfrm>
            <a:off x="648864" y="1567814"/>
            <a:ext cx="10171536" cy="707886"/>
          </a:xfrm>
          <a:prstGeom prst="rect">
            <a:avLst/>
          </a:prstGeom>
          <a:noFill/>
        </p:spPr>
        <p:txBody>
          <a:bodyPr wrap="square" rtlCol="0">
            <a:spAutoFit/>
          </a:bodyPr>
          <a:lstStyle/>
          <a:p>
            <a:r>
              <a:rPr lang="en-IN" sz="2000" dirty="0"/>
              <a:t>The solution for the problem statement given was to segregate the positive and negative reviews using the Naïve Bayes classification algorithm.</a:t>
            </a:r>
          </a:p>
        </p:txBody>
      </p:sp>
      <p:sp>
        <p:nvSpPr>
          <p:cNvPr id="4" name="TextBox 3">
            <a:extLst>
              <a:ext uri="{FF2B5EF4-FFF2-40B4-BE49-F238E27FC236}">
                <a16:creationId xmlns:a16="http://schemas.microsoft.com/office/drawing/2014/main" id="{7FB25921-B7E1-CE06-2644-2464A6F817A6}"/>
              </a:ext>
            </a:extLst>
          </p:cNvPr>
          <p:cNvSpPr txBox="1"/>
          <p:nvPr/>
        </p:nvSpPr>
        <p:spPr>
          <a:xfrm>
            <a:off x="648864" y="2611904"/>
            <a:ext cx="8571336" cy="523220"/>
          </a:xfrm>
          <a:prstGeom prst="rect">
            <a:avLst/>
          </a:prstGeom>
          <a:noFill/>
        </p:spPr>
        <p:txBody>
          <a:bodyPr wrap="square" rtlCol="0">
            <a:spAutoFit/>
          </a:bodyPr>
          <a:lstStyle/>
          <a:p>
            <a:r>
              <a:rPr lang="en-IN" sz="2800" b="1" dirty="0"/>
              <a:t>What is Naïve Bayes Algorithm?</a:t>
            </a:r>
          </a:p>
        </p:txBody>
      </p:sp>
      <p:sp>
        <p:nvSpPr>
          <p:cNvPr id="5" name="TextBox 4">
            <a:extLst>
              <a:ext uri="{FF2B5EF4-FFF2-40B4-BE49-F238E27FC236}">
                <a16:creationId xmlns:a16="http://schemas.microsoft.com/office/drawing/2014/main" id="{1572DDBC-EA79-F2FA-C2B5-6E7858A68945}"/>
              </a:ext>
            </a:extLst>
          </p:cNvPr>
          <p:cNvSpPr txBox="1"/>
          <p:nvPr/>
        </p:nvSpPr>
        <p:spPr>
          <a:xfrm>
            <a:off x="648864" y="3471328"/>
            <a:ext cx="10668000" cy="3139321"/>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000" i="0" dirty="0">
                <a:solidFill>
                  <a:srgbClr val="000000"/>
                </a:solidFill>
                <a:effectLst/>
                <a:highlight>
                  <a:srgbClr val="FFFFFF"/>
                </a:highlight>
                <a:latin typeface="inter-regular"/>
              </a:rPr>
              <a:t>Naïve Bayes algorithm is a supervised learning algorithm, which is based on </a:t>
            </a:r>
            <a:r>
              <a:rPr lang="en-US" sz="2000" b="1" i="0" dirty="0">
                <a:solidFill>
                  <a:srgbClr val="000000"/>
                </a:solidFill>
                <a:effectLst/>
                <a:highlight>
                  <a:srgbClr val="FFFFFF"/>
                </a:highlight>
                <a:latin typeface="inter-bold"/>
              </a:rPr>
              <a:t>Bayes</a:t>
            </a:r>
            <a:r>
              <a:rPr lang="en-US" sz="2000" i="0" dirty="0">
                <a:solidFill>
                  <a:srgbClr val="000000"/>
                </a:solidFill>
                <a:effectLst/>
                <a:highlight>
                  <a:srgbClr val="FFFFFF"/>
                </a:highlight>
                <a:latin typeface="inter-bold"/>
              </a:rPr>
              <a:t> </a:t>
            </a:r>
            <a:r>
              <a:rPr lang="en-US" sz="2000" b="1" i="0" dirty="0">
                <a:solidFill>
                  <a:srgbClr val="000000"/>
                </a:solidFill>
                <a:effectLst/>
                <a:highlight>
                  <a:srgbClr val="FFFFFF"/>
                </a:highlight>
                <a:latin typeface="inter-bold"/>
              </a:rPr>
              <a:t>theorem</a:t>
            </a:r>
            <a:r>
              <a:rPr lang="en-US" sz="2000" i="0" dirty="0">
                <a:solidFill>
                  <a:srgbClr val="000000"/>
                </a:solidFill>
                <a:effectLst/>
                <a:highlight>
                  <a:srgbClr val="FFFFFF"/>
                </a:highlight>
                <a:latin typeface="inter-regular"/>
              </a:rPr>
              <a:t> and used for solving classification problems.</a:t>
            </a:r>
          </a:p>
          <a:p>
            <a:pPr algn="just">
              <a:lnSpc>
                <a:spcPct val="150000"/>
              </a:lnSpc>
              <a:buFont typeface="Arial" panose="020B0604020202020204" pitchFamily="34" charset="0"/>
              <a:buChar char="•"/>
            </a:pPr>
            <a:r>
              <a:rPr lang="en-US" sz="2000" i="0" dirty="0">
                <a:solidFill>
                  <a:srgbClr val="000000"/>
                </a:solidFill>
                <a:effectLst/>
                <a:highlight>
                  <a:srgbClr val="FFFFFF"/>
                </a:highlight>
                <a:latin typeface="inter-regular"/>
              </a:rPr>
              <a:t>It is mainly used in </a:t>
            </a:r>
            <a:r>
              <a:rPr lang="en-US" sz="2000" i="1" dirty="0">
                <a:solidFill>
                  <a:srgbClr val="000000"/>
                </a:solidFill>
                <a:effectLst/>
                <a:highlight>
                  <a:srgbClr val="FFFFFF"/>
                </a:highlight>
                <a:latin typeface="inter-regular"/>
              </a:rPr>
              <a:t>text classification</a:t>
            </a:r>
            <a:r>
              <a:rPr lang="en-US" sz="2000" i="0" dirty="0">
                <a:solidFill>
                  <a:srgbClr val="000000"/>
                </a:solidFill>
                <a:effectLst/>
                <a:highlight>
                  <a:srgbClr val="FFFFFF"/>
                </a:highlight>
                <a:latin typeface="inter-regular"/>
              </a:rPr>
              <a:t> that includes a high-dimensional training dataset.</a:t>
            </a:r>
          </a:p>
          <a:p>
            <a:pPr algn="just">
              <a:lnSpc>
                <a:spcPct val="150000"/>
              </a:lnSpc>
              <a:buFont typeface="Arial" panose="020B0604020202020204" pitchFamily="34" charset="0"/>
              <a:buChar char="•"/>
            </a:pPr>
            <a:r>
              <a:rPr lang="en-US" sz="2000" i="0" dirty="0">
                <a:solidFill>
                  <a:srgbClr val="000000"/>
                </a:solidFill>
                <a:effectLst/>
                <a:highlight>
                  <a:srgbClr val="FFFFFF"/>
                </a:highlight>
                <a:latin typeface="inter-regular"/>
              </a:rPr>
              <a:t>Naïve Bayes Classifier is one of the simple and most effective Classification algorithms which helps in building the fast machine learning models that can make quick predictions.</a:t>
            </a:r>
          </a:p>
          <a:p>
            <a:pPr algn="just">
              <a:lnSpc>
                <a:spcPct val="150000"/>
              </a:lnSpc>
              <a:buFont typeface="Arial" panose="020B0604020202020204" pitchFamily="34" charset="0"/>
              <a:buChar char="•"/>
            </a:pPr>
            <a:r>
              <a:rPr lang="en-US" sz="2000" b="1" i="0" dirty="0">
                <a:solidFill>
                  <a:srgbClr val="000000"/>
                </a:solidFill>
                <a:effectLst/>
                <a:highlight>
                  <a:srgbClr val="FFFFFF"/>
                </a:highlight>
                <a:latin typeface="inter-bold"/>
              </a:rPr>
              <a:t>It is a probabilistic classifier, which means it predicts on the basis of the probability of an object</a:t>
            </a:r>
            <a:r>
              <a:rPr lang="en-US" sz="2000" b="1" i="0" dirty="0">
                <a:solidFill>
                  <a:srgbClr val="000000"/>
                </a:solidFill>
                <a:effectLst/>
                <a:highlight>
                  <a:srgbClr val="FFFFFF"/>
                </a:highlight>
                <a:latin typeface="inter-regular"/>
              </a:rPr>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46854-EF5B-B945-908C-314BFDD2617D}"/>
              </a:ext>
            </a:extLst>
          </p:cNvPr>
          <p:cNvSpPr txBox="1"/>
          <p:nvPr/>
        </p:nvSpPr>
        <p:spPr>
          <a:xfrm>
            <a:off x="533400" y="762000"/>
            <a:ext cx="11125200" cy="5770811"/>
          </a:xfrm>
          <a:prstGeom prst="rect">
            <a:avLst/>
          </a:prstGeom>
          <a:noFill/>
        </p:spPr>
        <p:txBody>
          <a:bodyPr wrap="square" rtlCol="0">
            <a:spAutoFit/>
          </a:bodyPr>
          <a:lstStyle/>
          <a:p>
            <a:pPr algn="just">
              <a:spcBef>
                <a:spcPts val="600"/>
              </a:spcBef>
            </a:pPr>
            <a:r>
              <a:rPr lang="en-US" i="0" dirty="0">
                <a:solidFill>
                  <a:srgbClr val="610B38"/>
                </a:solidFill>
                <a:effectLst/>
                <a:highlight>
                  <a:srgbClr val="FFFFFF"/>
                </a:highlight>
                <a:latin typeface="erdana"/>
              </a:rPr>
              <a:t>Why is it called Naïve Bayes?</a:t>
            </a:r>
          </a:p>
          <a:p>
            <a:pPr algn="just">
              <a:spcBef>
                <a:spcPts val="600"/>
              </a:spcBef>
            </a:pPr>
            <a:r>
              <a:rPr lang="en-US" i="0" dirty="0">
                <a:solidFill>
                  <a:schemeClr val="tx1"/>
                </a:solidFill>
                <a:effectLst/>
                <a:highlight>
                  <a:srgbClr val="FFFFFF"/>
                </a:highlight>
                <a:latin typeface="inter-regular"/>
              </a:rPr>
              <a:t>The Naïve Bayes algorithm is comprised of two words Naïve and Bayes, Which can be described as:</a:t>
            </a:r>
          </a:p>
          <a:p>
            <a:pPr algn="just">
              <a:spcBef>
                <a:spcPts val="600"/>
              </a:spcBef>
              <a:buFont typeface="Arial" panose="020B0604020202020204" pitchFamily="34" charset="0"/>
              <a:buChar char="•"/>
            </a:pPr>
            <a:r>
              <a:rPr lang="en-US" b="1" i="0" dirty="0">
                <a:solidFill>
                  <a:schemeClr val="tx1"/>
                </a:solidFill>
                <a:effectLst/>
                <a:highlight>
                  <a:srgbClr val="FFFFFF"/>
                </a:highlight>
                <a:latin typeface="inter-bold"/>
              </a:rPr>
              <a:t>Naïve</a:t>
            </a:r>
            <a:r>
              <a:rPr lang="en-US" i="0" dirty="0">
                <a:solidFill>
                  <a:schemeClr val="tx1"/>
                </a:solidFill>
                <a:effectLst/>
                <a:highlight>
                  <a:srgbClr val="FFFFFF"/>
                </a:highlight>
                <a:latin typeface="inter-regular"/>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just">
              <a:spcBef>
                <a:spcPts val="600"/>
              </a:spcBef>
              <a:buFont typeface="Arial" panose="020B0604020202020204" pitchFamily="34" charset="0"/>
              <a:buChar char="•"/>
            </a:pPr>
            <a:r>
              <a:rPr lang="en-US" b="1" i="0" dirty="0">
                <a:solidFill>
                  <a:schemeClr val="tx1"/>
                </a:solidFill>
                <a:effectLst/>
                <a:highlight>
                  <a:srgbClr val="FFFFFF"/>
                </a:highlight>
                <a:latin typeface="inter-bold"/>
              </a:rPr>
              <a:t>Bayes</a:t>
            </a:r>
            <a:r>
              <a:rPr lang="en-US" i="0" dirty="0">
                <a:solidFill>
                  <a:schemeClr val="tx1"/>
                </a:solidFill>
                <a:effectLst/>
                <a:highlight>
                  <a:srgbClr val="FFFFFF"/>
                </a:highlight>
                <a:latin typeface="inter-regular"/>
              </a:rPr>
              <a:t>: It is called Bayes because it depends on the principle of </a:t>
            </a:r>
            <a:r>
              <a:rPr lang="en-US" i="0" u="none" strike="noStrike" dirty="0">
                <a:solidFill>
                  <a:schemeClr val="tx1"/>
                </a:solidFill>
                <a:effectLst/>
                <a:highlight>
                  <a:srgbClr val="FFFFFF"/>
                </a:highlight>
                <a:latin typeface="inter-regular"/>
                <a:hlinkClick r:id="rId2">
                  <a:extLst>
                    <a:ext uri="{A12FA001-AC4F-418D-AE19-62706E023703}">
                      <ahyp:hlinkClr xmlns:ahyp="http://schemas.microsoft.com/office/drawing/2018/hyperlinkcolor" val="tx"/>
                    </a:ext>
                  </a:extLst>
                </a:hlinkClick>
              </a:rPr>
              <a:t>Bayes' Theorem</a:t>
            </a:r>
            <a:r>
              <a:rPr lang="en-US" i="0" dirty="0">
                <a:solidFill>
                  <a:schemeClr val="tx1"/>
                </a:solidFill>
                <a:effectLst/>
                <a:highlight>
                  <a:srgbClr val="FFFFFF"/>
                </a:highlight>
                <a:latin typeface="inter-regular"/>
              </a:rPr>
              <a:t>.</a:t>
            </a:r>
          </a:p>
          <a:p>
            <a:pPr algn="just">
              <a:spcBef>
                <a:spcPts val="600"/>
              </a:spcBef>
              <a:buFont typeface="Arial" panose="020B0604020202020204" pitchFamily="34" charset="0"/>
              <a:buChar char="•"/>
            </a:pPr>
            <a:endParaRPr lang="en-US" dirty="0">
              <a:solidFill>
                <a:schemeClr val="tx1"/>
              </a:solidFill>
              <a:highlight>
                <a:srgbClr val="FFFFFF"/>
              </a:highligh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0B38"/>
                </a:solidFill>
                <a:effectLst/>
                <a:latin typeface="erdana"/>
              </a:rPr>
              <a:t>Bayes' Theorem: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ter-regular"/>
              </a:rPr>
              <a:t>Bayes' theorem is also known as </a:t>
            </a:r>
            <a:r>
              <a:rPr kumimoji="0" lang="en-US" altLang="en-US" b="1" i="0" u="none" strike="noStrike" cap="none" normalizeH="0" baseline="0" dirty="0">
                <a:ln>
                  <a:noFill/>
                </a:ln>
                <a:solidFill>
                  <a:srgbClr val="000000"/>
                </a:solidFill>
                <a:effectLst/>
                <a:latin typeface="inter-bold"/>
              </a:rPr>
              <a:t>Bayes' Rule</a:t>
            </a:r>
            <a:r>
              <a:rPr kumimoji="0" lang="en-US" altLang="en-US" b="0" i="0" u="none" strike="noStrike" cap="none" normalizeH="0" baseline="0" dirty="0">
                <a:ln>
                  <a:noFill/>
                </a:ln>
                <a:solidFill>
                  <a:srgbClr val="000000"/>
                </a:solidFill>
                <a:effectLst/>
                <a:latin typeface="inter-regular"/>
              </a:rPr>
              <a:t> or </a:t>
            </a:r>
            <a:r>
              <a:rPr kumimoji="0" lang="en-US" altLang="en-US" b="1" i="0" u="none" strike="noStrike" cap="none" normalizeH="0" baseline="0" dirty="0">
                <a:ln>
                  <a:noFill/>
                </a:ln>
                <a:solidFill>
                  <a:srgbClr val="000000"/>
                </a:solidFill>
                <a:effectLst/>
                <a:latin typeface="inter-bold"/>
              </a:rPr>
              <a:t>Bayes' law</a:t>
            </a:r>
            <a:r>
              <a:rPr kumimoji="0" lang="en-US" altLang="en-US" b="0" i="0" u="none" strike="noStrike" cap="none" normalizeH="0" baseline="0" dirty="0">
                <a:ln>
                  <a:noFill/>
                </a:ln>
                <a:solidFill>
                  <a:srgbClr val="000000"/>
                </a:solidFill>
                <a:effectLst/>
                <a:latin typeface="inter-regular"/>
              </a:rPr>
              <a:t>, which is used to determine the probability of a hypothesis with prior knowledge. It depends on the conditional probability.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ter-regular"/>
              </a:rPr>
              <a:t>The formula for Bayes' theorem is given as:</a:t>
            </a:r>
            <a:endParaRPr kumimoji="0" lang="en-US" altLang="en-US"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rPr>
              <a:t>  </a:t>
            </a:r>
            <a:r>
              <a:rPr kumimoji="0" lang="en-US" altLang="en-US" sz="44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a:spcBef>
                <a:spcPts val="600"/>
              </a:spcBef>
            </a:pPr>
            <a:endParaRPr lang="en-US" i="0" dirty="0">
              <a:solidFill>
                <a:schemeClr val="tx1"/>
              </a:solidFill>
              <a:effectLst/>
              <a:highlight>
                <a:srgbClr val="FFFFFF"/>
              </a:highlight>
              <a:latin typeface="inter-regular"/>
            </a:endParaRPr>
          </a:p>
          <a:p>
            <a:pPr algn="just">
              <a:spcBef>
                <a:spcPts val="600"/>
              </a:spcBef>
              <a:buFont typeface="Arial" panose="020B0604020202020204" pitchFamily="34" charset="0"/>
              <a:buChar char="•"/>
            </a:pPr>
            <a:endParaRPr lang="en-US" dirty="0">
              <a:solidFill>
                <a:schemeClr val="tx1"/>
              </a:solidFill>
              <a:highlight>
                <a:srgbClr val="FFFFFF"/>
              </a:highlight>
              <a:latin typeface="inter-regular"/>
            </a:endParaRPr>
          </a:p>
          <a:p>
            <a:pPr algn="just">
              <a:spcBef>
                <a:spcPts val="600"/>
              </a:spcBef>
            </a:pPr>
            <a:endParaRPr lang="en-US" i="0" dirty="0">
              <a:solidFill>
                <a:schemeClr val="tx1"/>
              </a:solidFill>
              <a:effectLst/>
              <a:highlight>
                <a:srgbClr val="FFFFFF"/>
              </a:highlight>
              <a:latin typeface="inter-regular"/>
            </a:endParaRPr>
          </a:p>
          <a:p>
            <a:endParaRPr lang="en-IN" dirty="0"/>
          </a:p>
        </p:txBody>
      </p:sp>
      <p:pic>
        <p:nvPicPr>
          <p:cNvPr id="2054" name="Picture 6" descr="Naïve Bayes Classifier Algorithm">
            <a:extLst>
              <a:ext uri="{FF2B5EF4-FFF2-40B4-BE49-F238E27FC236}">
                <a16:creationId xmlns:a16="http://schemas.microsoft.com/office/drawing/2014/main" id="{481A59B6-1EDB-3F32-33BB-0898D296C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425" y="4876800"/>
            <a:ext cx="1581150" cy="466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C6E677-DEBA-C025-D4E3-B9574246B488}"/>
              </a:ext>
            </a:extLst>
          </p:cNvPr>
          <p:cNvSpPr txBox="1"/>
          <p:nvPr/>
        </p:nvSpPr>
        <p:spPr>
          <a:xfrm>
            <a:off x="2971800" y="5449669"/>
            <a:ext cx="7010400" cy="1292662"/>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inter-bold"/>
              </a:rPr>
              <a:t>Where,</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inter-bold"/>
              </a:rPr>
              <a:t>P(A|B) is Posterior probability</a:t>
            </a:r>
            <a:r>
              <a:rPr kumimoji="0" lang="en-US" altLang="en-US" sz="1200" b="0" i="0" u="none" strike="noStrike" cap="none" normalizeH="0" baseline="0" dirty="0">
                <a:ln>
                  <a:noFill/>
                </a:ln>
                <a:solidFill>
                  <a:srgbClr val="333333"/>
                </a:solidFill>
                <a:effectLst/>
                <a:latin typeface="inter-regular"/>
              </a:rPr>
              <a:t>: Probability of hypothesis A on the observed event B.</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inter-bold"/>
              </a:rPr>
              <a:t>P(B|A) is Likelihood probability</a:t>
            </a:r>
            <a:r>
              <a:rPr kumimoji="0" lang="en-US" altLang="en-US" sz="1200" b="0" i="0" u="none" strike="noStrike" cap="none" normalizeH="0" baseline="0" dirty="0">
                <a:ln>
                  <a:noFill/>
                </a:ln>
                <a:solidFill>
                  <a:srgbClr val="333333"/>
                </a:solidFill>
                <a:effectLst/>
                <a:latin typeface="inter-regular"/>
              </a:rPr>
              <a:t>: Probability of the evidence given that the probability of a hypothesis is true.</a:t>
            </a:r>
          </a:p>
          <a:p>
            <a:pPr algn="just"/>
            <a:r>
              <a:rPr lang="en-US" sz="1200" b="1" i="0" dirty="0">
                <a:solidFill>
                  <a:srgbClr val="333333"/>
                </a:solidFill>
                <a:effectLst/>
                <a:latin typeface="inter-bold"/>
              </a:rPr>
              <a:t>P(A) is Prior Probability</a:t>
            </a:r>
            <a:r>
              <a:rPr lang="en-US" sz="1200" b="0" i="0" dirty="0">
                <a:solidFill>
                  <a:srgbClr val="333333"/>
                </a:solidFill>
                <a:effectLst/>
                <a:latin typeface="inter-regular"/>
              </a:rPr>
              <a:t>: Probability of hypothesis before observing the evidence.</a:t>
            </a:r>
          </a:p>
          <a:p>
            <a:pPr algn="just"/>
            <a:r>
              <a:rPr lang="en-US" sz="1200" b="1" i="0" dirty="0">
                <a:solidFill>
                  <a:srgbClr val="333333"/>
                </a:solidFill>
                <a:effectLst/>
                <a:latin typeface="inter-bold"/>
              </a:rPr>
              <a:t>P(B) is Marginal Probability</a:t>
            </a:r>
            <a:r>
              <a:rPr lang="en-US" sz="1200" b="0" i="0" dirty="0">
                <a:solidFill>
                  <a:srgbClr val="333333"/>
                </a:solidFill>
                <a:effectLst/>
                <a:latin typeface="inter-regular"/>
              </a:rPr>
              <a:t>: Probability of Evidence.</a:t>
            </a:r>
          </a:p>
          <a:p>
            <a:endParaRPr lang="en-IN" dirty="0"/>
          </a:p>
        </p:txBody>
      </p:sp>
    </p:spTree>
    <p:extLst>
      <p:ext uri="{BB962C8B-B14F-4D97-AF65-F5344CB8AC3E}">
        <p14:creationId xmlns:p14="http://schemas.microsoft.com/office/powerpoint/2010/main" val="298100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8" name="TextBox 7">
            <a:extLst>
              <a:ext uri="{FF2B5EF4-FFF2-40B4-BE49-F238E27FC236}">
                <a16:creationId xmlns:a16="http://schemas.microsoft.com/office/drawing/2014/main" id="{689F6E39-D4E1-21EF-7A50-B2F753BB065E}"/>
              </a:ext>
            </a:extLst>
          </p:cNvPr>
          <p:cNvSpPr txBox="1"/>
          <p:nvPr/>
        </p:nvSpPr>
        <p:spPr>
          <a:xfrm>
            <a:off x="228600" y="1371600"/>
            <a:ext cx="11734800" cy="5832366"/>
          </a:xfrm>
          <a:prstGeom prst="rect">
            <a:avLst/>
          </a:prstGeom>
          <a:noFill/>
        </p:spPr>
        <p:txBody>
          <a:bodyPr wrap="square" rtlCol="0">
            <a:spAutoFit/>
          </a:bodyPr>
          <a:lstStyle/>
          <a:p>
            <a:pPr algn="just">
              <a:spcBef>
                <a:spcPts val="600"/>
              </a:spcBef>
            </a:pPr>
            <a:r>
              <a:rPr lang="en-US" sz="2000" b="0" i="0" dirty="0">
                <a:solidFill>
                  <a:srgbClr val="610B38"/>
                </a:solidFill>
                <a:effectLst/>
                <a:highlight>
                  <a:srgbClr val="FFFFFF"/>
                </a:highlight>
                <a:latin typeface="erdana"/>
              </a:rPr>
              <a:t>Working of Naïve Bayes' Classifier:</a:t>
            </a:r>
          </a:p>
          <a:p>
            <a:pPr algn="just">
              <a:spcBef>
                <a:spcPts val="600"/>
              </a:spcBef>
            </a:pPr>
            <a:r>
              <a:rPr lang="en-US" b="0" i="0" dirty="0">
                <a:solidFill>
                  <a:srgbClr val="333333"/>
                </a:solidFill>
                <a:effectLst/>
                <a:highlight>
                  <a:srgbClr val="FFFFFF"/>
                </a:highlight>
                <a:latin typeface="inter-regular"/>
              </a:rPr>
              <a:t>Working of Naïve Bayes' Classifier can be understood by following the below steps with the given problem statement and dataset:</a:t>
            </a:r>
          </a:p>
          <a:p>
            <a:pPr algn="just">
              <a:spcBef>
                <a:spcPts val="600"/>
              </a:spcBef>
              <a:buFont typeface="+mj-lt"/>
              <a:buAutoNum type="arabicPeriod"/>
            </a:pPr>
            <a:r>
              <a:rPr lang="en-US" b="0" i="0" dirty="0">
                <a:solidFill>
                  <a:srgbClr val="000000"/>
                </a:solidFill>
                <a:effectLst/>
                <a:highlight>
                  <a:srgbClr val="FFFFFF"/>
                </a:highlight>
                <a:latin typeface="inter-regular"/>
              </a:rPr>
              <a:t>Convert the given dataset into frequency tables.</a:t>
            </a:r>
          </a:p>
          <a:p>
            <a:pPr algn="just">
              <a:spcBef>
                <a:spcPts val="600"/>
              </a:spcBef>
              <a:buFont typeface="+mj-lt"/>
              <a:buAutoNum type="arabicPeriod"/>
            </a:pPr>
            <a:r>
              <a:rPr lang="en-US" b="0" i="0" dirty="0">
                <a:solidFill>
                  <a:srgbClr val="000000"/>
                </a:solidFill>
                <a:effectLst/>
                <a:highlight>
                  <a:srgbClr val="FFFFFF"/>
                </a:highlight>
                <a:latin typeface="inter-regular"/>
              </a:rPr>
              <a:t>Generate Likelihood table by finding the probabilities of given features.</a:t>
            </a:r>
          </a:p>
          <a:p>
            <a:pPr algn="just">
              <a:spcBef>
                <a:spcPts val="600"/>
              </a:spcBef>
              <a:buFont typeface="+mj-lt"/>
              <a:buAutoNum type="arabicPeriod"/>
            </a:pPr>
            <a:r>
              <a:rPr lang="en-US" b="0" i="0" dirty="0">
                <a:solidFill>
                  <a:srgbClr val="000000"/>
                </a:solidFill>
                <a:effectLst/>
                <a:highlight>
                  <a:srgbClr val="FFFFFF"/>
                </a:highlight>
                <a:latin typeface="inter-regular"/>
              </a:rPr>
              <a:t>Now, use Bayes theorem to calculate the posterior probability.</a:t>
            </a:r>
          </a:p>
          <a:p>
            <a:pPr algn="just">
              <a:spcBef>
                <a:spcPts val="600"/>
              </a:spcBef>
            </a:pPr>
            <a:r>
              <a:rPr lang="en-US" dirty="0">
                <a:solidFill>
                  <a:srgbClr val="000000"/>
                </a:solidFill>
                <a:highlight>
                  <a:srgbClr val="FFFFFF"/>
                </a:highlight>
                <a:latin typeface="inter-regular"/>
              </a:rPr>
              <a:t>                 </a:t>
            </a:r>
          </a:p>
          <a:p>
            <a:pPr algn="just">
              <a:spcBef>
                <a:spcPts val="600"/>
              </a:spcBef>
            </a:pPr>
            <a:r>
              <a:rPr lang="en-US" b="0" i="0" dirty="0">
                <a:solidFill>
                  <a:srgbClr val="333333"/>
                </a:solidFill>
                <a:effectLst/>
                <a:highlight>
                  <a:srgbClr val="FFFFFF"/>
                </a:highlight>
                <a:latin typeface="inter-regular"/>
              </a:rPr>
              <a:t>I have implemented a Naive Bayes Algorithm using Python on Google </a:t>
            </a:r>
            <a:r>
              <a:rPr lang="en-US" b="0" i="0" dirty="0" err="1">
                <a:solidFill>
                  <a:srgbClr val="333333"/>
                </a:solidFill>
                <a:effectLst/>
                <a:highlight>
                  <a:srgbClr val="FFFFFF"/>
                </a:highlight>
                <a:latin typeface="inter-regular"/>
              </a:rPr>
              <a:t>Colab</a:t>
            </a:r>
            <a:r>
              <a:rPr lang="en-US" b="0" i="0" dirty="0">
                <a:solidFill>
                  <a:srgbClr val="333333"/>
                </a:solidFill>
                <a:effectLst/>
                <a:highlight>
                  <a:srgbClr val="FFFFFF"/>
                </a:highlight>
                <a:latin typeface="inter-regular"/>
              </a:rPr>
              <a:t>. So for this, I used the given data set “Imdb_dataset.csv”</a:t>
            </a:r>
          </a:p>
          <a:p>
            <a:pPr algn="just">
              <a:spcBef>
                <a:spcPts val="600"/>
              </a:spcBef>
            </a:pPr>
            <a:r>
              <a:rPr lang="en-US" sz="2000" b="0" i="0" dirty="0">
                <a:solidFill>
                  <a:srgbClr val="610B4B"/>
                </a:solidFill>
                <a:effectLst/>
                <a:highlight>
                  <a:srgbClr val="FFFFFF"/>
                </a:highlight>
                <a:latin typeface="erdana"/>
              </a:rPr>
              <a:t>Steps to implement:</a:t>
            </a:r>
          </a:p>
          <a:p>
            <a:pPr algn="just">
              <a:spcBef>
                <a:spcPts val="600"/>
              </a:spcBef>
              <a:buFont typeface="Arial" panose="020B0604020202020204" pitchFamily="34" charset="0"/>
              <a:buChar char="•"/>
            </a:pPr>
            <a:r>
              <a:rPr lang="en-US" b="0" i="0" dirty="0">
                <a:solidFill>
                  <a:srgbClr val="000000"/>
                </a:solidFill>
                <a:effectLst/>
                <a:highlight>
                  <a:srgbClr val="FFFFFF"/>
                </a:highlight>
                <a:latin typeface="inter-regular"/>
              </a:rPr>
              <a:t>Data Pre-processing step</a:t>
            </a:r>
          </a:p>
          <a:p>
            <a:pPr algn="just">
              <a:spcBef>
                <a:spcPts val="600"/>
              </a:spcBef>
              <a:buFont typeface="Arial" panose="020B0604020202020204" pitchFamily="34" charset="0"/>
              <a:buChar char="•"/>
            </a:pPr>
            <a:r>
              <a:rPr lang="en-US" b="0" i="0" dirty="0">
                <a:solidFill>
                  <a:srgbClr val="000000"/>
                </a:solidFill>
                <a:effectLst/>
                <a:highlight>
                  <a:srgbClr val="FFFFFF"/>
                </a:highlight>
                <a:latin typeface="inter-regular"/>
              </a:rPr>
              <a:t>Fitting Naive Bayes to the Training set</a:t>
            </a:r>
          </a:p>
          <a:p>
            <a:pPr algn="just">
              <a:spcBef>
                <a:spcPts val="600"/>
              </a:spcBef>
              <a:buFont typeface="Arial" panose="020B0604020202020204" pitchFamily="34" charset="0"/>
              <a:buChar char="•"/>
            </a:pPr>
            <a:r>
              <a:rPr lang="en-US" b="0" i="0" dirty="0">
                <a:solidFill>
                  <a:srgbClr val="000000"/>
                </a:solidFill>
                <a:effectLst/>
                <a:highlight>
                  <a:srgbClr val="FFFFFF"/>
                </a:highlight>
                <a:latin typeface="inter-regular"/>
              </a:rPr>
              <a:t>Predicting the test result</a:t>
            </a:r>
          </a:p>
          <a:p>
            <a:pPr algn="just">
              <a:spcBef>
                <a:spcPts val="600"/>
              </a:spcBef>
              <a:buFont typeface="Arial" panose="020B0604020202020204" pitchFamily="34" charset="0"/>
              <a:buChar char="•"/>
            </a:pPr>
            <a:r>
              <a:rPr lang="en-US" b="0" i="0" dirty="0">
                <a:solidFill>
                  <a:srgbClr val="000000"/>
                </a:solidFill>
                <a:effectLst/>
                <a:highlight>
                  <a:srgbClr val="FFFFFF"/>
                </a:highlight>
                <a:latin typeface="inter-regular"/>
              </a:rPr>
              <a:t>Test accuracy of the result(Creation of Confusion matrix)</a:t>
            </a:r>
          </a:p>
          <a:p>
            <a:pPr algn="just">
              <a:spcBef>
                <a:spcPts val="600"/>
              </a:spcBef>
              <a:buFont typeface="Arial" panose="020B0604020202020204" pitchFamily="34" charset="0"/>
              <a:buChar char="•"/>
            </a:pPr>
            <a:r>
              <a:rPr lang="en-US" b="0" i="0" dirty="0">
                <a:solidFill>
                  <a:srgbClr val="000000"/>
                </a:solidFill>
                <a:effectLst/>
                <a:highlight>
                  <a:srgbClr val="FFFFFF"/>
                </a:highlight>
                <a:latin typeface="inter-regular"/>
              </a:rPr>
              <a:t>Visualizing the test set result.</a:t>
            </a:r>
          </a:p>
          <a:p>
            <a:pPr algn="just">
              <a:spcBef>
                <a:spcPts val="600"/>
              </a:spcBef>
            </a:pPr>
            <a:endParaRPr lang="en-US" b="0" i="0" dirty="0">
              <a:solidFill>
                <a:srgbClr val="000000"/>
              </a:solidFill>
              <a:effectLst/>
              <a:highlight>
                <a:srgbClr val="FFFFFF"/>
              </a:highlight>
              <a:latin typeface="inter-regular"/>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pic>
        <p:nvPicPr>
          <p:cNvPr id="3074" name="Picture 2" descr="Flowchart of Naïve Bayes algorithm | Download Scientific Diagram">
            <a:extLst>
              <a:ext uri="{FF2B5EF4-FFF2-40B4-BE49-F238E27FC236}">
                <a16:creationId xmlns:a16="http://schemas.microsoft.com/office/drawing/2014/main" id="{37446333-777A-835D-6F59-41B6DC728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69" y="1428452"/>
            <a:ext cx="4024131" cy="49279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94EF0E-6CB3-E91E-03BD-409D35BE9CF5}"/>
              </a:ext>
            </a:extLst>
          </p:cNvPr>
          <p:cNvSpPr txBox="1"/>
          <p:nvPr/>
        </p:nvSpPr>
        <p:spPr>
          <a:xfrm>
            <a:off x="5638799" y="1428452"/>
            <a:ext cx="6083249" cy="4278094"/>
          </a:xfrm>
          <a:prstGeom prst="rect">
            <a:avLst/>
          </a:prstGeom>
          <a:noFill/>
        </p:spPr>
        <p:txBody>
          <a:bodyPr wrap="square" rtlCol="0">
            <a:spAutoFit/>
          </a:bodyPr>
          <a:lstStyle/>
          <a:p>
            <a:r>
              <a:rPr lang="en-IN" dirty="0">
                <a:latin typeface="+mn-lt"/>
                <a:cs typeface="Courier New" panose="02070309020205020404" pitchFamily="49" charset="0"/>
              </a:rPr>
              <a:t>Libraries imported include: </a:t>
            </a:r>
          </a:p>
          <a:p>
            <a:endParaRPr lang="en-IN" dirty="0">
              <a:latin typeface="+mn-lt"/>
              <a:cs typeface="Courier New" panose="02070309020205020404" pitchFamily="49" charset="0"/>
            </a:endParaRPr>
          </a:p>
          <a:p>
            <a:pPr marL="285750" indent="-285750">
              <a:buFont typeface="Arial" panose="020B0604020202020204" pitchFamily="34" charset="0"/>
              <a:buChar char="•"/>
            </a:pPr>
            <a:r>
              <a:rPr lang="en-IN" dirty="0">
                <a:latin typeface="+mn-lt"/>
                <a:cs typeface="Courier New" panose="02070309020205020404" pitchFamily="49" charset="0"/>
              </a:rPr>
              <a:t>pandas</a:t>
            </a:r>
          </a:p>
          <a:p>
            <a:pPr marL="285750" indent="-285750">
              <a:buFont typeface="Arial" panose="020B0604020202020204" pitchFamily="34" charset="0"/>
              <a:buChar char="•"/>
            </a:pPr>
            <a:r>
              <a:rPr lang="en-IN" dirty="0" err="1">
                <a:latin typeface="+mn-lt"/>
                <a:cs typeface="Courier New" panose="02070309020205020404" pitchFamily="49" charset="0"/>
              </a:rPr>
              <a:t>Nltk</a:t>
            </a:r>
            <a:endParaRPr lang="en-IN" dirty="0">
              <a:latin typeface="+mn-lt"/>
              <a:cs typeface="Courier New" panose="02070309020205020404" pitchFamily="49" charset="0"/>
            </a:endParaRPr>
          </a:p>
          <a:p>
            <a:pPr marL="285750" indent="-285750">
              <a:buFont typeface="Arial" panose="020B0604020202020204" pitchFamily="34" charset="0"/>
              <a:buChar char="•"/>
            </a:pPr>
            <a:r>
              <a:rPr lang="en-IN" dirty="0">
                <a:latin typeface="+mn-lt"/>
                <a:cs typeface="Courier New" panose="02070309020205020404" pitchFamily="49" charset="0"/>
              </a:rPr>
              <a:t> </a:t>
            </a:r>
            <a:r>
              <a:rPr lang="en-IN" b="0" dirty="0" err="1">
                <a:solidFill>
                  <a:srgbClr val="000000"/>
                </a:solidFill>
                <a:effectLst/>
                <a:latin typeface="+mn-lt"/>
                <a:cs typeface="Courier New" panose="02070309020205020404" pitchFamily="49" charset="0"/>
              </a:rPr>
              <a:t>train_test_split</a:t>
            </a:r>
            <a:endParaRPr lang="en-IN" b="0" dirty="0">
              <a:solidFill>
                <a:srgbClr val="000000"/>
              </a:solidFill>
              <a:effectLst/>
              <a:latin typeface="+mn-lt"/>
              <a:cs typeface="Courier New" panose="02070309020205020404" pitchFamily="49" charset="0"/>
            </a:endParaRPr>
          </a:p>
          <a:p>
            <a:pPr marL="285750" indent="-285750">
              <a:buFont typeface="Arial" panose="020B0604020202020204" pitchFamily="34" charset="0"/>
              <a:buChar char="•"/>
            </a:pPr>
            <a:r>
              <a:rPr lang="en-IN" b="0" dirty="0">
                <a:solidFill>
                  <a:srgbClr val="000000"/>
                </a:solidFill>
                <a:effectLst/>
                <a:latin typeface="+mn-lt"/>
                <a:cs typeface="Courier New" panose="02070309020205020404" pitchFamily="49" charset="0"/>
              </a:rPr>
              <a:t> </a:t>
            </a:r>
            <a:r>
              <a:rPr lang="en-IN" b="0" dirty="0" err="1">
                <a:solidFill>
                  <a:srgbClr val="000000"/>
                </a:solidFill>
                <a:effectLst/>
                <a:latin typeface="+mn-lt"/>
              </a:rPr>
              <a:t>CountVectorizer</a:t>
            </a:r>
            <a:endParaRPr lang="en-IN" b="0" dirty="0">
              <a:solidFill>
                <a:srgbClr val="000000"/>
              </a:solidFill>
              <a:effectLst/>
              <a:latin typeface="+mn-lt"/>
            </a:endParaRPr>
          </a:p>
          <a:p>
            <a:pPr marL="285750" indent="-285750">
              <a:buFont typeface="Arial" panose="020B0604020202020204" pitchFamily="34" charset="0"/>
              <a:buChar char="•"/>
            </a:pPr>
            <a:r>
              <a:rPr lang="en-IN" b="0" dirty="0" err="1">
                <a:solidFill>
                  <a:srgbClr val="000000"/>
                </a:solidFill>
                <a:effectLst/>
                <a:latin typeface="+mn-lt"/>
              </a:rPr>
              <a:t>MultinomialNB</a:t>
            </a:r>
            <a:endParaRPr lang="en-IN" b="0" dirty="0">
              <a:solidFill>
                <a:srgbClr val="000000"/>
              </a:solidFill>
              <a:effectLst/>
              <a:latin typeface="+mn-lt"/>
            </a:endParaRPr>
          </a:p>
          <a:p>
            <a:pPr marL="285750" indent="-285750">
              <a:buFont typeface="Arial" panose="020B0604020202020204" pitchFamily="34" charset="0"/>
              <a:buChar char="•"/>
            </a:pPr>
            <a:r>
              <a:rPr lang="fr-FR" b="0" dirty="0" err="1">
                <a:solidFill>
                  <a:srgbClr val="000000"/>
                </a:solidFill>
                <a:effectLst/>
                <a:latin typeface="+mn-lt"/>
              </a:rPr>
              <a:t>accuracy_score</a:t>
            </a:r>
            <a:r>
              <a:rPr lang="fr-FR" b="0" dirty="0">
                <a:solidFill>
                  <a:srgbClr val="000000"/>
                </a:solidFill>
                <a:effectLst/>
                <a:latin typeface="+mn-lt"/>
              </a:rPr>
              <a:t> </a:t>
            </a:r>
          </a:p>
          <a:p>
            <a:pPr marL="285750" indent="-285750">
              <a:buFont typeface="Arial" panose="020B0604020202020204" pitchFamily="34" charset="0"/>
              <a:buChar char="•"/>
            </a:pPr>
            <a:r>
              <a:rPr lang="fr-FR" b="0" dirty="0" err="1">
                <a:solidFill>
                  <a:srgbClr val="000000"/>
                </a:solidFill>
                <a:effectLst/>
                <a:latin typeface="+mn-lt"/>
              </a:rPr>
              <a:t>classification_report</a:t>
            </a:r>
            <a:r>
              <a:rPr lang="fr-FR" b="0" dirty="0">
                <a:solidFill>
                  <a:srgbClr val="000000"/>
                </a:solidFill>
                <a:effectLst/>
                <a:latin typeface="+mn-lt"/>
              </a:rPr>
              <a:t> </a:t>
            </a:r>
          </a:p>
          <a:p>
            <a:pPr marL="285750" indent="-285750">
              <a:buFont typeface="Arial" panose="020B0604020202020204" pitchFamily="34" charset="0"/>
              <a:buChar char="•"/>
            </a:pPr>
            <a:r>
              <a:rPr lang="fr-FR" b="0" dirty="0" err="1">
                <a:solidFill>
                  <a:srgbClr val="000000"/>
                </a:solidFill>
                <a:effectLst/>
                <a:latin typeface="+mn-lt"/>
              </a:rPr>
              <a:t>confusion_matrix</a:t>
            </a:r>
            <a:endParaRPr lang="fr-FR" b="0" dirty="0">
              <a:solidFill>
                <a:srgbClr val="000000"/>
              </a:solidFill>
              <a:effectLst/>
              <a:latin typeface="+mn-lt"/>
            </a:endParaRPr>
          </a:p>
          <a:p>
            <a:pPr marL="285750" indent="-285750">
              <a:buFont typeface="Arial" panose="020B0604020202020204" pitchFamily="34" charset="0"/>
              <a:buChar char="•"/>
            </a:pPr>
            <a:r>
              <a:rPr lang="en-IN" b="0" dirty="0">
                <a:solidFill>
                  <a:srgbClr val="000000"/>
                </a:solidFill>
                <a:effectLst/>
                <a:latin typeface="+mn-lt"/>
              </a:rPr>
              <a:t>Seaborn ( as </a:t>
            </a:r>
            <a:r>
              <a:rPr lang="en-IN" b="0" dirty="0" err="1">
                <a:solidFill>
                  <a:srgbClr val="000000"/>
                </a:solidFill>
                <a:effectLst/>
                <a:latin typeface="+mn-lt"/>
              </a:rPr>
              <a:t>sns</a:t>
            </a:r>
            <a:r>
              <a:rPr lang="en-IN" b="0" dirty="0">
                <a:solidFill>
                  <a:srgbClr val="000000"/>
                </a:solidFill>
                <a:effectLst/>
                <a:latin typeface="+mn-lt"/>
              </a:rPr>
              <a:t> )</a:t>
            </a:r>
          </a:p>
          <a:p>
            <a:endParaRPr lang="en-IN" sz="2000" b="0" dirty="0">
              <a:solidFill>
                <a:srgbClr val="000000"/>
              </a:solidFill>
              <a:effectLst/>
              <a:latin typeface="+mn-lt"/>
              <a:cs typeface="Courier New" panose="02070309020205020404" pitchFamily="49" charset="0"/>
            </a:endParaRPr>
          </a:p>
          <a:p>
            <a:endParaRPr lang="en-IN" dirty="0"/>
          </a:p>
          <a:p>
            <a:endParaRPr lang="en-IN" dirty="0"/>
          </a:p>
          <a:p>
            <a:endParaRPr lang="en-IN" dirty="0"/>
          </a:p>
        </p:txBody>
      </p:sp>
      <p:pic>
        <p:nvPicPr>
          <p:cNvPr id="5" name="Picture 4">
            <a:extLst>
              <a:ext uri="{FF2B5EF4-FFF2-40B4-BE49-F238E27FC236}">
                <a16:creationId xmlns:a16="http://schemas.microsoft.com/office/drawing/2014/main" id="{9E900846-0D16-5E36-09BC-4E54B88EF640}"/>
              </a:ext>
            </a:extLst>
          </p:cNvPr>
          <p:cNvPicPr>
            <a:picLocks noChangeAspect="1"/>
          </p:cNvPicPr>
          <p:nvPr/>
        </p:nvPicPr>
        <p:blipFill rotWithShape="1">
          <a:blip r:embed="rId3"/>
          <a:srcRect l="200" r="4571"/>
          <a:stretch/>
        </p:blipFill>
        <p:spPr>
          <a:xfrm>
            <a:off x="5638798" y="4817112"/>
            <a:ext cx="6083249" cy="15393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85B02F-856E-B849-990D-1AB10DA4F615}"/>
              </a:ext>
            </a:extLst>
          </p:cNvPr>
          <p:cNvPicPr>
            <a:picLocks noChangeAspect="1"/>
          </p:cNvPicPr>
          <p:nvPr/>
        </p:nvPicPr>
        <p:blipFill>
          <a:blip r:embed="rId2"/>
          <a:stretch>
            <a:fillRect/>
          </a:stretch>
        </p:blipFill>
        <p:spPr>
          <a:xfrm>
            <a:off x="914400" y="990600"/>
            <a:ext cx="5943600" cy="4876800"/>
          </a:xfrm>
          <a:prstGeom prst="rect">
            <a:avLst/>
          </a:prstGeom>
        </p:spPr>
      </p:pic>
      <p:pic>
        <p:nvPicPr>
          <p:cNvPr id="5" name="Picture 4">
            <a:extLst>
              <a:ext uri="{FF2B5EF4-FFF2-40B4-BE49-F238E27FC236}">
                <a16:creationId xmlns:a16="http://schemas.microsoft.com/office/drawing/2014/main" id="{44AF6082-048A-A99B-8370-141CF39BFC53}"/>
              </a:ext>
            </a:extLst>
          </p:cNvPr>
          <p:cNvPicPr>
            <a:picLocks noChangeAspect="1"/>
          </p:cNvPicPr>
          <p:nvPr/>
        </p:nvPicPr>
        <p:blipFill rotWithShape="1">
          <a:blip r:embed="rId3"/>
          <a:srcRect r="7787" b="47790"/>
          <a:stretch/>
        </p:blipFill>
        <p:spPr>
          <a:xfrm>
            <a:off x="7086600" y="1866900"/>
            <a:ext cx="3962400" cy="3124200"/>
          </a:xfrm>
          <a:prstGeom prst="rect">
            <a:avLst/>
          </a:prstGeom>
        </p:spPr>
      </p:pic>
    </p:spTree>
    <p:extLst>
      <p:ext uri="{BB962C8B-B14F-4D97-AF65-F5344CB8AC3E}">
        <p14:creationId xmlns:p14="http://schemas.microsoft.com/office/powerpoint/2010/main" val="57904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3" name="TextBox 2">
            <a:extLst>
              <a:ext uri="{FF2B5EF4-FFF2-40B4-BE49-F238E27FC236}">
                <a16:creationId xmlns:a16="http://schemas.microsoft.com/office/drawing/2014/main" id="{832A4466-961F-E9D3-72E2-F8B8743228EC}"/>
              </a:ext>
            </a:extLst>
          </p:cNvPr>
          <p:cNvSpPr txBox="1"/>
          <p:nvPr/>
        </p:nvSpPr>
        <p:spPr>
          <a:xfrm>
            <a:off x="2400298" y="1550668"/>
            <a:ext cx="7391400" cy="1477328"/>
          </a:xfrm>
          <a:prstGeom prst="rect">
            <a:avLst/>
          </a:prstGeom>
          <a:noFill/>
        </p:spPr>
        <p:txBody>
          <a:bodyPr wrap="square" rtlCol="0">
            <a:spAutoFit/>
          </a:bodyPr>
          <a:lstStyle/>
          <a:p>
            <a:r>
              <a:rPr lang="en-IN" dirty="0"/>
              <a:t>Based upon the given training dataset, the classifier algorithm was ran, and was able to predict whether the given movie review was a positive or negative one, with an average accuracy of 84.88%</a:t>
            </a:r>
          </a:p>
          <a:p>
            <a:endParaRPr lang="en-IN" dirty="0"/>
          </a:p>
          <a:p>
            <a:r>
              <a:rPr lang="en-IN" dirty="0"/>
              <a:t> </a:t>
            </a:r>
          </a:p>
        </p:txBody>
      </p:sp>
      <p:pic>
        <p:nvPicPr>
          <p:cNvPr id="5" name="Picture 4">
            <a:extLst>
              <a:ext uri="{FF2B5EF4-FFF2-40B4-BE49-F238E27FC236}">
                <a16:creationId xmlns:a16="http://schemas.microsoft.com/office/drawing/2014/main" id="{C9800093-29AB-8DBE-7AFB-DBD0F0D74423}"/>
              </a:ext>
            </a:extLst>
          </p:cNvPr>
          <p:cNvPicPr>
            <a:picLocks noChangeAspect="1"/>
          </p:cNvPicPr>
          <p:nvPr/>
        </p:nvPicPr>
        <p:blipFill>
          <a:blip r:embed="rId2"/>
          <a:stretch>
            <a:fillRect/>
          </a:stretch>
        </p:blipFill>
        <p:spPr>
          <a:xfrm>
            <a:off x="4376496" y="2768146"/>
            <a:ext cx="3439005" cy="35723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887</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vt:lpstr>
      <vt:lpstr>erdana</vt:lpstr>
      <vt:lpstr>inter-bold</vt:lpstr>
      <vt:lpstr>inter-regular</vt:lpstr>
      <vt:lpstr>Optimist</vt:lpstr>
      <vt:lpstr>Office Theme</vt:lpstr>
      <vt:lpstr>CAPSTONE PROJECT</vt:lpstr>
      <vt:lpstr>OUTLINE:</vt:lpstr>
      <vt:lpstr>PROBLEM STATEMENT</vt:lpstr>
      <vt:lpstr>PROPOSED SOLUTION</vt:lpstr>
      <vt:lpstr>PowerPoint Presentation</vt:lpstr>
      <vt:lpstr>SYSTEM APPROACH</vt:lpstr>
      <vt:lpstr>ALGORITHM &amp; DEPLOYMENT</vt:lpstr>
      <vt:lpstr>PowerPoint Presentation</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Sundar</dc:creator>
  <cp:lastModifiedBy>AKASH V S</cp:lastModifiedBy>
  <cp:revision>1</cp:revision>
  <dcterms:created xsi:type="dcterms:W3CDTF">2024-04-25T10:18:39Z</dcterms:created>
  <dcterms:modified xsi:type="dcterms:W3CDTF">2024-05-01T17:41:06Z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2024-04-25T00:00:00Z</vt:filetime>
  </property>
</Properties>
</file>