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png"/>
  <Override PartName="/ppt/media/image10.jpg" ContentType="image/png"/>
  <Override PartName="/ppt/notesSlides/notesSlide6.xml" ContentType="application/vnd.openxmlformats-officedocument.presentationml.notesSlid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9" r:id="rId5"/>
    <p:sldId id="277" r:id="rId6"/>
    <p:sldId id="280" r:id="rId7"/>
    <p:sldId id="261" r:id="rId8"/>
    <p:sldId id="275" r:id="rId9"/>
    <p:sldId id="259" r:id="rId10"/>
    <p:sldId id="266" r:id="rId11"/>
    <p:sldId id="281" r:id="rId12"/>
    <p:sldId id="282" r:id="rId13"/>
    <p:sldId id="283" r:id="rId14"/>
    <p:sldId id="284" r:id="rId15"/>
    <p:sldId id="278" r:id="rId16"/>
    <p:sldId id="285" r:id="rId17"/>
    <p:sldId id="286" r:id="rId18"/>
    <p:sldId id="287" r:id="rId19"/>
    <p:sldId id="288" r:id="rId20"/>
    <p:sldId id="289" r:id="rId21"/>
    <p:sldId id="270" r:id="rId22"/>
    <p:sldId id="272" r:id="rId23"/>
    <p:sldId id="276" r:id="rId24"/>
  </p:sldIdLst>
  <p:sldSz cx="9144000" cy="6858000" type="screen4x3"/>
  <p:notesSz cx="69469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7" autoAdjust="0"/>
    <p:restoredTop sz="94575" autoAdjust="0"/>
  </p:normalViewPr>
  <p:slideViewPr>
    <p:cSldViewPr>
      <p:cViewPr>
        <p:scale>
          <a:sx n="80" d="100"/>
          <a:sy n="80" d="100"/>
        </p:scale>
        <p:origin x="-172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66" y="-90"/>
      </p:cViewPr>
      <p:guideLst>
        <p:guide orient="horz" pos="292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3700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 smtClean="0"/>
              <a:t>gooo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312112-482B-4AF7-85C5-561AD24A3D0A}" type="datetimeFigureOut">
              <a:rPr lang="fa-IR" smtClean="0"/>
              <a:pPr/>
              <a:t>1434/02/07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937000" y="88185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8185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1F70D21-6978-45E4-9576-9338779884B5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145158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r>
              <a:rPr lang="en-US" smtClean="0"/>
              <a:t>gooo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/>
            </a:lvl1pPr>
          </a:lstStyle>
          <a:p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6D22AEDF-5D62-4B68-BD5A-F44CFC65D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13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country.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picture of one of the geographic features of your country.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/>
              <a:t>Insert a picture illustrating a season in your country.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/>
              <a:t>Insert a picture illustrating a custom or tradition here.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9475" y="1828800"/>
            <a:ext cx="5343525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6350" y="4184650"/>
            <a:ext cx="4946650" cy="1368425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6249" name="Rectangle 169"/>
          <p:cNvSpPr>
            <a:spLocks noGrp="1" noChangeArrowheads="1"/>
          </p:cNvSpPr>
          <p:nvPr>
            <p:ph type="dt" sz="half" idx="2"/>
          </p:nvPr>
        </p:nvSpPr>
        <p:spPr>
          <a:xfrm>
            <a:off x="12255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46250" name="Rectangle 170"/>
          <p:cNvSpPr>
            <a:spLocks noGrp="1" noChangeArrowheads="1"/>
          </p:cNvSpPr>
          <p:nvPr>
            <p:ph type="ftr" sz="quarter" idx="3"/>
          </p:nvPr>
        </p:nvSpPr>
        <p:spPr>
          <a:xfrm>
            <a:off x="3303588" y="6200775"/>
            <a:ext cx="363696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46251" name="Rectangle 1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2950" y="62007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FEE01D-2CBA-4FD0-85E5-83EE8FCFC6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771C5-15E5-4FDC-95A8-53E0D211B8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225425"/>
            <a:ext cx="1925638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25425"/>
            <a:ext cx="5627687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E01BC-0AE6-450F-83E6-8F4712E4F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AF229B10-CC9A-45FB-8B94-A2B929621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25425"/>
            <a:ext cx="770572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057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2988" y="3829050"/>
            <a:ext cx="7705725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8" y="6308725"/>
            <a:ext cx="1838325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308725"/>
            <a:ext cx="3636963" cy="349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43713" y="6308725"/>
            <a:ext cx="1905000" cy="349250"/>
          </a:xfrm>
        </p:spPr>
        <p:txBody>
          <a:bodyPr/>
          <a:lstStyle>
            <a:lvl1pPr>
              <a:defRPr/>
            </a:lvl1pPr>
          </a:lstStyle>
          <a:p>
            <a:fld id="{5CA3095D-2FC5-444D-B016-E99CB56197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164B8-1682-41CB-956D-6856F86C10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8492E-1C40-45A4-AD25-A4A3A17195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304925"/>
            <a:ext cx="37766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304925"/>
            <a:ext cx="37766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F86E3-1049-42E8-8305-ADDD77655B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9B9BA-B152-4A98-9645-44375A3527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9EB62-71C2-4F61-A94B-74B7E4206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14BF-7586-4AF2-A10A-6BEDEE13A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08ED2-94BC-452E-9AB1-75DFF5866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C5227-0E25-46A3-8C5E-93F6FF1DB3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225425"/>
            <a:ext cx="7705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04925"/>
            <a:ext cx="77057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2988" y="6308725"/>
            <a:ext cx="18383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r>
              <a:rPr lang="en-US" smtClean="0"/>
              <a:t>December 2012</a:t>
            </a: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308725"/>
            <a:ext cx="3636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r>
              <a:rPr lang="en-US" smtClean="0"/>
              <a:t>Chalmers University </a:t>
            </a: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713" y="6308725"/>
            <a:ext cx="1905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665DDDD8-C8A4-4F00-A24C-059221D713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g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jp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76600" y="1600200"/>
            <a:ext cx="5343525" cy="2057400"/>
          </a:xfrm>
        </p:spPr>
        <p:txBody>
          <a:bodyPr/>
          <a:lstStyle/>
          <a:p>
            <a:r>
              <a:rPr lang="en-US" b="1" dirty="0"/>
              <a:t>Development and Integration of </a:t>
            </a:r>
            <a:r>
              <a:rPr lang="en-US" b="1" dirty="0" smtClean="0"/>
              <a:t>Configurable Cache </a:t>
            </a:r>
            <a:r>
              <a:rPr lang="en-US" b="1" dirty="0"/>
              <a:t>RTL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Vahid</a:t>
            </a:r>
            <a:r>
              <a:rPr lang="en-US" dirty="0" smtClean="0"/>
              <a:t> </a:t>
            </a:r>
            <a:r>
              <a:rPr lang="en-US" dirty="0" err="1" smtClean="0"/>
              <a:t>Saljooghi</a:t>
            </a:r>
            <a:endParaRPr lang="en-US" dirty="0" smtClean="0"/>
          </a:p>
          <a:p>
            <a:pPr algn="l" rtl="0"/>
            <a:r>
              <a:rPr lang="en-US" dirty="0" smtClean="0"/>
              <a:t>Decem</a:t>
            </a:r>
            <a:r>
              <a:rPr lang="en-US" dirty="0" smtClean="0"/>
              <a:t>ber </a:t>
            </a:r>
            <a:r>
              <a:rPr lang="en-US" dirty="0" smtClean="0"/>
              <a:t>2012</a:t>
            </a:r>
          </a:p>
          <a:p>
            <a:pPr algn="l" rtl="0"/>
            <a:r>
              <a:rPr lang="en-US" dirty="0" smtClean="0"/>
              <a:t>Supervisor: Prof. </a:t>
            </a:r>
            <a:r>
              <a:rPr lang="en-US" dirty="0" err="1" smtClean="0"/>
              <a:t>Macii</a:t>
            </a:r>
            <a:r>
              <a:rPr lang="en-US" dirty="0"/>
              <a:t> &amp; Prof. </a:t>
            </a:r>
            <a:r>
              <a:rPr lang="en-US" dirty="0" err="1"/>
              <a:t>Edefors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DC_Controller_WrThrNoAlloc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20012" cy="4867275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Cache </a:t>
            </a:r>
            <a:r>
              <a:rPr lang="en-US" dirty="0" err="1" smtClean="0"/>
              <a:t>WrThrAlloc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20012" cy="4895850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through with </a:t>
            </a:r>
            <a:r>
              <a:rPr lang="en-US" dirty="0" smtClean="0"/>
              <a:t> </a:t>
            </a:r>
            <a:r>
              <a:rPr lang="en-US" dirty="0"/>
              <a:t>write </a:t>
            </a:r>
            <a:r>
              <a:rPr lang="en-US" dirty="0" smtClean="0"/>
              <a:t>allocate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41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Data Cache </a:t>
            </a:r>
            <a:r>
              <a:rPr lang="en-US" dirty="0" err="1" smtClean="0"/>
              <a:t>WrBackAlloc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872412" cy="4895850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Write back with write allocate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52599"/>
            <a:ext cx="5029200" cy="4534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DC_Controller_WrBackAlloc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3000"/>
            <a:ext cx="9144000" cy="510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10" y="1153886"/>
            <a:ext cx="6565379" cy="48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Simulation and Verification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14478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/>
              <a:t>Step by step procedure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/>
              <a:t>Iterative task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 smtClean="0"/>
              <a:t>To find the inconsistency: Comparing state of processor and memory before adding cache with the state after cache integration</a:t>
            </a:r>
          </a:p>
          <a:p>
            <a:pPr algn="l"/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Inst. Cache Test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20867"/>
              </p:ext>
            </p:extLst>
          </p:nvPr>
        </p:nvGraphicFramePr>
        <p:xfrm>
          <a:off x="1449388" y="1401763"/>
          <a:ext cx="5984875" cy="4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Document" r:id="rId3" imgW="6084422" imgH="4682023" progId="Word.Document.12">
                  <p:embed/>
                </p:oleObj>
              </mc:Choice>
              <mc:Fallback>
                <p:oleObj name="Document" r:id="rId3" imgW="6084422" imgH="4682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88" y="1401763"/>
                        <a:ext cx="5984875" cy="45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Data Cache Test (</a:t>
            </a:r>
            <a:r>
              <a:rPr lang="en-US" dirty="0" err="1" smtClean="0"/>
              <a:t>WrThr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58563"/>
              </p:ext>
            </p:extLst>
          </p:nvPr>
        </p:nvGraphicFramePr>
        <p:xfrm>
          <a:off x="1143000" y="1143000"/>
          <a:ext cx="6743700" cy="493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Document" r:id="rId3" imgW="6815603" imgH="4987020" progId="Word.Document.12">
                  <p:embed/>
                </p:oleObj>
              </mc:Choice>
              <mc:Fallback>
                <p:oleObj name="Document" r:id="rId3" imgW="6815603" imgH="4987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743700" cy="493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Data Cache (Write Back)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4949"/>
              </p:ext>
            </p:extLst>
          </p:nvPr>
        </p:nvGraphicFramePr>
        <p:xfrm>
          <a:off x="1371600" y="1296988"/>
          <a:ext cx="6015038" cy="493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Document" r:id="rId3" imgW="6084422" imgH="4987020" progId="Word.Document.12">
                  <p:embed/>
                </p:oleObj>
              </mc:Choice>
              <mc:Fallback>
                <p:oleObj name="Document" r:id="rId3" imgW="6084422" imgH="49870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296988"/>
                        <a:ext cx="6015038" cy="493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Cache in </a:t>
            </a:r>
            <a:r>
              <a:rPr lang="en-US" dirty="0" err="1" smtClean="0"/>
              <a:t>SoC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41" y="1143001"/>
            <a:ext cx="61626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914400"/>
            <a:ext cx="7491412" cy="5257800"/>
          </a:xfrm>
        </p:spPr>
        <p:txBody>
          <a:bodyPr/>
          <a:lstStyle/>
          <a:p>
            <a:pPr algn="l" rtl="0">
              <a:buFont typeface="Wingdings" pitchFamily="2" charset="2"/>
              <a:buChar char="v"/>
            </a:pPr>
            <a:endParaRPr lang="en-US" sz="20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>
                <a:cs typeface="+mj-cs"/>
              </a:rPr>
              <a:t>Introduction &amp; Motivations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Instruction cache </a:t>
            </a:r>
            <a:r>
              <a:rPr lang="en-US" sz="2000" dirty="0" err="1" smtClean="0"/>
              <a:t>datapath</a:t>
            </a:r>
            <a:endParaRPr lang="en-US" sz="2000" dirty="0" smtClean="0"/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Instruction cache controller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Data cache controller: write through with no allocation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/>
              <a:t>Data cache </a:t>
            </a:r>
            <a:r>
              <a:rPr lang="en-US" sz="2000" dirty="0" smtClean="0"/>
              <a:t>controller: write </a:t>
            </a:r>
            <a:r>
              <a:rPr lang="en-US" sz="2000" dirty="0"/>
              <a:t>through </a:t>
            </a:r>
            <a:r>
              <a:rPr lang="en-US" sz="2000" dirty="0" smtClean="0"/>
              <a:t>with allocation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/>
              <a:t>Data cache </a:t>
            </a:r>
            <a:r>
              <a:rPr lang="en-US" sz="2000" dirty="0" smtClean="0"/>
              <a:t>controller:  </a:t>
            </a:r>
            <a:r>
              <a:rPr lang="en-US" sz="2000" dirty="0"/>
              <a:t>write </a:t>
            </a:r>
            <a:r>
              <a:rPr lang="en-US" sz="2000" dirty="0" smtClean="0"/>
              <a:t>back with allocation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/>
              <a:t>Arbiter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Simulation, Synthesis and Verification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System context 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Implementation issues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/>
              <a:t>Cache Future </a:t>
            </a:r>
            <a:r>
              <a:rPr lang="en-US" sz="2000" dirty="0" smtClean="0"/>
              <a:t>improvements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Demo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References 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2000" dirty="0" smtClean="0"/>
              <a:t>Acknowledgments and Questions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96212" cy="4895850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Processor was written with little consideration of caches. Learning how it works and modifying it to accept caches.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Scripts were mainly written for </a:t>
            </a:r>
            <a:r>
              <a:rPr lang="en-US" dirty="0" err="1" smtClean="0"/>
              <a:t>Flexsoc</a:t>
            </a:r>
            <a:r>
              <a:rPr lang="en-US" dirty="0" smtClean="0"/>
              <a:t>, so occasionally they needed modification.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Cache is an intermediary module and it should work with both processor and memory, in addition it contains memory blocks itself. This shows importance of signal synchronization in the design.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dirty="0" smtClean="0"/>
              <a:t>Debugging should be done step by step, adding </a:t>
            </a:r>
            <a:r>
              <a:rPr lang="en-US" dirty="0" err="1" smtClean="0"/>
              <a:t>ICache</a:t>
            </a:r>
            <a:r>
              <a:rPr lang="en-US" dirty="0" smtClean="0"/>
              <a:t> with no associativity then with associativity and later with </a:t>
            </a:r>
            <a:r>
              <a:rPr lang="en-US" dirty="0" err="1" smtClean="0"/>
              <a:t>DCache</a:t>
            </a:r>
            <a:r>
              <a:rPr lang="en-US" dirty="0" smtClean="0"/>
              <a:t> together and so on.  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Improvements 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872412" cy="5324475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sz="1900" dirty="0" smtClean="0"/>
              <a:t>Early restart: to resume execution as soon as the requested word of the block is returned , rather than wait for the entire block</a:t>
            </a:r>
          </a:p>
          <a:p>
            <a:pPr lvl="1" algn="l" rtl="0"/>
            <a:r>
              <a:rPr lang="en-US" sz="1900" dirty="0" smtClean="0"/>
              <a:t>Even more sophisticated scheme: requesting word that is needed first and later ask for rest of block. (critical word first)</a:t>
            </a:r>
          </a:p>
          <a:p>
            <a:pPr marL="342900" lvl="1" indent="-342900" algn="l" rtl="0">
              <a:buFont typeface="Wingdings" pitchFamily="2" charset="2"/>
              <a:buChar char="Ø"/>
            </a:pPr>
            <a:r>
              <a:rPr lang="en-US" sz="1900" dirty="0" smtClean="0"/>
              <a:t>Buffer </a:t>
            </a:r>
            <a:r>
              <a:rPr lang="en-US" sz="1900" dirty="0"/>
              <a:t>data that is going to be written to memory and continue execution, so whenever memory is free we can put data from </a:t>
            </a:r>
            <a:r>
              <a:rPr lang="en-US" sz="1900" dirty="0" smtClean="0"/>
              <a:t>buffer to it in background as CPU continue its processing.</a:t>
            </a:r>
            <a:endParaRPr lang="en-US" sz="1900" dirty="0"/>
          </a:p>
          <a:p>
            <a:pPr algn="l" rtl="0">
              <a:buFont typeface="Wingdings" pitchFamily="2" charset="2"/>
              <a:buChar char="Ø"/>
            </a:pPr>
            <a:r>
              <a:rPr lang="en-US" sz="1900" dirty="0" smtClean="0"/>
              <a:t>LFU, Pseudo LRU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1900" dirty="0"/>
              <a:t>Marking some memory ranges as non-cacheable can improve performance, by avoiding caching of memory regions that are rarely re-accessed. This avoids the overhead of loading something into the cache, without having any reuse.</a:t>
            </a:r>
            <a:endParaRPr lang="en-US" sz="1900" dirty="0" smtClean="0"/>
          </a:p>
          <a:p>
            <a:pPr algn="l" rtl="0">
              <a:buFont typeface="Wingdings" pitchFamily="2" charset="2"/>
              <a:buChar char="Ø"/>
            </a:pPr>
            <a:r>
              <a:rPr lang="en-US" sz="1900" dirty="0"/>
              <a:t>Coherency: Communication protocols between the cache managers which keep the data consistent</a:t>
            </a:r>
            <a:endParaRPr lang="en-US" sz="1900" dirty="0" smtClean="0"/>
          </a:p>
          <a:p>
            <a:pPr marL="0" indent="0" algn="l" rtl="0">
              <a:buNone/>
            </a:pPr>
            <a:endParaRPr lang="en-US" sz="1600" dirty="0" smtClean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600" dirty="0" smtClean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600" dirty="0" smtClean="0"/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endParaRPr lang="en-US" sz="1600" dirty="0" smtClean="0"/>
          </a:p>
          <a:p>
            <a:pPr marL="0" indent="0" algn="l" rtl="0">
              <a:buNone/>
            </a:pPr>
            <a:endParaRPr lang="en-US" sz="1600" dirty="0" smtClean="0"/>
          </a:p>
          <a:p>
            <a:pPr indent="-285750" algn="l" rtl="0">
              <a:buFont typeface="Wingdings" pitchFamily="2" charset="2"/>
              <a:buChar char="Ø"/>
            </a:pPr>
            <a:endParaRPr lang="en-US" sz="16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412"/>
            <a:ext cx="1066800" cy="1139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796212" cy="4895850"/>
          </a:xfrm>
        </p:spPr>
        <p:txBody>
          <a:bodyPr/>
          <a:lstStyle/>
          <a:p>
            <a:pPr algn="l" rtl="0"/>
            <a:r>
              <a:rPr lang="en-US" sz="1050" dirty="0"/>
              <a:t>[1] A. Gonzalez, F. </a:t>
            </a:r>
            <a:r>
              <a:rPr lang="en-US" sz="1050" dirty="0" err="1"/>
              <a:t>Latorre</a:t>
            </a:r>
            <a:r>
              <a:rPr lang="en-US" sz="1050" dirty="0"/>
              <a:t>, and G. </a:t>
            </a:r>
            <a:r>
              <a:rPr lang="en-US" sz="1050" dirty="0" err="1"/>
              <a:t>Magklis</a:t>
            </a:r>
            <a:r>
              <a:rPr lang="en-US" sz="1050" dirty="0"/>
              <a:t>, Processor Microarchitecture, An implementation perspective. Morgan &amp; Claypool Publishers, 2010</a:t>
            </a:r>
          </a:p>
          <a:p>
            <a:pPr algn="l" rtl="0"/>
            <a:r>
              <a:rPr lang="en-US" sz="1050" dirty="0"/>
              <a:t>[2] D. A. Patterson and J. L. Hennessy, Computer Organization and Design: The Hardware/Software Interface. Morgan Kaufmann Publishers, 1998.</a:t>
            </a:r>
          </a:p>
          <a:p>
            <a:pPr algn="l" rtl="0"/>
            <a:r>
              <a:rPr lang="en-US" sz="1050" dirty="0"/>
              <a:t>[3] Z. </a:t>
            </a:r>
            <a:r>
              <a:rPr lang="en-US" sz="1050" dirty="0" err="1"/>
              <a:t>Navabi</a:t>
            </a:r>
            <a:r>
              <a:rPr lang="en-US" sz="1050" dirty="0"/>
              <a:t>, VHDL: Analysis and Modeling of Digital Systems, McGraw-Hill Professional, 1998</a:t>
            </a:r>
          </a:p>
          <a:p>
            <a:pPr algn="l" rtl="0"/>
            <a:r>
              <a:rPr lang="en-US" sz="1050" dirty="0"/>
              <a:t>[4] GRLIB IP Library User’s Manual, </a:t>
            </a:r>
            <a:r>
              <a:rPr lang="en-US" sz="1050" dirty="0" err="1"/>
              <a:t>Aeroflex</a:t>
            </a:r>
            <a:r>
              <a:rPr lang="en-US" sz="1050" dirty="0"/>
              <a:t> </a:t>
            </a:r>
            <a:r>
              <a:rPr lang="en-US" sz="1050" dirty="0" err="1"/>
              <a:t>Gaisler</a:t>
            </a:r>
            <a:r>
              <a:rPr lang="en-US" sz="1050" dirty="0"/>
              <a:t>, Jan. 2012, version 1.1.0 - B4113, [Online]. http://www.gaisler.com/products/grlib/grlib.pdf.</a:t>
            </a:r>
          </a:p>
          <a:p>
            <a:pPr algn="l" rtl="0"/>
            <a:r>
              <a:rPr lang="en-US" sz="1050" dirty="0"/>
              <a:t>[5] GRLIB IP Core User’s Manual, Jan. 2012, version 1.1.0-B4112, [Online]. http://gaisler.com/products/grlib/grip.pdf. </a:t>
            </a:r>
          </a:p>
          <a:p>
            <a:pPr algn="l" rtl="0"/>
            <a:r>
              <a:rPr lang="en-US" sz="1050" dirty="0"/>
              <a:t>[6]</a:t>
            </a:r>
            <a:r>
              <a:rPr lang="en-US" sz="1050" b="1" dirty="0"/>
              <a:t> AMBA</a:t>
            </a:r>
            <a:r>
              <a:rPr lang="en-US" sz="1050" dirty="0"/>
              <a:t> </a:t>
            </a:r>
            <a:r>
              <a:rPr lang="en-US" sz="1050" baseline="30000" dirty="0"/>
              <a:t>TM</a:t>
            </a:r>
            <a:r>
              <a:rPr lang="en-US" sz="1050" dirty="0"/>
              <a:t> Specification, ARM Ltd, May 1999, rev 2.0.</a:t>
            </a:r>
          </a:p>
          <a:p>
            <a:pPr algn="l" rtl="0"/>
            <a:r>
              <a:rPr lang="en-US" sz="1050" dirty="0"/>
              <a:t>[7] Embedded Microprocessor Benchmark Consortium. [Online]. Available: http://www.eembc.org</a:t>
            </a:r>
          </a:p>
          <a:p>
            <a:pPr algn="l" rtl="0"/>
            <a:r>
              <a:rPr lang="en-US" sz="1050" dirty="0"/>
              <a:t>[8] A. </a:t>
            </a:r>
            <a:r>
              <a:rPr lang="en-US" sz="1050" dirty="0" err="1"/>
              <a:t>Milenkovic</a:t>
            </a:r>
            <a:r>
              <a:rPr lang="en-US" sz="1050" dirty="0"/>
              <a:t>, M. </a:t>
            </a:r>
            <a:r>
              <a:rPr lang="en-US" sz="1050" dirty="0" err="1"/>
              <a:t>Milenkovic</a:t>
            </a:r>
            <a:r>
              <a:rPr lang="en-US" sz="1050" dirty="0"/>
              <a:t>, and N. Barnes, “A performance evaluation of memory hierarchy in embedded systems,” in Proc. 35</a:t>
            </a:r>
            <a:r>
              <a:rPr lang="en-US" sz="1050" baseline="30000" dirty="0"/>
              <a:t>th</a:t>
            </a:r>
            <a:r>
              <a:rPr lang="en-US" sz="1050" dirty="0"/>
              <a:t> Southeastern </a:t>
            </a:r>
            <a:r>
              <a:rPr lang="en-US" sz="1050" dirty="0" err="1"/>
              <a:t>Symp</a:t>
            </a:r>
            <a:r>
              <a:rPr lang="en-US" sz="1050" dirty="0"/>
              <a:t>. System Theory, 2003, pp. 427–431.</a:t>
            </a:r>
          </a:p>
          <a:p>
            <a:pPr algn="l" rtl="0"/>
            <a:r>
              <a:rPr lang="en-US" sz="1050" dirty="0"/>
              <a:t>[9] R. </a:t>
            </a:r>
            <a:r>
              <a:rPr lang="en-US" sz="1050" dirty="0" err="1"/>
              <a:t>Bahar</a:t>
            </a:r>
            <a:r>
              <a:rPr lang="en-US" sz="1050" dirty="0"/>
              <a:t>, G. </a:t>
            </a:r>
            <a:r>
              <a:rPr lang="en-US" sz="1050" dirty="0" err="1"/>
              <a:t>Albera</a:t>
            </a:r>
            <a:r>
              <a:rPr lang="en-US" sz="1050" dirty="0"/>
              <a:t>, and S. </a:t>
            </a:r>
            <a:r>
              <a:rPr lang="en-US" sz="1050" dirty="0" err="1"/>
              <a:t>Manne</a:t>
            </a:r>
            <a:r>
              <a:rPr lang="en-US" sz="1050" dirty="0"/>
              <a:t>, “Power and performance tradeoffs using various caching strategies,” in Proc. Int. </a:t>
            </a:r>
            <a:r>
              <a:rPr lang="en-US" sz="1050" dirty="0" err="1"/>
              <a:t>Symp</a:t>
            </a:r>
            <a:r>
              <a:rPr lang="en-US" sz="1050" dirty="0"/>
              <a:t>. Low Power Electronics and Design (ISLPED), 1998, pp. 64–69.</a:t>
            </a:r>
          </a:p>
          <a:p>
            <a:pPr algn="l" rtl="0"/>
            <a:r>
              <a:rPr lang="en-US" sz="1050" dirty="0"/>
              <a:t>[10] A. Putnam, S. Eggers, D. Bennett, E. Dellinger, J. Mason, H. Styles, P. </a:t>
            </a:r>
            <a:r>
              <a:rPr lang="en-US" sz="1050" dirty="0" err="1"/>
              <a:t>Sundararajan</a:t>
            </a:r>
            <a:r>
              <a:rPr lang="en-US" sz="1050" dirty="0"/>
              <a:t>, and R. Wittig, “Performance and power of cache-based reconfigurable computing,” in Proc. Int. </a:t>
            </a:r>
            <a:r>
              <a:rPr lang="en-US" sz="1050" dirty="0" err="1"/>
              <a:t>Symp</a:t>
            </a:r>
            <a:r>
              <a:rPr lang="en-US" sz="1050" dirty="0"/>
              <a:t>. on Computer Architecture (ISCA), 2009, pp. 395–405.</a:t>
            </a:r>
          </a:p>
          <a:p>
            <a:pPr algn="l" rtl="0"/>
            <a:r>
              <a:rPr lang="en-US" sz="1050" dirty="0"/>
              <a:t>[11] N. Ickes, Y. </a:t>
            </a:r>
            <a:r>
              <a:rPr lang="en-US" sz="1050" dirty="0" err="1"/>
              <a:t>Sinangil</a:t>
            </a:r>
            <a:r>
              <a:rPr lang="en-US" sz="1050" dirty="0"/>
              <a:t>, F. </a:t>
            </a:r>
            <a:r>
              <a:rPr lang="en-US" sz="1050" dirty="0" err="1"/>
              <a:t>Pappalardo</a:t>
            </a:r>
            <a:r>
              <a:rPr lang="en-US" sz="1050" dirty="0"/>
              <a:t>, E. </a:t>
            </a:r>
            <a:r>
              <a:rPr lang="en-US" sz="1050" dirty="0" err="1"/>
              <a:t>Guidetti</a:t>
            </a:r>
            <a:r>
              <a:rPr lang="en-US" sz="1050" dirty="0"/>
              <a:t>, and A. P. </a:t>
            </a:r>
            <a:r>
              <a:rPr lang="en-US" sz="1050" dirty="0" err="1"/>
              <a:t>Chandrakasan</a:t>
            </a:r>
            <a:r>
              <a:rPr lang="en-US" sz="1050" dirty="0"/>
              <a:t>, ”A 10 </a:t>
            </a:r>
            <a:r>
              <a:rPr lang="en-US" sz="1050" dirty="0" err="1"/>
              <a:t>pJ</a:t>
            </a:r>
            <a:r>
              <a:rPr lang="en-US" sz="1050" dirty="0"/>
              <a:t>/cycle ultra-low-voltage 32-bit microprocessor system-on-chip,” in Proc. European Solid-State Circuits Conference (ESSCIRC), 2011, pp. 159-162  </a:t>
            </a:r>
          </a:p>
          <a:p>
            <a:pPr algn="l" rtl="0"/>
            <a:r>
              <a:rPr lang="en-US" sz="1050" dirty="0"/>
              <a:t>[12] N. Ickes, D. </a:t>
            </a:r>
            <a:r>
              <a:rPr lang="en-US" sz="1050" dirty="0" err="1"/>
              <a:t>Finchelstein</a:t>
            </a:r>
            <a:r>
              <a:rPr lang="en-US" sz="1050" dirty="0"/>
              <a:t>, and A. P. </a:t>
            </a:r>
            <a:r>
              <a:rPr lang="en-US" sz="1050" dirty="0" err="1"/>
              <a:t>Chandrakasan</a:t>
            </a:r>
            <a:r>
              <a:rPr lang="en-US" sz="1050" dirty="0"/>
              <a:t>, “A 10-pJ/instruction, 4-MIPS </a:t>
            </a:r>
            <a:r>
              <a:rPr lang="en-US" sz="1050" dirty="0" err="1"/>
              <a:t>Micropower</a:t>
            </a:r>
            <a:r>
              <a:rPr lang="en-US" sz="1050" dirty="0"/>
              <a:t> DSP for Sensor Applications,” Asian Solid-State Circuits Conference (A-SSCC), 2008, pp. 289-292</a:t>
            </a:r>
          </a:p>
          <a:p>
            <a:pPr algn="l" rtl="0"/>
            <a:r>
              <a:rPr lang="en-US" sz="1050" dirty="0"/>
              <a:t>[13] T. </a:t>
            </a:r>
            <a:r>
              <a:rPr lang="en-US" sz="1050" dirty="0" err="1"/>
              <a:t>Sudarshan</a:t>
            </a:r>
            <a:r>
              <a:rPr lang="en-US" sz="1050" dirty="0"/>
              <a:t>, R. A. Mir, and </a:t>
            </a:r>
            <a:r>
              <a:rPr lang="en-US" sz="1050" dirty="0" err="1"/>
              <a:t>S.Vijayalakshmi</a:t>
            </a:r>
            <a:r>
              <a:rPr lang="en-US" sz="1050" dirty="0"/>
              <a:t>, “Highly Efficient LRU Implementations for High Associativity Cache </a:t>
            </a:r>
            <a:r>
              <a:rPr lang="en-US" sz="1050" dirty="0" err="1"/>
              <a:t>Memorys</a:t>
            </a:r>
            <a:r>
              <a:rPr lang="en-US" sz="1050" dirty="0"/>
              <a:t>,” in Proc. of 12th IEEE International Conference on Advanced Computing and Communications, 2004, pp. 24–35.   </a:t>
            </a:r>
          </a:p>
          <a:p>
            <a:pPr algn="l" rtl="0"/>
            <a:r>
              <a:rPr lang="en-US" sz="1050" dirty="0"/>
              <a:t>[14] F. </a:t>
            </a:r>
            <a:r>
              <a:rPr lang="en-US" sz="1050" dirty="0" err="1"/>
              <a:t>Vahid</a:t>
            </a:r>
            <a:r>
              <a:rPr lang="en-US" sz="1050" dirty="0"/>
              <a:t>, W. </a:t>
            </a:r>
            <a:r>
              <a:rPr lang="en-US" sz="1050" dirty="0" err="1"/>
              <a:t>Najjar</a:t>
            </a:r>
            <a:r>
              <a:rPr lang="en-US" sz="1050" dirty="0"/>
              <a:t>, and C. Zhang, “A highly configurable cache architecture for embedded systems,” in Proc. 30th Annual International </a:t>
            </a:r>
            <a:r>
              <a:rPr lang="en-US" sz="1050" dirty="0" err="1"/>
              <a:t>Symp</a:t>
            </a:r>
            <a:r>
              <a:rPr lang="en-US" sz="1050" dirty="0"/>
              <a:t>. on Computer Architecture, 2003, PP. 136-146.   </a:t>
            </a:r>
          </a:p>
          <a:p>
            <a:pPr algn="l" rtl="0"/>
            <a:r>
              <a:rPr lang="en-US" sz="1050" dirty="0"/>
              <a:t>[15] R. R. </a:t>
            </a:r>
            <a:r>
              <a:rPr lang="en-US" sz="1050" dirty="0" err="1"/>
              <a:t>Bani</a:t>
            </a:r>
            <a:r>
              <a:rPr lang="en-US" sz="1050" dirty="0"/>
              <a:t>, S. P. </a:t>
            </a:r>
            <a:r>
              <a:rPr lang="en-US" sz="1050" dirty="0" err="1"/>
              <a:t>Mohanty</a:t>
            </a:r>
            <a:r>
              <a:rPr lang="en-US" sz="1050" dirty="0"/>
              <a:t>, E. </a:t>
            </a:r>
            <a:r>
              <a:rPr lang="en-US" sz="1050" dirty="0" err="1"/>
              <a:t>Kougianos</a:t>
            </a:r>
            <a:r>
              <a:rPr lang="en-US" sz="1050" dirty="0"/>
              <a:t>, and G. </a:t>
            </a:r>
            <a:r>
              <a:rPr lang="en-US" sz="1050" dirty="0" err="1"/>
              <a:t>Thakral</a:t>
            </a:r>
            <a:r>
              <a:rPr lang="en-US" sz="1050" dirty="0"/>
              <a:t>, “Design of a Reconfigurable Embedded Data Cache,” International </a:t>
            </a:r>
            <a:r>
              <a:rPr lang="en-US" sz="1050" dirty="0" err="1"/>
              <a:t>Symp</a:t>
            </a:r>
            <a:r>
              <a:rPr lang="en-US" sz="1050" dirty="0"/>
              <a:t>. on Electronic System Design (ISED), 2010, pp. 163-168.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3716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 for attending this session.</a:t>
            </a:r>
          </a:p>
          <a:p>
            <a:pPr algn="just"/>
            <a:r>
              <a:rPr lang="en-US" dirty="0"/>
              <a:t>Contact:</a:t>
            </a:r>
          </a:p>
          <a:p>
            <a:pPr algn="just"/>
            <a:r>
              <a:rPr lang="en-US" dirty="0"/>
              <a:t>	</a:t>
            </a:r>
            <a:r>
              <a:rPr lang="en-US" u="sng" dirty="0">
                <a:solidFill>
                  <a:srgbClr val="00B0F0"/>
                </a:solidFill>
              </a:rPr>
              <a:t>vahid_saljooghi@yahoo.com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743200"/>
            <a:ext cx="3890963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fa-IR" sz="3200">
              <a:latin typeface="Tahoma" pitchFamily="34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705600" y="2667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fa-IR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Motivations</a:t>
            </a:r>
            <a:endParaRPr lang="en-US" dirty="0"/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304925"/>
            <a:ext cx="7796212" cy="4486275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Task: Implementing generic instruction and data cache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Motivation: To have model which can be tuned for specific set of applications e.g. in embedded system design. 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Integration: With MIPS r2000 processor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Parameters: # of Sets, # of Ways: Direct-mapped, </a:t>
            </a:r>
            <a:r>
              <a:rPr lang="en-US" sz="2200" dirty="0"/>
              <a:t>Set </a:t>
            </a:r>
            <a:r>
              <a:rPr lang="en-US" sz="2200" dirty="0" smtClean="0"/>
              <a:t>associative,</a:t>
            </a:r>
          </a:p>
          <a:p>
            <a:pPr marL="0" indent="0" algn="l" rtl="0">
              <a:buNone/>
            </a:pPr>
            <a:r>
              <a:rPr lang="en-US" sz="2200" dirty="0" smtClean="0"/>
              <a:t> Replacement policy : LRU</a:t>
            </a:r>
            <a:r>
              <a:rPr lang="en-US" sz="2200" dirty="0"/>
              <a:t>, Pseudo random</a:t>
            </a:r>
            <a:r>
              <a:rPr lang="en-US" sz="2200" dirty="0" smtClean="0"/>
              <a:t> </a:t>
            </a:r>
          </a:p>
          <a:p>
            <a:pPr marL="0" indent="0" algn="l" rtl="0">
              <a:buNone/>
            </a:pPr>
            <a:r>
              <a:rPr lang="en-US" sz="2200" dirty="0" smtClean="0"/>
              <a:t> Write policy, Block size, Main memory width, PC length and Data bus length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200" dirty="0"/>
              <a:t>Harvard architecture VS von Neumann </a:t>
            </a:r>
            <a:r>
              <a:rPr lang="en-US" sz="2200" dirty="0" smtClean="0"/>
              <a:t>architecture</a:t>
            </a:r>
            <a:r>
              <a:rPr lang="en-US" sz="2200" b="1" dirty="0" smtClean="0"/>
              <a:t> </a:t>
            </a:r>
            <a:endParaRPr lang="en-US" sz="2200" dirty="0" smtClean="0"/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Harvard Arch.: Instruction </a:t>
            </a:r>
            <a:r>
              <a:rPr lang="en-US" sz="2200" dirty="0"/>
              <a:t>and data cache </a:t>
            </a:r>
            <a:r>
              <a:rPr lang="en-US" sz="2200" dirty="0" smtClean="0"/>
              <a:t>use a single </a:t>
            </a:r>
            <a:r>
              <a:rPr lang="en-US" sz="2200" dirty="0"/>
              <a:t>m</a:t>
            </a:r>
            <a:r>
              <a:rPr lang="en-US" sz="2200" dirty="0" smtClean="0"/>
              <a:t>emory unit ( With help of arbiter)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endParaRPr lang="en-US" sz="2000" dirty="0" smtClean="0"/>
          </a:p>
          <a:p>
            <a:pPr algn="l" rtl="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304925"/>
            <a:ext cx="7872412" cy="4895850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Compilation of HDL files and benchmarks using make file scripts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Simulation: </a:t>
            </a:r>
            <a:r>
              <a:rPr lang="en-US" sz="2200" dirty="0"/>
              <a:t>W</a:t>
            </a:r>
            <a:r>
              <a:rPr lang="en-US" sz="2200" dirty="0" smtClean="0"/>
              <a:t>ith </a:t>
            </a:r>
            <a:r>
              <a:rPr lang="en-US" sz="2200" dirty="0" err="1"/>
              <a:t>Modelsim</a:t>
            </a:r>
            <a:r>
              <a:rPr lang="en-US" sz="2200" dirty="0"/>
              <a:t> and </a:t>
            </a:r>
            <a:r>
              <a:rPr lang="en-US" sz="2200" dirty="0" err="1" smtClean="0"/>
              <a:t>SimVision</a:t>
            </a:r>
            <a:endParaRPr lang="en-US" sz="2200" dirty="0" smtClean="0"/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Synthesis: With Xilinx XST for Virtex4 FPGA family</a:t>
            </a:r>
            <a:endParaRPr lang="en-US" sz="2200" dirty="0"/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Verification: </a:t>
            </a:r>
            <a:r>
              <a:rPr lang="en-US" sz="2200" dirty="0"/>
              <a:t>Using </a:t>
            </a:r>
            <a:r>
              <a:rPr lang="en-US" sz="2200" dirty="0" err="1" smtClean="0"/>
              <a:t>eembc</a:t>
            </a:r>
            <a:r>
              <a:rPr lang="en-US" sz="2200" dirty="0" smtClean="0"/>
              <a:t> </a:t>
            </a:r>
            <a:r>
              <a:rPr lang="en-US" sz="2200" dirty="0" smtClean="0"/>
              <a:t>benchmark suite </a:t>
            </a:r>
            <a:r>
              <a:rPr lang="en-US" sz="2200" dirty="0"/>
              <a:t>including:</a:t>
            </a:r>
          </a:p>
          <a:p>
            <a:pPr marL="0" indent="0" algn="l" rtl="0">
              <a:buNone/>
            </a:pPr>
            <a:r>
              <a:rPr lang="en-US" sz="2200" dirty="0"/>
              <a:t>Printing 18, hello world!, CRC, eembc-rgbcmy01, </a:t>
            </a:r>
            <a:r>
              <a:rPr lang="en-US" sz="2200" dirty="0" err="1"/>
              <a:t>eembc</a:t>
            </a:r>
            <a:r>
              <a:rPr lang="en-US" sz="2200" dirty="0"/>
              <a:t>-empty, eembc-autcor00, eembc-conven00, eembc-fft00, </a:t>
            </a:r>
            <a:r>
              <a:rPr lang="en-US" sz="2200" dirty="0" smtClean="0"/>
              <a:t>eembc-viterb00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2200" dirty="0" smtClean="0"/>
              <a:t>Outcome: </a:t>
            </a:r>
          </a:p>
          <a:p>
            <a:pPr algn="l" rtl="0"/>
            <a:r>
              <a:rPr lang="en-US" sz="2200" dirty="0" smtClean="0"/>
              <a:t>Publication on </a:t>
            </a:r>
            <a:r>
              <a:rPr lang="en-US" sz="2200" dirty="0" err="1" smtClean="0"/>
              <a:t>IEEEXplore</a:t>
            </a:r>
            <a:r>
              <a:rPr lang="en-US" sz="2200" dirty="0" smtClean="0"/>
              <a:t> and presentation in </a:t>
            </a:r>
            <a:r>
              <a:rPr lang="en-US" sz="2200" dirty="0" err="1" smtClean="0"/>
              <a:t>Norchip</a:t>
            </a:r>
            <a:r>
              <a:rPr lang="en-US" sz="2200" dirty="0" smtClean="0"/>
              <a:t> conference.</a:t>
            </a:r>
          </a:p>
          <a:p>
            <a:pPr algn="l" rtl="0"/>
            <a:r>
              <a:rPr lang="en-US" sz="2200" dirty="0" smtClean="0"/>
              <a:t>Open core IP downloadable through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repository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algn="l" rtl="0">
              <a:buFont typeface="Wingdings" pitchFamily="2" charset="2"/>
              <a:buChar char="Ø"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Cache Structure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Cache: 4 Way Associative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Instruction Cache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1092994" y="1169158"/>
            <a:ext cx="7643812" cy="35484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 smtClean="0"/>
              <a:t>Tag Size: 21 bits, Index Size: 10 bits, offset: 1 bit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19100" y="2392362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fa-IR" sz="3200">
              <a:latin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24001"/>
            <a:ext cx="81153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Inst. Cache Controller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399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Cache (</a:t>
            </a:r>
            <a:r>
              <a:rPr lang="en-US" dirty="0" err="1" smtClean="0"/>
              <a:t>WrThrNoAlloc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666" name="Rectangle 1034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304925"/>
            <a:ext cx="7796212" cy="4895850"/>
          </a:xfrm>
        </p:spPr>
        <p:txBody>
          <a:bodyPr/>
          <a:lstStyle/>
          <a:p>
            <a:pPr algn="l" rtl="0">
              <a:buFont typeface="Wingdings" pitchFamily="2" charset="2"/>
              <a:buChar char="Ø"/>
            </a:pPr>
            <a:r>
              <a:rPr lang="en-US" sz="1800" dirty="0" smtClean="0"/>
              <a:t>Write through with no write allocate</a:t>
            </a:r>
          </a:p>
        </p:txBody>
      </p:sp>
      <p:sp>
        <p:nvSpPr>
          <p:cNvPr id="70661" name="Text Box 1029"/>
          <p:cNvSpPr txBox="1">
            <a:spLocks noChangeArrowheads="1"/>
          </p:cNvSpPr>
          <p:nvPr/>
        </p:nvSpPr>
        <p:spPr bwMode="auto">
          <a:xfrm>
            <a:off x="5867400" y="3048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a-IR">
              <a:latin typeface="Tahom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2012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5287297" cy="4648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0"/>
            <a:ext cx="10668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371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Century Schoolbook"/>
        <a:ea typeface=""/>
        <a:cs typeface="Times New Roman"/>
      </a:majorFont>
      <a:minorFont>
        <a:latin typeface="Century Schoolbook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</TotalTime>
  <Words>1232</Words>
  <Application>Microsoft Office PowerPoint</Application>
  <PresentationFormat>On-screen Show (4:3)</PresentationFormat>
  <Paragraphs>131</Paragraphs>
  <Slides>23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01018371</vt:lpstr>
      <vt:lpstr>Document</vt:lpstr>
      <vt:lpstr>Development and Integration of Configurable Cache RTL Model</vt:lpstr>
      <vt:lpstr>Outline</vt:lpstr>
      <vt:lpstr>Introduction &amp; Motivations</vt:lpstr>
      <vt:lpstr>Continued</vt:lpstr>
      <vt:lpstr>Basic Cache Structure</vt:lpstr>
      <vt:lpstr>Basic Cache: 4 Way Associative</vt:lpstr>
      <vt:lpstr>Instruction Cache Datapath</vt:lpstr>
      <vt:lpstr>Inst. Cache Controller</vt:lpstr>
      <vt:lpstr>Data Cache (WrThrNoAlloc)</vt:lpstr>
      <vt:lpstr>DC_Controller_WrThrNoAlloc</vt:lpstr>
      <vt:lpstr>Data Cache WrThrAlloc</vt:lpstr>
      <vt:lpstr>Data Cache WrBackAlloc</vt:lpstr>
      <vt:lpstr>DC_Controller_WrBackAlloc</vt:lpstr>
      <vt:lpstr>Arbiter</vt:lpstr>
      <vt:lpstr>Simulation and Verification</vt:lpstr>
      <vt:lpstr>Inst. Cache Test</vt:lpstr>
      <vt:lpstr>Data Cache Test (WrThr)</vt:lpstr>
      <vt:lpstr>Data Cache (Write Back)</vt:lpstr>
      <vt:lpstr>Cache in SoC environment</vt:lpstr>
      <vt:lpstr>Implementation issues</vt:lpstr>
      <vt:lpstr>Cache Improvements </vt:lpstr>
      <vt:lpstr>References</vt:lpstr>
      <vt:lpstr>Q&amp;A</vt:lpstr>
    </vt:vector>
  </TitlesOfParts>
  <Company>This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Microelectronics for the Real World: “Moore” versus :More than Moore”</dc:title>
  <dc:creator>Admin</dc:creator>
  <cp:lastModifiedBy>Vahid</cp:lastModifiedBy>
  <cp:revision>254</cp:revision>
  <cp:lastPrinted>1601-01-01T00:00:00Z</cp:lastPrinted>
  <dcterms:created xsi:type="dcterms:W3CDTF">2010-01-04T18:11:08Z</dcterms:created>
  <dcterms:modified xsi:type="dcterms:W3CDTF">2012-12-20T14:17:44Z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TC010183711033</vt:lpwstr>
  </property>
</Properties>
</file>