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7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4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150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3774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96141C"/>
                </a:solidFill>
                <a:latin typeface="Berlin Sans FB Demi" panose="020E0802020502020306" pitchFamily="34" charset="0"/>
              </a:rPr>
              <a:t>Vanguard’s </a:t>
            </a:r>
            <a:r>
              <a:rPr lang="en-US" sz="3000" b="1" dirty="0">
                <a:solidFill>
                  <a:srgbClr val="96141C"/>
                </a:solidFill>
                <a:latin typeface="Berlin Sans FB Demi" panose="020E0802020502020306" pitchFamily="34" charset="0"/>
              </a:rPr>
              <a:t>Journey </a:t>
            </a:r>
            <a:r>
              <a:rPr lang="en-US" sz="3000" b="1" dirty="0" smtClean="0">
                <a:solidFill>
                  <a:srgbClr val="96141C"/>
                </a:solidFill>
                <a:latin typeface="Berlin Sans FB Demi" panose="020E0802020502020306" pitchFamily="34" charset="0"/>
              </a:rPr>
              <a:t>to Maximizing </a:t>
            </a:r>
            <a:r>
              <a:rPr lang="en-US" sz="3000" b="1" dirty="0">
                <a:solidFill>
                  <a:srgbClr val="96141C"/>
                </a:solidFill>
                <a:latin typeface="Berlin Sans FB Demi" panose="020E0802020502020306" pitchFamily="34" charset="0"/>
              </a:rPr>
              <a:t>Customer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2065774"/>
            <a:ext cx="121920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96141C"/>
                </a:solidFill>
              </a:rPr>
              <a:t>From A/B Testing </a:t>
            </a:r>
            <a:r>
              <a:rPr lang="en-US" sz="2500" b="1" dirty="0" smtClean="0">
                <a:solidFill>
                  <a:srgbClr val="96141C"/>
                </a:solidFill>
              </a:rPr>
              <a:t>to Data-Driven Decisions</a:t>
            </a:r>
            <a:endParaRPr lang="en-US" sz="2500" b="1" dirty="0">
              <a:solidFill>
                <a:srgbClr val="96141C"/>
              </a:solidFill>
            </a:endParaRPr>
          </a:p>
        </p:txBody>
      </p:sp>
      <p:pic>
        <p:nvPicPr>
          <p:cNvPr id="1028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9" y="3545840"/>
            <a:ext cx="231648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2">
            <a:extLst>
              <a:ext uri="{FF2B5EF4-FFF2-40B4-BE49-F238E27FC236}">
                <a16:creationId xmlns:a16="http://schemas.microsoft.com/office/drawing/2014/main" xmlns="" id="{5B7DFFAA-AE0D-4506-BB76-A617CB2C3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19308" r="56730" b="4128"/>
          <a:stretch/>
        </p:blipFill>
        <p:spPr>
          <a:xfrm>
            <a:off x="111760" y="1113709"/>
            <a:ext cx="5568564" cy="5821681"/>
          </a:xfrm>
          <a:prstGeom prst="rect">
            <a:avLst/>
          </a:prstGeom>
        </p:spPr>
      </p:pic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1840" y="1818092"/>
            <a:ext cx="5427092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Status</a:t>
            </a:r>
            <a:endParaRPr lang="en-US" sz="1600" dirty="0">
              <a:solidFill>
                <a:srgbClr val="96141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Tenure: Highly Significant difference (p-value &lt;&lt;&lt; 5%)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/>
              <a:t>Age</a:t>
            </a:r>
            <a:r>
              <a:rPr lang="en-US" sz="1400" dirty="0"/>
              <a:t>: Highly significant difference (</a:t>
            </a:r>
            <a:r>
              <a:rPr lang="en-US" sz="1400" dirty="0" smtClean="0"/>
              <a:t>p-value ~0)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1840" y="4615004"/>
            <a:ext cx="542709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96141C"/>
                </a:solidFill>
              </a:rPr>
              <a:t>Error Status</a:t>
            </a:r>
            <a:endParaRPr lang="en-US" sz="1600" dirty="0">
              <a:solidFill>
                <a:srgbClr val="96141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Tenure: Marginally significant difference (p-value ~5%)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Age</a:t>
            </a:r>
            <a:r>
              <a:rPr lang="en-US" sz="1400" dirty="0"/>
              <a:t>: Significant difference (p-value &lt; 5</a:t>
            </a:r>
            <a:r>
              <a:rPr lang="en-US" sz="1400" dirty="0" smtClean="0"/>
              <a:t>%)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xmlns="" id="{AF8831F4-A2F8-4751-BC29-34ED0D27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150"/>
            <a:ext cx="483722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Tableau Book"/>
              </a:rPr>
              <a:t>Completion 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xmlns="" id="{4D1F24A8-AF30-44CF-A7B1-4BBD623A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49150"/>
            <a:ext cx="483722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Tableau Book"/>
              </a:rPr>
              <a:t>Completion 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981620"/>
            <a:ext cx="54191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3">
            <a:extLst>
              <a:ext uri="{FF2B5EF4-FFF2-40B4-BE49-F238E27FC236}">
                <a16:creationId xmlns:a16="http://schemas.microsoft.com/office/drawing/2014/main" xmlns="" id="{A8724CCE-0ADA-4A73-89D1-AC1F6A4D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0" y="4798576"/>
            <a:ext cx="494792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96141C"/>
                </a:solidFill>
              </a:rPr>
              <a:t>Completion </a:t>
            </a:r>
            <a:r>
              <a:rPr lang="en-US" sz="1600" b="1" dirty="0">
                <a:solidFill>
                  <a:srgbClr val="96141C"/>
                </a:solidFill>
              </a:rPr>
              <a:t>Time </a:t>
            </a:r>
            <a:r>
              <a:rPr lang="en-US" sz="1600" b="1" dirty="0" smtClean="0">
                <a:solidFill>
                  <a:srgbClr val="96141C"/>
                </a:solidFill>
              </a:rPr>
              <a:t>– Client Tenure</a:t>
            </a:r>
            <a:endParaRPr lang="en-US" sz="1600" b="1" dirty="0">
              <a:solidFill>
                <a:srgbClr val="96141C"/>
              </a:solidFill>
            </a:endParaRPr>
          </a:p>
          <a:p>
            <a:r>
              <a:rPr lang="en-US" sz="1400" dirty="0" smtClean="0"/>
              <a:t>No </a:t>
            </a:r>
            <a:r>
              <a:rPr lang="en-US" sz="1400" dirty="0"/>
              <a:t>significant differences within the confidence level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between </a:t>
            </a:r>
            <a:r>
              <a:rPr lang="en-US" sz="1400" dirty="0"/>
              <a:t>groups of different tenure.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150"/>
            <a:ext cx="483722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Tableau Book"/>
              </a:rPr>
              <a:t>Completion 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981620"/>
            <a:ext cx="54191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7928" y="1113709"/>
            <a:ext cx="361977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</a:t>
            </a:r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- Client Age</a:t>
            </a:r>
            <a:endParaRPr lang="en-US" sz="1600" b="1" dirty="0">
              <a:solidFill>
                <a:srgbClr val="961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4">
            <a:extLst>
              <a:ext uri="{FF2B5EF4-FFF2-40B4-BE49-F238E27FC236}">
                <a16:creationId xmlns:a16="http://schemas.microsoft.com/office/drawing/2014/main" xmlns="" id="{A60CBDCF-E012-4B1A-AAA8-A2947EF5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150"/>
            <a:ext cx="483722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Tableau Book"/>
              </a:rPr>
              <a:t>Completion 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981620"/>
            <a:ext cx="54191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7928" y="1113709"/>
            <a:ext cx="361977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</a:t>
            </a:r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- Client Age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000" y="4798576"/>
            <a:ext cx="4947920" cy="10002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96141C"/>
                </a:solidFill>
              </a:rPr>
              <a:t>Completion </a:t>
            </a:r>
            <a:r>
              <a:rPr lang="en-US" sz="1600" b="1" dirty="0">
                <a:solidFill>
                  <a:srgbClr val="96141C"/>
                </a:solidFill>
              </a:rPr>
              <a:t>Time </a:t>
            </a:r>
            <a:r>
              <a:rPr lang="en-US" sz="1600" b="1" dirty="0" smtClean="0">
                <a:solidFill>
                  <a:srgbClr val="96141C"/>
                </a:solidFill>
              </a:rPr>
              <a:t>– Client Age</a:t>
            </a:r>
            <a:endParaRPr lang="en-US" sz="1600" b="1" dirty="0">
              <a:solidFill>
                <a:srgbClr val="96141C"/>
              </a:solidFill>
            </a:endParaRPr>
          </a:p>
          <a:p>
            <a:r>
              <a:rPr lang="en-US" sz="1400" dirty="0" smtClean="0"/>
              <a:t>Highly </a:t>
            </a:r>
            <a:r>
              <a:rPr lang="en-US" sz="1400" dirty="0"/>
              <a:t>significant differences between groups of different age.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Clients </a:t>
            </a:r>
            <a:r>
              <a:rPr lang="en-US" sz="1400" dirty="0" smtClean="0"/>
              <a:t>&lt; 40 </a:t>
            </a:r>
            <a:r>
              <a:rPr lang="en-US" sz="1400" dirty="0" err="1" smtClean="0"/>
              <a:t>yrs</a:t>
            </a:r>
            <a:r>
              <a:rPr lang="en-US" sz="1400" dirty="0" smtClean="0"/>
              <a:t> </a:t>
            </a:r>
            <a:r>
              <a:rPr lang="en-US" sz="1400" dirty="0"/>
              <a:t>old | </a:t>
            </a:r>
            <a:r>
              <a:rPr lang="en-US" sz="1400" dirty="0" smtClean="0"/>
              <a:t>faster </a:t>
            </a:r>
            <a:r>
              <a:rPr lang="en-US" sz="1400" dirty="0"/>
              <a:t>completion times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5">
            <a:extLst>
              <a:ext uri="{FF2B5EF4-FFF2-40B4-BE49-F238E27FC236}">
                <a16:creationId xmlns:a16="http://schemas.microsoft.com/office/drawing/2014/main" xmlns="" id="{43F25502-F047-4E81-AF46-90D322027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49150"/>
            <a:ext cx="483722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Tableau Book"/>
              </a:rPr>
              <a:t>Completion 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981620"/>
            <a:ext cx="54191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- Client Tenure | Age |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7928" y="1113709"/>
            <a:ext cx="402655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Mean Completion </a:t>
            </a:r>
            <a:r>
              <a:rPr lang="en-US" sz="1600" b="1" dirty="0">
                <a:solidFill>
                  <a:srgbClr val="96141C"/>
                </a:solidFill>
                <a:latin typeface="Tableau Book"/>
              </a:rPr>
              <a:t>Time </a:t>
            </a:r>
            <a:r>
              <a:rPr lang="en-US" sz="1600" b="1" dirty="0" smtClean="0">
                <a:solidFill>
                  <a:srgbClr val="96141C"/>
                </a:solidFill>
                <a:latin typeface="Tableau Book"/>
              </a:rPr>
              <a:t>- Client Balance</a:t>
            </a:r>
            <a:endParaRPr lang="en-US" sz="1600" b="1" dirty="0">
              <a:solidFill>
                <a:srgbClr val="96141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60160" y="4757936"/>
            <a:ext cx="494792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96141C"/>
                </a:solidFill>
              </a:rPr>
              <a:t>Completion </a:t>
            </a:r>
            <a:r>
              <a:rPr lang="en-US" sz="1600" b="1" dirty="0">
                <a:solidFill>
                  <a:srgbClr val="96141C"/>
                </a:solidFill>
              </a:rPr>
              <a:t>Time </a:t>
            </a:r>
            <a:r>
              <a:rPr lang="en-US" sz="1600" b="1" dirty="0" smtClean="0">
                <a:solidFill>
                  <a:srgbClr val="96141C"/>
                </a:solidFill>
              </a:rPr>
              <a:t>– Client Balance</a:t>
            </a:r>
            <a:endParaRPr lang="en-US" sz="1600" b="1" dirty="0">
              <a:solidFill>
                <a:srgbClr val="96141C"/>
              </a:solidFill>
            </a:endParaRPr>
          </a:p>
          <a:p>
            <a:r>
              <a:rPr lang="en-US" sz="1400" dirty="0"/>
              <a:t>No significant differences between groups of different balance</a:t>
            </a:r>
            <a:r>
              <a:rPr lang="en-US" sz="1400" dirty="0" smtClean="0"/>
              <a:t>.</a:t>
            </a:r>
            <a:r>
              <a:rPr lang="en-US" sz="1400" dirty="0"/>
              <a:t/>
            </a: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</a:t>
            </a:r>
            <a:r>
              <a:rPr lang="en-US" b="1" dirty="0" smtClean="0">
                <a:solidFill>
                  <a:srgbClr val="96141C"/>
                </a:solidFill>
              </a:rPr>
              <a:t>Completion Rate &amp; Time</a:t>
            </a:r>
          </a:p>
          <a:p>
            <a:r>
              <a:rPr lang="en-US" sz="1600" dirty="0" smtClean="0"/>
              <a:t>Significant higher </a:t>
            </a:r>
            <a:r>
              <a:rPr lang="en-US" sz="1600" dirty="0"/>
              <a:t>completion </a:t>
            </a:r>
            <a:r>
              <a:rPr lang="en-US" sz="1600" dirty="0" smtClean="0"/>
              <a:t>rate and faster completion time</a:t>
            </a:r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pic>
        <p:nvPicPr>
          <p:cNvPr id="18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6468" y="2117008"/>
            <a:ext cx="7865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Step-wise Completion Time</a:t>
            </a:r>
          </a:p>
          <a:p>
            <a:r>
              <a:rPr lang="en-US" sz="1600" dirty="0"/>
              <a:t>Significant reduction in time to complete Steps 1 &amp; </a:t>
            </a:r>
            <a:r>
              <a:rPr lang="en-US" sz="1600" dirty="0" smtClean="0"/>
              <a:t>2</a:t>
            </a:r>
            <a:br>
              <a:rPr lang="en-US" sz="1600" dirty="0" smtClean="0"/>
            </a:br>
            <a:r>
              <a:rPr lang="en-US" sz="1600" dirty="0" smtClean="0"/>
              <a:t>unlike </a:t>
            </a:r>
            <a:r>
              <a:rPr lang="en-US" sz="1600" dirty="0"/>
              <a:t>the last two steps (Step 3 and Confirmation)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467" y="3022722"/>
            <a:ext cx="78655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Error Rates </a:t>
            </a:r>
          </a:p>
          <a:p>
            <a:r>
              <a:rPr lang="en-US" sz="1600" dirty="0"/>
              <a:t>Significant higher error rate in the online </a:t>
            </a:r>
            <a:r>
              <a:rPr lang="en-US" sz="1600" dirty="0" smtClean="0"/>
              <a:t>process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6141C"/>
                </a:solidFill>
              </a:rPr>
              <a:t>While </a:t>
            </a:r>
            <a:r>
              <a:rPr lang="en-US" sz="1600" dirty="0">
                <a:solidFill>
                  <a:srgbClr val="96141C"/>
                </a:solidFill>
              </a:rPr>
              <a:t>the new UI reduces overall completion time,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Steps monitoring to ensure consistent performance improvements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Refinement of Steps 3 and Confirmation to further streamline the process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Address Error-Prone Areas: Investigate the higher error rates in the new UI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pic>
        <p:nvPicPr>
          <p:cNvPr id="16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17639" r="66111" b="64081"/>
          <a:stretch/>
        </p:blipFill>
        <p:spPr>
          <a:xfrm>
            <a:off x="1223431" y="2978782"/>
            <a:ext cx="1866903" cy="11096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</a:t>
            </a:r>
            <a:r>
              <a:rPr lang="en-US" b="1" dirty="0" smtClean="0">
                <a:solidFill>
                  <a:srgbClr val="96141C"/>
                </a:solidFill>
              </a:rPr>
              <a:t>Completion Rate &amp; Time</a:t>
            </a:r>
          </a:p>
          <a:p>
            <a:r>
              <a:rPr lang="en-US" sz="1600" dirty="0" smtClean="0"/>
              <a:t>Significant higher </a:t>
            </a:r>
            <a:r>
              <a:rPr lang="en-US" sz="1600" dirty="0"/>
              <a:t>completion </a:t>
            </a:r>
            <a:r>
              <a:rPr lang="en-US" sz="1600" dirty="0" smtClean="0"/>
              <a:t>rate and faster completion time</a:t>
            </a:r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8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6468" y="2117008"/>
            <a:ext cx="7865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Step-wise Completion Time</a:t>
            </a:r>
          </a:p>
          <a:p>
            <a:r>
              <a:rPr lang="en-US" sz="1600" dirty="0"/>
              <a:t>Significant reduction in time to complete Steps 1 &amp; </a:t>
            </a:r>
            <a:r>
              <a:rPr lang="en-US" sz="1600" dirty="0" smtClean="0"/>
              <a:t>2</a:t>
            </a:r>
            <a:br>
              <a:rPr lang="en-US" sz="1600" dirty="0" smtClean="0"/>
            </a:br>
            <a:r>
              <a:rPr lang="en-US" sz="1600" dirty="0" smtClean="0"/>
              <a:t>unlike </a:t>
            </a:r>
            <a:r>
              <a:rPr lang="en-US" sz="1600" dirty="0"/>
              <a:t>the last two steps (Step 3 and Confirmation)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467" y="3022722"/>
            <a:ext cx="78655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Error Rates </a:t>
            </a:r>
          </a:p>
          <a:p>
            <a:r>
              <a:rPr lang="en-US" sz="1600" dirty="0"/>
              <a:t>Significant higher error rate in the online </a:t>
            </a:r>
            <a:r>
              <a:rPr lang="en-US" sz="1600" dirty="0" smtClean="0"/>
              <a:t>process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6141C"/>
                </a:solidFill>
              </a:rPr>
              <a:t>While </a:t>
            </a:r>
            <a:r>
              <a:rPr lang="en-US" sz="1600" dirty="0">
                <a:solidFill>
                  <a:srgbClr val="96141C"/>
                </a:solidFill>
              </a:rPr>
              <a:t>the new UI reduces overall completion time,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Steps monitoring to ensure consistent performance improvements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Refinement of Steps 3 and Confirmation to further streamline the process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Address Error-Prone Areas: Investigate the higher error rates in the new UI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pic>
        <p:nvPicPr>
          <p:cNvPr id="15" name="slide12" descr="Story 114">
            <a:extLst>
              <a:ext uri="{FF2B5EF4-FFF2-40B4-BE49-F238E27FC236}">
                <a16:creationId xmlns:a16="http://schemas.microsoft.com/office/drawing/2014/main" xmlns="" id="{A60CBDCF-E012-4B1A-AAA8-A2947EF5E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7" t="22456" r="10209" b="32831"/>
          <a:stretch/>
        </p:blipFill>
        <p:spPr>
          <a:xfrm>
            <a:off x="476248" y="4290101"/>
            <a:ext cx="3583421" cy="2209877"/>
          </a:xfrm>
          <a:prstGeom prst="rect">
            <a:avLst/>
          </a:prstGeom>
        </p:spPr>
      </p:pic>
      <p:pic>
        <p:nvPicPr>
          <p:cNvPr id="16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17639" r="66111" b="64081"/>
          <a:stretch/>
        </p:blipFill>
        <p:spPr>
          <a:xfrm>
            <a:off x="1223431" y="2978782"/>
            <a:ext cx="1866903" cy="11096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</a:t>
            </a:r>
            <a:r>
              <a:rPr lang="en-US" b="1" dirty="0" smtClean="0">
                <a:solidFill>
                  <a:srgbClr val="96141C"/>
                </a:solidFill>
              </a:rPr>
              <a:t>Completion Rate &amp; Time</a:t>
            </a:r>
          </a:p>
          <a:p>
            <a:r>
              <a:rPr lang="en-US" sz="1600" dirty="0" smtClean="0"/>
              <a:t>Significant higher </a:t>
            </a:r>
            <a:r>
              <a:rPr lang="en-US" sz="1600" dirty="0"/>
              <a:t>completion </a:t>
            </a:r>
            <a:r>
              <a:rPr lang="en-US" sz="1600" dirty="0" smtClean="0"/>
              <a:t>rate and faster completion time</a:t>
            </a:r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9" name="Picture 4" descr="Vanguard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326467" y="4945690"/>
            <a:ext cx="78655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96141C"/>
                </a:solidFill>
              </a:rPr>
              <a:t>Segmentation Analysis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new UI impacts different user segments (age, tenure, balance) </a:t>
            </a:r>
            <a:r>
              <a:rPr lang="en-US" sz="1600" dirty="0" smtClean="0"/>
              <a:t>differently </a:t>
            </a:r>
          </a:p>
          <a:p>
            <a:r>
              <a:rPr lang="en-US" sz="1600" dirty="0" smtClean="0">
                <a:solidFill>
                  <a:srgbClr val="96141C"/>
                </a:solidFill>
              </a:rPr>
              <a:t>UI tailored to user </a:t>
            </a:r>
            <a:r>
              <a:rPr lang="en-US" sz="1600" dirty="0">
                <a:solidFill>
                  <a:srgbClr val="96141C"/>
                </a:solidFill>
              </a:rPr>
              <a:t>s</a:t>
            </a:r>
            <a:r>
              <a:rPr lang="en-US" sz="1600" dirty="0" smtClean="0">
                <a:solidFill>
                  <a:srgbClr val="96141C"/>
                </a:solidFill>
              </a:rPr>
              <a:t>egments to </a:t>
            </a:r>
            <a:r>
              <a:rPr lang="en-US" sz="1600" dirty="0">
                <a:solidFill>
                  <a:srgbClr val="96141C"/>
                </a:solidFill>
              </a:rPr>
              <a:t>enhance </a:t>
            </a:r>
            <a:r>
              <a:rPr lang="en-US" sz="1600" dirty="0" smtClean="0">
                <a:solidFill>
                  <a:srgbClr val="96141C"/>
                </a:solidFill>
              </a:rPr>
              <a:t>usability for </a:t>
            </a:r>
            <a:r>
              <a:rPr lang="en-US" sz="1600" dirty="0">
                <a:solidFill>
                  <a:srgbClr val="96141C"/>
                </a:solidFill>
              </a:rPr>
              <a:t>all </a:t>
            </a:r>
            <a:r>
              <a:rPr lang="en-US" sz="1600" dirty="0" smtClean="0">
                <a:solidFill>
                  <a:srgbClr val="96141C"/>
                </a:solidFill>
              </a:rPr>
              <a:t>users</a:t>
            </a:r>
            <a:endParaRPr lang="en-US" sz="1600" dirty="0">
              <a:solidFill>
                <a:srgbClr val="961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</a:t>
            </a:r>
            <a:r>
              <a:rPr lang="en-US" b="1" dirty="0" smtClean="0">
                <a:solidFill>
                  <a:srgbClr val="96141C"/>
                </a:solidFill>
              </a:rPr>
              <a:t>Completion Rate &amp; Time</a:t>
            </a:r>
          </a:p>
          <a:p>
            <a:r>
              <a:rPr lang="en-US" sz="1600" dirty="0" smtClean="0"/>
              <a:t>Significant higher </a:t>
            </a:r>
            <a:r>
              <a:rPr lang="en-US" sz="1600" dirty="0"/>
              <a:t>completion </a:t>
            </a:r>
            <a:r>
              <a:rPr lang="en-US" sz="1600" dirty="0" smtClean="0"/>
              <a:t>rate and faster completion time</a:t>
            </a:r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6468" y="2117008"/>
            <a:ext cx="7865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Step-wise Completion Time</a:t>
            </a:r>
          </a:p>
          <a:p>
            <a:r>
              <a:rPr lang="en-US" sz="1600" dirty="0"/>
              <a:t>Significant reduction in time to complete Steps 1 &amp; </a:t>
            </a:r>
            <a:r>
              <a:rPr lang="en-US" sz="1600" dirty="0" smtClean="0"/>
              <a:t>2</a:t>
            </a:r>
            <a:br>
              <a:rPr lang="en-US" sz="1600" dirty="0" smtClean="0"/>
            </a:br>
            <a:r>
              <a:rPr lang="en-US" sz="1600" dirty="0" smtClean="0"/>
              <a:t>unlike </a:t>
            </a:r>
            <a:r>
              <a:rPr lang="en-US" sz="1600" dirty="0"/>
              <a:t>the last two steps (Step 3 and Confirmation)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467" y="3022722"/>
            <a:ext cx="78655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Error Rates </a:t>
            </a:r>
          </a:p>
          <a:p>
            <a:r>
              <a:rPr lang="en-US" sz="1600" dirty="0"/>
              <a:t>Significant higher error rate in the online </a:t>
            </a:r>
            <a:r>
              <a:rPr lang="en-US" sz="1600" dirty="0" smtClean="0"/>
              <a:t>process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6141C"/>
                </a:solidFill>
              </a:rPr>
              <a:t>While </a:t>
            </a:r>
            <a:r>
              <a:rPr lang="en-US" sz="1600" dirty="0">
                <a:solidFill>
                  <a:srgbClr val="96141C"/>
                </a:solidFill>
              </a:rPr>
              <a:t>the new UI reduces overall completion time,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Steps monitoring to ensure consistent performance improvements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Refinement of Steps 3 and Confirmation to further streamline the process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Address Error-Prone Areas: Investigate the higher error rates in the new UI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8399" y="6030253"/>
            <a:ext cx="5135033" cy="646331"/>
          </a:xfrm>
          <a:prstGeom prst="rect">
            <a:avLst/>
          </a:prstGeom>
          <a:solidFill>
            <a:srgbClr val="96141C"/>
          </a:solidFill>
          <a:effectLst>
            <a:glow rad="228600">
              <a:srgbClr val="C0000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Feedback </a:t>
            </a:r>
            <a:r>
              <a:rPr lang="en-US" b="1" dirty="0" smtClean="0">
                <a:solidFill>
                  <a:schemeClr val="bg1"/>
                </a:solidFill>
              </a:rPr>
              <a:t>Integration | Iterative Improvements Comprehensive Training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| </a:t>
            </a:r>
            <a:r>
              <a:rPr lang="en-US" b="1" dirty="0">
                <a:solidFill>
                  <a:schemeClr val="bg1"/>
                </a:solidFill>
              </a:rPr>
              <a:t>Monitoring and </a:t>
            </a:r>
            <a:r>
              <a:rPr lang="en-US" b="1" dirty="0" smtClean="0">
                <a:solidFill>
                  <a:schemeClr val="bg1"/>
                </a:solidFill>
              </a:rPr>
              <a:t>Analysis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pic>
        <p:nvPicPr>
          <p:cNvPr id="15" name="slide12" descr="Story 114">
            <a:extLst>
              <a:ext uri="{FF2B5EF4-FFF2-40B4-BE49-F238E27FC236}">
                <a16:creationId xmlns:a16="http://schemas.microsoft.com/office/drawing/2014/main" xmlns="" id="{A60CBDCF-E012-4B1A-AAA8-A2947EF5E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7" t="22456" r="10209" b="32831"/>
          <a:stretch/>
        </p:blipFill>
        <p:spPr>
          <a:xfrm>
            <a:off x="476248" y="4290101"/>
            <a:ext cx="3583421" cy="2209877"/>
          </a:xfrm>
          <a:prstGeom prst="rect">
            <a:avLst/>
          </a:prstGeom>
        </p:spPr>
      </p:pic>
      <p:pic>
        <p:nvPicPr>
          <p:cNvPr id="16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17639" r="66111" b="64081"/>
          <a:stretch/>
        </p:blipFill>
        <p:spPr>
          <a:xfrm>
            <a:off x="1223431" y="2978782"/>
            <a:ext cx="1866903" cy="11096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26467" y="4945690"/>
            <a:ext cx="78655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96141C"/>
                </a:solidFill>
              </a:rPr>
              <a:t>Segmentation Analysis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new UI impacts different user segments (age, tenure, balance) </a:t>
            </a:r>
            <a:r>
              <a:rPr lang="en-US" sz="1600" dirty="0" smtClean="0"/>
              <a:t>differently </a:t>
            </a:r>
          </a:p>
          <a:p>
            <a:r>
              <a:rPr lang="en-US" sz="1600" dirty="0" smtClean="0">
                <a:solidFill>
                  <a:srgbClr val="96141C"/>
                </a:solidFill>
              </a:rPr>
              <a:t>UI tailored to user </a:t>
            </a:r>
            <a:r>
              <a:rPr lang="en-US" sz="1600" dirty="0">
                <a:solidFill>
                  <a:srgbClr val="96141C"/>
                </a:solidFill>
              </a:rPr>
              <a:t>s</a:t>
            </a:r>
            <a:r>
              <a:rPr lang="en-US" sz="1600" dirty="0" smtClean="0">
                <a:solidFill>
                  <a:srgbClr val="96141C"/>
                </a:solidFill>
              </a:rPr>
              <a:t>egments to </a:t>
            </a:r>
            <a:r>
              <a:rPr lang="en-US" sz="1600" dirty="0">
                <a:solidFill>
                  <a:srgbClr val="96141C"/>
                </a:solidFill>
              </a:rPr>
              <a:t>enhance </a:t>
            </a:r>
            <a:r>
              <a:rPr lang="en-US" sz="1600" dirty="0" smtClean="0">
                <a:solidFill>
                  <a:srgbClr val="96141C"/>
                </a:solidFill>
              </a:rPr>
              <a:t>usability for </a:t>
            </a:r>
            <a:r>
              <a:rPr lang="en-US" sz="1600" dirty="0">
                <a:solidFill>
                  <a:srgbClr val="96141C"/>
                </a:solidFill>
              </a:rPr>
              <a:t>all </a:t>
            </a:r>
            <a:r>
              <a:rPr lang="en-US" sz="1600" dirty="0" smtClean="0">
                <a:solidFill>
                  <a:srgbClr val="96141C"/>
                </a:solidFill>
              </a:rPr>
              <a:t>users</a:t>
            </a:r>
            <a:endParaRPr lang="en-US" sz="1600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8" name="Picture 4" descr="Vanguard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</a:t>
            </a:r>
            <a:r>
              <a:rPr lang="en-US" sz="2400" b="1" dirty="0" smtClean="0">
                <a:solidFill>
                  <a:srgbClr val="96141C"/>
                </a:solidFill>
              </a:rPr>
              <a:t>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 smtClean="0"/>
              <a:t>Maximize digital customer experience.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720" y="1502829"/>
            <a:ext cx="113893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</a:t>
            </a:r>
            <a:r>
              <a:rPr lang="en-US" sz="2400" b="1" dirty="0" smtClean="0">
                <a:solidFill>
                  <a:srgbClr val="96141C"/>
                </a:solidFill>
              </a:rPr>
              <a:t>a modern </a:t>
            </a:r>
            <a:r>
              <a:rPr lang="en-US" sz="2400" b="1" dirty="0">
                <a:solidFill>
                  <a:srgbClr val="96141C"/>
                </a:solidFill>
              </a:rPr>
              <a:t>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</a:t>
            </a:r>
            <a:r>
              <a:rPr lang="en-US" dirty="0" smtClean="0"/>
              <a:t>crucial</a:t>
            </a:r>
          </a:p>
          <a:p>
            <a:r>
              <a:rPr lang="en-US" dirty="0" smtClean="0"/>
              <a:t>Customer Life Time Value: Customer Satisfaction |Retention </a:t>
            </a:r>
          </a:p>
          <a:p>
            <a:r>
              <a:rPr lang="en-US" dirty="0" smtClean="0"/>
              <a:t>Market Expansion: Customer Acquisition</a:t>
            </a:r>
          </a:p>
          <a:p>
            <a:r>
              <a:rPr lang="en-US" dirty="0" smtClean="0"/>
              <a:t>Business Metrics: Sales | Revenue | Cost saving | Operational efficiency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7">
            <a:extLst>
              <a:ext uri="{FF2B5EF4-FFF2-40B4-BE49-F238E27FC236}">
                <a16:creationId xmlns:a16="http://schemas.microsoft.com/office/drawing/2014/main" xmlns="" id="{99B8868E-184B-4B11-8FEC-99C9356F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</a:t>
            </a:r>
            <a:r>
              <a:rPr lang="en-US" sz="2400" b="1" dirty="0" smtClean="0">
                <a:solidFill>
                  <a:srgbClr val="96141C"/>
                </a:solidFill>
              </a:rPr>
              <a:t>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 smtClean="0"/>
              <a:t>Maximize digital customer experience.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720" y="1502829"/>
            <a:ext cx="113893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</a:t>
            </a:r>
            <a:r>
              <a:rPr lang="en-US" sz="2400" b="1" dirty="0" smtClean="0">
                <a:solidFill>
                  <a:srgbClr val="96141C"/>
                </a:solidFill>
              </a:rPr>
              <a:t>a modern </a:t>
            </a:r>
            <a:r>
              <a:rPr lang="en-US" sz="2400" b="1" dirty="0">
                <a:solidFill>
                  <a:srgbClr val="96141C"/>
                </a:solidFill>
              </a:rPr>
              <a:t>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</a:t>
            </a:r>
            <a:r>
              <a:rPr lang="en-US" dirty="0" smtClean="0"/>
              <a:t>crucial</a:t>
            </a:r>
          </a:p>
          <a:p>
            <a:r>
              <a:rPr lang="en-US" dirty="0" smtClean="0"/>
              <a:t>Customer Life Time Value: Customer Satisfaction |Retention </a:t>
            </a:r>
          </a:p>
          <a:p>
            <a:r>
              <a:rPr lang="en-US" dirty="0" smtClean="0"/>
              <a:t>Market Expansion: Customer Acquisition</a:t>
            </a:r>
          </a:p>
          <a:p>
            <a:r>
              <a:rPr lang="en-US" dirty="0" smtClean="0"/>
              <a:t>Business Metrics: Sales | Revenue | Cost saving | Operational efficiency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4999" y="2894261"/>
            <a:ext cx="10380133" cy="570299"/>
            <a:chOff x="284480" y="3148261"/>
            <a:chExt cx="9733280" cy="711200"/>
          </a:xfrm>
        </p:grpSpPr>
        <p:sp>
          <p:nvSpPr>
            <p:cNvPr id="12" name="Rectangle 11"/>
            <p:cNvSpPr/>
            <p:nvPr/>
          </p:nvSpPr>
          <p:spPr>
            <a:xfrm>
              <a:off x="284480" y="3148261"/>
              <a:ext cx="9733280" cy="711200"/>
            </a:xfrm>
            <a:prstGeom prst="rect">
              <a:avLst/>
            </a:prstGeom>
            <a:solidFill>
              <a:srgbClr val="961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4480" y="3319195"/>
              <a:ext cx="9733280" cy="460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Can a more intuitive and modern </a:t>
              </a:r>
              <a:r>
                <a:rPr lang="en-US" b="1" dirty="0" smtClean="0">
                  <a:solidFill>
                    <a:schemeClr val="bg1"/>
                  </a:solidFill>
                </a:rPr>
                <a:t>UI streamline the </a:t>
              </a:r>
              <a:r>
                <a:rPr lang="en-US" b="1" dirty="0">
                  <a:solidFill>
                    <a:schemeClr val="bg1"/>
                  </a:solidFill>
                </a:rPr>
                <a:t>online process and reduce friction points for users?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4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</a:t>
            </a:r>
            <a:r>
              <a:rPr lang="en-US" sz="2400" b="1" dirty="0" smtClean="0">
                <a:solidFill>
                  <a:srgbClr val="96141C"/>
                </a:solidFill>
              </a:rPr>
              <a:t>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 smtClean="0"/>
              <a:t>Maximize digital customer experience.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720" y="1502829"/>
            <a:ext cx="113893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</a:t>
            </a:r>
            <a:r>
              <a:rPr lang="en-US" sz="2400" b="1" dirty="0" smtClean="0">
                <a:solidFill>
                  <a:srgbClr val="96141C"/>
                </a:solidFill>
              </a:rPr>
              <a:t>a modern </a:t>
            </a:r>
            <a:r>
              <a:rPr lang="en-US" sz="2400" b="1" dirty="0">
                <a:solidFill>
                  <a:srgbClr val="96141C"/>
                </a:solidFill>
              </a:rPr>
              <a:t>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</a:t>
            </a:r>
            <a:r>
              <a:rPr lang="en-US" dirty="0" smtClean="0"/>
              <a:t>crucial</a:t>
            </a:r>
          </a:p>
          <a:p>
            <a:r>
              <a:rPr lang="en-US" dirty="0" smtClean="0"/>
              <a:t>Customer Life Time Value: Customer Satisfaction |Retention </a:t>
            </a:r>
          </a:p>
          <a:p>
            <a:r>
              <a:rPr lang="en-US" dirty="0" smtClean="0"/>
              <a:t>Market Expansion: Customer Acquisition</a:t>
            </a:r>
          </a:p>
          <a:p>
            <a:r>
              <a:rPr lang="en-US" dirty="0" smtClean="0"/>
              <a:t>Business Metrics: Sales | Revenue | Cost saving | Operational efficiency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720" y="359911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Experiment Setup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To test this hypothesis, an A/B experiment was conducted from March </a:t>
            </a:r>
            <a:r>
              <a:rPr lang="en-US" dirty="0" smtClean="0"/>
              <a:t>15 to </a:t>
            </a:r>
            <a:r>
              <a:rPr lang="en-US" dirty="0"/>
              <a:t>June </a:t>
            </a:r>
            <a:r>
              <a:rPr lang="en-US" dirty="0" smtClean="0"/>
              <a:t>20 2017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" y="4131118"/>
            <a:ext cx="8114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Test Group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Clients experiencing the new, enhanced UI with in-context prompts.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to observe the effects of the new UI.</a:t>
            </a:r>
          </a:p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Group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/>
              <a:t>Clients interacting with Vanguard's traditional online process. </a:t>
            </a:r>
          </a:p>
          <a:p>
            <a:r>
              <a:rPr lang="en-US" dirty="0" smtClean="0"/>
              <a:t>Sets the experiment baseline.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2720" y="5693805"/>
            <a:ext cx="10088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Online Process </a:t>
            </a:r>
            <a:r>
              <a:rPr lang="en-US" sz="2400" dirty="0"/>
              <a:t>Sequence: </a:t>
            </a:r>
            <a:r>
              <a:rPr lang="en-US" dirty="0"/>
              <a:t>Both groups followed the same sequence of </a:t>
            </a:r>
            <a:r>
              <a:rPr lang="en-US" dirty="0" smtClean="0"/>
              <a:t>steps.</a:t>
            </a:r>
          </a:p>
          <a:p>
            <a:r>
              <a:rPr lang="en-US" b="1" dirty="0"/>
              <a:t>I</a:t>
            </a:r>
            <a:r>
              <a:rPr lang="en-US" b="1" dirty="0" smtClean="0"/>
              <a:t>nitial Page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Step 1 </a:t>
            </a:r>
            <a:r>
              <a:rPr lang="en-US" b="1" dirty="0" smtClean="0">
                <a:sym typeface="Wingdings" panose="05000000000000000000" pitchFamily="2" charset="2"/>
              </a:rPr>
              <a:t> Step 2  Step 3  Confirmation Page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4999" y="2894261"/>
            <a:ext cx="10380133" cy="570299"/>
            <a:chOff x="284480" y="3148261"/>
            <a:chExt cx="9733280" cy="711200"/>
          </a:xfrm>
        </p:grpSpPr>
        <p:sp>
          <p:nvSpPr>
            <p:cNvPr id="15" name="Rectangle 14"/>
            <p:cNvSpPr/>
            <p:nvPr/>
          </p:nvSpPr>
          <p:spPr>
            <a:xfrm>
              <a:off x="284480" y="3148261"/>
              <a:ext cx="9733280" cy="711200"/>
            </a:xfrm>
            <a:prstGeom prst="rect">
              <a:avLst/>
            </a:prstGeom>
            <a:solidFill>
              <a:srgbClr val="961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4480" y="3319195"/>
              <a:ext cx="9733280" cy="460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Can a more intuitive and modern </a:t>
              </a:r>
              <a:r>
                <a:rPr lang="en-US" b="1" dirty="0" smtClean="0">
                  <a:solidFill>
                    <a:schemeClr val="bg1"/>
                  </a:solidFill>
                </a:rPr>
                <a:t>UI streamline the </a:t>
              </a:r>
              <a:r>
                <a:rPr lang="en-US" b="1" dirty="0">
                  <a:solidFill>
                    <a:schemeClr val="bg1"/>
                  </a:solidFill>
                </a:rPr>
                <a:t>online process and reduce friction points for users?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7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xmlns="" id="{645CEEC8-9C25-4658-B141-63B142C5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6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368" y="2436876"/>
            <a:ext cx="4237059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400" dirty="0">
              <a:solidFill>
                <a:srgbClr val="96141C"/>
              </a:solidFill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200" dirty="0"/>
          </a:p>
          <a:p>
            <a:r>
              <a:rPr lang="en-US" sz="1200" dirty="0">
                <a:latin typeface="Calibri" panose="020F0502020204030204" pitchFamily="34" charset="0"/>
              </a:rPr>
              <a:t>(Chi-Square p-value &lt;&lt;&lt; 5</a:t>
            </a:r>
            <a:r>
              <a:rPr lang="en-US" sz="1200" dirty="0" smtClean="0">
                <a:latin typeface="Calibri" panose="020F0502020204030204" pitchFamily="34" charset="0"/>
              </a:rPr>
              <a:t>%)</a:t>
            </a:r>
            <a:endParaRPr lang="en-US" sz="1200" dirty="0"/>
          </a:p>
        </p:txBody>
      </p:sp>
      <p:pic>
        <p:nvPicPr>
          <p:cNvPr id="10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3368" y="2436876"/>
            <a:ext cx="442345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</a:t>
            </a:r>
            <a:r>
              <a:rPr lang="en-US" sz="1400" dirty="0" smtClean="0">
                <a:latin typeface="Calibri" panose="020F0502020204030204" pitchFamily="34" charset="0"/>
              </a:rPr>
              <a:t>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xmlns="" id="{2C75BA0B-5C59-49E7-ACAC-849E2CFB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5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881380" y="310591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1323340" y="2436876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108" y="1108625"/>
            <a:ext cx="1149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Error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3237808" y="1196771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3368" y="2436876"/>
            <a:ext cx="442345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5%)</a:t>
            </a:r>
            <a:endParaRPr lang="en-US" sz="1400" dirty="0"/>
          </a:p>
          <a:p>
            <a:r>
              <a:rPr lang="en-US" sz="16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Error </a:t>
            </a:r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introduces significant higher error rate </a:t>
            </a:r>
            <a:r>
              <a:rPr lang="en-US" sz="1400" dirty="0" smtClean="0">
                <a:latin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xmlns="" id="{16BE214D-7379-42B8-ABAF-60FC397A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pic>
        <p:nvPicPr>
          <p:cNvPr id="1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4108" y="1108625"/>
            <a:ext cx="1149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Error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005" y="3954776"/>
            <a:ext cx="207620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Time </a:t>
            </a:r>
            <a:r>
              <a:rPr lang="en-US" baseline="-25000" dirty="0" smtClean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50841" y="5907121"/>
            <a:ext cx="544571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</a:rPr>
              <a:t>Completion Time: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/>
              <a:t>The new UI significantly helps users to complete the process faster</a:t>
            </a:r>
          </a:p>
          <a:p>
            <a:r>
              <a:rPr lang="en-US" sz="1400" dirty="0" smtClean="0"/>
              <a:t>(p-value </a:t>
            </a:r>
            <a:r>
              <a:rPr lang="en-US" sz="1400" dirty="0"/>
              <a:t>&lt;&lt; 5%)  </a:t>
            </a:r>
            <a:br>
              <a:rPr lang="en-US" sz="1400" dirty="0"/>
            </a:br>
            <a:endParaRPr lang="en-US" sz="1200" dirty="0"/>
          </a:p>
        </p:txBody>
      </p:sp>
      <p:sp>
        <p:nvSpPr>
          <p:cNvPr id="28" name="Isosceles Triangle 27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337744" y="404292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3237808" y="1196771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368" y="2436876"/>
            <a:ext cx="442345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5%)</a:t>
            </a:r>
            <a:endParaRPr lang="en-US" sz="1400" dirty="0"/>
          </a:p>
          <a:p>
            <a:r>
              <a:rPr lang="en-US" sz="16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Error </a:t>
            </a:r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introduces significant higher error rate </a:t>
            </a:r>
            <a:r>
              <a:rPr lang="en-US" sz="1400" dirty="0" smtClean="0">
                <a:latin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xmlns="" id="{61A9C3F2-B415-475F-8788-5E90B039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767498" y="5358337"/>
            <a:ext cx="5798902" cy="125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368" y="2436876"/>
            <a:ext cx="442345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5%)</a:t>
            </a:r>
            <a:endParaRPr lang="en-US" sz="1400" dirty="0"/>
          </a:p>
          <a:p>
            <a:r>
              <a:rPr lang="en-US" sz="16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Error </a:t>
            </a:r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introduces significant higher error rate </a:t>
            </a:r>
            <a:r>
              <a:rPr lang="en-US" sz="1400" dirty="0" smtClean="0">
                <a:latin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</a:rPr>
              <a:t>(p-value </a:t>
            </a:r>
            <a:r>
              <a:rPr lang="en-US" sz="1400" dirty="0">
                <a:latin typeface="Calibri" panose="020F0502020204030204" pitchFamily="34" charset="0"/>
              </a:rPr>
              <a:t>&lt;&lt;&lt; 5%)</a:t>
            </a:r>
            <a:endParaRPr lang="en-US" sz="1400" dirty="0"/>
          </a:p>
        </p:txBody>
      </p:sp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108" y="1108625"/>
            <a:ext cx="1149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Error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005" y="3954776"/>
            <a:ext cx="207620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Time </a:t>
            </a:r>
            <a:r>
              <a:rPr lang="en-US" baseline="-25000" dirty="0" smtClean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1" name="Isosceles Triangle 20"/>
          <p:cNvSpPr/>
          <p:nvPr/>
        </p:nvSpPr>
        <p:spPr>
          <a:xfrm>
            <a:off x="7268555" y="96861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36818" y="880467"/>
            <a:ext cx="2724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Time Step 1 </a:t>
            </a:r>
            <a:r>
              <a:rPr lang="en-US" baseline="-25000" dirty="0" smtClean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3" name="Isosceles Triangle 22"/>
          <p:cNvSpPr/>
          <p:nvPr/>
        </p:nvSpPr>
        <p:spPr>
          <a:xfrm>
            <a:off x="10994591" y="88810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62854" y="799956"/>
            <a:ext cx="2724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Time Step 2 </a:t>
            </a:r>
            <a:r>
              <a:rPr lang="en-US" baseline="-25000" dirty="0" smtClean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7268555" y="311303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6818" y="3024887"/>
            <a:ext cx="2724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Time Step 3 </a:t>
            </a:r>
            <a:r>
              <a:rPr lang="en-US" baseline="-25000" dirty="0" smtClean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7" name="Isosceles Triangle 26"/>
          <p:cNvSpPr/>
          <p:nvPr/>
        </p:nvSpPr>
        <p:spPr>
          <a:xfrm>
            <a:off x="11248592" y="3088869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62854" y="3000723"/>
            <a:ext cx="28957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</a:t>
            </a:r>
            <a:r>
              <a:rPr lang="en-US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Time Confirm </a:t>
            </a:r>
            <a:r>
              <a:rPr lang="en-US" baseline="-25000" dirty="0" smtClean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10" name="Isosceles Triangle 9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337744" y="404292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3237808" y="1196771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67499" y="5289636"/>
            <a:ext cx="542709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</a:rPr>
              <a:t>Step-wise Completion Time: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/>
              <a:t>The new UI introduces:</a:t>
            </a:r>
          </a:p>
          <a:p>
            <a:r>
              <a:rPr lang="en-US" sz="1400" dirty="0"/>
              <a:t>- Steps 1 &amp; 2: Significant reduction </a:t>
            </a:r>
            <a:r>
              <a:rPr lang="en-US" sz="1400" dirty="0" smtClean="0"/>
              <a:t>(p-values </a:t>
            </a:r>
            <a:r>
              <a:rPr lang="en-US" sz="1400" dirty="0"/>
              <a:t>&lt;&lt;&lt; 5%) </a:t>
            </a:r>
          </a:p>
          <a:p>
            <a:r>
              <a:rPr lang="en-US" sz="1400" dirty="0"/>
              <a:t>- Step 3: Significant slightly longer time </a:t>
            </a:r>
            <a:r>
              <a:rPr lang="en-US" sz="1400" dirty="0" smtClean="0"/>
              <a:t>(p-value </a:t>
            </a:r>
            <a:r>
              <a:rPr lang="en-US" sz="1400" dirty="0"/>
              <a:t>&lt; 5%) </a:t>
            </a:r>
          </a:p>
          <a:p>
            <a:r>
              <a:rPr lang="en-US" sz="1400" dirty="0"/>
              <a:t>- Confirm Step: </a:t>
            </a:r>
            <a:r>
              <a:rPr lang="en-US" sz="1400" dirty="0" smtClean="0"/>
              <a:t>No significant </a:t>
            </a:r>
            <a:r>
              <a:rPr lang="en-US" sz="1400" dirty="0"/>
              <a:t>difference </a:t>
            </a:r>
            <a:r>
              <a:rPr lang="en-US" sz="1400" dirty="0" smtClean="0"/>
              <a:t>(p-value </a:t>
            </a:r>
            <a:r>
              <a:rPr lang="en-US" sz="1400" dirty="0"/>
              <a:t>&gt;&gt; 5%)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41" y="5907121"/>
            <a:ext cx="544571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</a:rPr>
              <a:t>Completion Time: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/>
              <a:t>The new UI significantly helps users to complete the process faster</a:t>
            </a:r>
          </a:p>
          <a:p>
            <a:r>
              <a:rPr lang="en-US" sz="1400" dirty="0" smtClean="0"/>
              <a:t>(p-value </a:t>
            </a:r>
            <a:r>
              <a:rPr lang="en-US" sz="1400" dirty="0"/>
              <a:t>&lt;&lt; 5%)  </a:t>
            </a: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pic>
        <p:nvPicPr>
          <p:cNvPr id="10" name="slide8" descr="Story 112">
            <a:extLst>
              <a:ext uri="{FF2B5EF4-FFF2-40B4-BE49-F238E27FC236}">
                <a16:creationId xmlns:a16="http://schemas.microsoft.com/office/drawing/2014/main" xmlns="" id="{5B7DFFAA-AE0D-4506-BB76-A617CB2C3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19308" r="56730" b="45098"/>
          <a:stretch/>
        </p:blipFill>
        <p:spPr>
          <a:xfrm>
            <a:off x="111760" y="1113709"/>
            <a:ext cx="5568564" cy="27064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31840" y="1818092"/>
            <a:ext cx="5427092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Status</a:t>
            </a:r>
            <a:endParaRPr lang="en-US" sz="1600" dirty="0">
              <a:solidFill>
                <a:srgbClr val="96141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Tenure: Highly Significant difference (p-value &lt;&lt;&lt; 5%)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/>
              <a:t>Age</a:t>
            </a:r>
            <a:r>
              <a:rPr lang="en-US" sz="1400" dirty="0"/>
              <a:t>: Highly significant difference (</a:t>
            </a:r>
            <a:r>
              <a:rPr lang="en-US" sz="1400" dirty="0" smtClean="0"/>
              <a:t>p-value ~0)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1277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Berlin Sans FB Demi</vt:lpstr>
      <vt:lpstr>Calibri</vt:lpstr>
      <vt:lpstr>Calibri Light</vt:lpstr>
      <vt:lpstr>Tableau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Vasiliki Saltogianni</dc:creator>
  <cp:lastModifiedBy>Vasiliki Saltogianni</cp:lastModifiedBy>
  <cp:revision>22</cp:revision>
  <dcterms:created xsi:type="dcterms:W3CDTF">2024-06-12T11:04:12Z</dcterms:created>
  <dcterms:modified xsi:type="dcterms:W3CDTF">2024-06-13T07:01:34Z</dcterms:modified>
</cp:coreProperties>
</file>