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7" r:id="rId21"/>
    <p:sldId id="27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4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63E44-9640-4620-AD8B-2CC1816DB808}" v="111" dt="2024-06-13T13:05:28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76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03774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96141C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2065774"/>
            <a:ext cx="1219200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96141C"/>
                </a:solidFill>
              </a:rPr>
              <a:t>From A/B Testing to Data-Driven Decisions</a:t>
            </a:r>
          </a:p>
        </p:txBody>
      </p:sp>
      <p:pic>
        <p:nvPicPr>
          <p:cNvPr id="1028" name="Picture 4" descr="Vangua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9" y="3545840"/>
            <a:ext cx="231648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pic>
        <p:nvPicPr>
          <p:cNvPr id="10" name="slide8" descr="Story 112">
            <a:extLst>
              <a:ext uri="{FF2B5EF4-FFF2-40B4-BE49-F238E27FC236}">
                <a16:creationId xmlns:a16="http://schemas.microsoft.com/office/drawing/2014/main" id="{5B7DFFAA-AE0D-4506-BB76-A617CB2C3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" t="19308" r="56730" b="45098"/>
          <a:stretch/>
        </p:blipFill>
        <p:spPr>
          <a:xfrm>
            <a:off x="111760" y="1113709"/>
            <a:ext cx="5568564" cy="27064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31840" y="1818092"/>
            <a:ext cx="5427092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96141C"/>
                </a:solidFill>
              </a:rPr>
              <a:t>Completion Status</a:t>
            </a:r>
            <a:endParaRPr lang="en-US" sz="1600" dirty="0">
              <a:solidFill>
                <a:srgbClr val="96141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Tenure: Highly Significant difference (p-value &lt;&lt;&lt; 5%)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Age: Highly significant difference (p-value ~0)</a:t>
            </a:r>
          </a:p>
          <a:p>
            <a:pPr>
              <a:lnSpc>
                <a:spcPct val="150000"/>
              </a:lnSpc>
            </a:pPr>
            <a:br>
              <a:rPr lang="en-US" sz="14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12">
            <a:extLst>
              <a:ext uri="{FF2B5EF4-FFF2-40B4-BE49-F238E27FC236}">
                <a16:creationId xmlns:a16="http://schemas.microsoft.com/office/drawing/2014/main" id="{5B7DFFAA-AE0D-4506-BB76-A617CB2C3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" t="19308" r="56730" b="4128"/>
          <a:stretch/>
        </p:blipFill>
        <p:spPr>
          <a:xfrm>
            <a:off x="111760" y="1113709"/>
            <a:ext cx="5568564" cy="5821681"/>
          </a:xfrm>
          <a:prstGeom prst="rect">
            <a:avLst/>
          </a:prstGeom>
        </p:spPr>
      </p:pic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1840" y="1818092"/>
            <a:ext cx="5427092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96141C"/>
                </a:solidFill>
              </a:rPr>
              <a:t>Completion Status</a:t>
            </a:r>
            <a:endParaRPr lang="en-US" sz="1600" dirty="0">
              <a:solidFill>
                <a:srgbClr val="96141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Tenure: Highly Significant difference (p-value &lt;&lt;&lt; 5%)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Age: Highly significant difference (p-value ~0)</a:t>
            </a:r>
          </a:p>
          <a:p>
            <a:pPr>
              <a:lnSpc>
                <a:spcPct val="150000"/>
              </a:lnSpc>
            </a:pPr>
            <a:br>
              <a:rPr lang="en-US" sz="1400" dirty="0"/>
            </a:b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31840" y="4615004"/>
            <a:ext cx="5427092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96141C"/>
                </a:solidFill>
              </a:rPr>
              <a:t>Error Status</a:t>
            </a:r>
            <a:endParaRPr lang="en-US" sz="1600" dirty="0">
              <a:solidFill>
                <a:srgbClr val="96141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Tenure: Marginally significant difference (p-value ~5%)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Age: Significant difference (p-value &lt; 5%)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id="{AF8831F4-A2F8-4751-BC29-34ED0D273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150"/>
            <a:ext cx="428521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/>
                <a:cs typeface="Calibri"/>
              </a:rPr>
              <a:t>Completion Time - Client Tenure | Age | Balance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9">
            <a:extLst>
              <a:ext uri="{FF2B5EF4-FFF2-40B4-BE49-F238E27FC236}">
                <a16:creationId xmlns:a16="http://schemas.microsoft.com/office/drawing/2014/main" id="{4D1F24A8-AF30-44CF-A7B1-4BBD623A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3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49150"/>
            <a:ext cx="428521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/>
                <a:cs typeface="Calibri"/>
              </a:rPr>
              <a:t>Completion Time - Client Tenure | Age | Balance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981620"/>
            <a:ext cx="482542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/>
                <a:cs typeface="Calibri"/>
              </a:rPr>
              <a:t>Mean Completion Time - Client Tenure | Age | Balance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3">
            <a:extLst>
              <a:ext uri="{FF2B5EF4-FFF2-40B4-BE49-F238E27FC236}">
                <a16:creationId xmlns:a16="http://schemas.microsoft.com/office/drawing/2014/main" id="{A8724CCE-0ADA-4A73-89D1-AC1F6A4D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3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0000" y="4798576"/>
            <a:ext cx="4947920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96141C"/>
                </a:solidFill>
              </a:rPr>
              <a:t>Completion Time – Client Tenure</a:t>
            </a:r>
          </a:p>
          <a:p>
            <a:r>
              <a:rPr lang="en-US" sz="1400" dirty="0"/>
              <a:t>No significant differences within the confidence level </a:t>
            </a:r>
            <a:br>
              <a:rPr lang="en-US" sz="1400" dirty="0"/>
            </a:br>
            <a:r>
              <a:rPr lang="en-US" sz="1400" dirty="0"/>
              <a:t>between groups of different tenure.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150"/>
            <a:ext cx="4285212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/>
                <a:cs typeface="Calibri"/>
              </a:rPr>
              <a:t>Completion Time - Client Tenure | Age | Balance</a:t>
            </a:r>
            <a:endParaRPr lang="en-US" sz="1600" b="1">
              <a:solidFill>
                <a:srgbClr val="96141C"/>
              </a:solidFill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981620"/>
            <a:ext cx="4825424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/>
                <a:cs typeface="Calibri"/>
              </a:rPr>
              <a:t>Mean Completion Time - Client Tenure | Age | Balance</a:t>
            </a:r>
            <a:endParaRPr lang="en-US" sz="1600" b="1">
              <a:solidFill>
                <a:srgbClr val="96141C"/>
              </a:solidFill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57928" y="1113709"/>
            <a:ext cx="3453831" cy="338554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/>
                <a:cs typeface="Calibri"/>
              </a:rPr>
              <a:t>Mean Completion Time - Client Tenure</a:t>
            </a:r>
            <a:endParaRPr lang="en-US" sz="1600" b="1">
              <a:solidFill>
                <a:srgbClr val="96141C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14">
            <a:extLst>
              <a:ext uri="{FF2B5EF4-FFF2-40B4-BE49-F238E27FC236}">
                <a16:creationId xmlns:a16="http://schemas.microsoft.com/office/drawing/2014/main" id="{A60CBDCF-E012-4B1A-AAA8-A2947EF5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3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150"/>
            <a:ext cx="428521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/>
                <a:cs typeface="Calibri"/>
              </a:rPr>
              <a:t>Completion Time - Client Tenure | Age | Balance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981620"/>
            <a:ext cx="482542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/>
                <a:cs typeface="Calibri"/>
              </a:rPr>
              <a:t>Mean Completion Time - Client Tenure | Age | Balance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57928" y="1113709"/>
            <a:ext cx="319600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/>
                <a:cs typeface="Calibri"/>
              </a:rPr>
              <a:t>Mean Completion Time - Client 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0000" y="4798576"/>
            <a:ext cx="4947920" cy="10002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96141C"/>
                </a:solidFill>
              </a:rPr>
              <a:t>Completion Time – Client Age</a:t>
            </a:r>
          </a:p>
          <a:p>
            <a:r>
              <a:rPr lang="en-US" sz="1400" dirty="0"/>
              <a:t>Highly significant differences between groups of different age.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Clients &lt; 40 </a:t>
            </a:r>
            <a:r>
              <a:rPr lang="en-US" sz="1400" dirty="0" err="1"/>
              <a:t>yrs</a:t>
            </a:r>
            <a:r>
              <a:rPr lang="en-US" sz="1400" dirty="0"/>
              <a:t> old | faster completion times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15">
            <a:extLst>
              <a:ext uri="{FF2B5EF4-FFF2-40B4-BE49-F238E27FC236}">
                <a16:creationId xmlns:a16="http://schemas.microsoft.com/office/drawing/2014/main" id="{43F25502-F047-4E81-AF46-90D322027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3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68" y="713599"/>
            <a:ext cx="259635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6141C"/>
                </a:solidFill>
                <a:latin typeface="Calibri" panose="020F0502020204030204" pitchFamily="34" charset="0"/>
              </a:rPr>
              <a:t>Segmentation Analysis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49150"/>
            <a:ext cx="4285212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/>
                <a:cs typeface="Calibri"/>
              </a:rPr>
              <a:t>Completion Time - Client Tenure | Age | Balance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981620"/>
            <a:ext cx="482542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/>
                <a:cs typeface="Calibri"/>
              </a:rPr>
              <a:t>Mean Completion Time - Client Tenure | Age | Balance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7928" y="1113709"/>
            <a:ext cx="353962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/>
                <a:cs typeface="Calibri"/>
              </a:rPr>
              <a:t>Mean Completion Time - Client Balance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0160" y="4757936"/>
            <a:ext cx="4947920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96141C"/>
                </a:solidFill>
              </a:rPr>
              <a:t>Completion Time – Client Balance</a:t>
            </a:r>
          </a:p>
          <a:p>
            <a:r>
              <a:rPr lang="en-US" sz="1400" dirty="0"/>
              <a:t>No significant differences between groups of different balance.</a:t>
            </a:r>
            <a:br>
              <a:rPr lang="en-US" sz="14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17527" y="755744"/>
            <a:ext cx="4835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Data-driven recommendations</a:t>
            </a:r>
          </a:p>
        </p:txBody>
      </p:sp>
      <p:pic>
        <p:nvPicPr>
          <p:cNvPr id="14" name="slide6" descr="Story 16">
            <a:extLst>
              <a:ext uri="{FF2B5EF4-FFF2-40B4-BE49-F238E27FC236}">
                <a16:creationId xmlns:a16="http://schemas.microsoft.com/office/drawing/2014/main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57797" r="65278" b="13918"/>
          <a:stretch/>
        </p:blipFill>
        <p:spPr>
          <a:xfrm>
            <a:off x="476248" y="1026068"/>
            <a:ext cx="3280834" cy="15817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326467" y="1202486"/>
            <a:ext cx="76300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Completion Rate &amp; Time</a:t>
            </a:r>
          </a:p>
          <a:p>
            <a:r>
              <a:rPr lang="en-US" sz="1600" dirty="0"/>
              <a:t>Significant higher completion rate and faster completion time</a:t>
            </a:r>
          </a:p>
          <a:p>
            <a:r>
              <a:rPr lang="en-US" sz="1600" dirty="0">
                <a:solidFill>
                  <a:srgbClr val="96141C"/>
                </a:solidFill>
              </a:rPr>
              <a:t>The new UI improves overall user engagement and ensures fast process completion</a:t>
            </a:r>
          </a:p>
        </p:txBody>
      </p:sp>
      <p:pic>
        <p:nvPicPr>
          <p:cNvPr id="18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6468" y="2117008"/>
            <a:ext cx="78655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Step-wise Completion Time</a:t>
            </a:r>
          </a:p>
          <a:p>
            <a:r>
              <a:rPr lang="en-US" sz="1600" dirty="0"/>
              <a:t>Significant reduction in time to complete Steps 1 &amp; 2</a:t>
            </a:r>
            <a:br>
              <a:rPr lang="en-US" sz="1600" dirty="0"/>
            </a:br>
            <a:r>
              <a:rPr lang="en-US" sz="1600" dirty="0"/>
              <a:t>unlike the last two steps (Step 3 and Confirmation)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26467" y="3022722"/>
            <a:ext cx="786553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Error Rates </a:t>
            </a:r>
          </a:p>
          <a:p>
            <a:r>
              <a:rPr lang="en-US" sz="1600" dirty="0"/>
              <a:t>Significant higher error rate in the online process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96141C"/>
                </a:solidFill>
              </a:rPr>
              <a:t>While the new UI reduces overall completion time,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Steps monitoring to ensure consistent performance improvements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Refinement of Steps 3 and Confirmation to further streamline the process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Address Error-Prone Areas: Investigate the higher error rates in the new UI</a:t>
            </a:r>
          </a:p>
        </p:txBody>
      </p:sp>
      <p:pic>
        <p:nvPicPr>
          <p:cNvPr id="14" name="slide6" descr="Story 16">
            <a:extLst>
              <a:ext uri="{FF2B5EF4-FFF2-40B4-BE49-F238E27FC236}">
                <a16:creationId xmlns:a16="http://schemas.microsoft.com/office/drawing/2014/main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57797" r="65278" b="13918"/>
          <a:stretch/>
        </p:blipFill>
        <p:spPr>
          <a:xfrm>
            <a:off x="476248" y="1026068"/>
            <a:ext cx="3280834" cy="1581707"/>
          </a:xfrm>
          <a:prstGeom prst="rect">
            <a:avLst/>
          </a:prstGeom>
        </p:spPr>
      </p:pic>
      <p:pic>
        <p:nvPicPr>
          <p:cNvPr id="16" name="slide6" descr="Story 16">
            <a:extLst>
              <a:ext uri="{FF2B5EF4-FFF2-40B4-BE49-F238E27FC236}">
                <a16:creationId xmlns:a16="http://schemas.microsoft.com/office/drawing/2014/main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t="17639" r="66111" b="64081"/>
          <a:stretch/>
        </p:blipFill>
        <p:spPr>
          <a:xfrm>
            <a:off x="1223431" y="2978782"/>
            <a:ext cx="1866903" cy="11096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26467" y="1202486"/>
            <a:ext cx="76300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Completion Rate &amp; Time</a:t>
            </a:r>
          </a:p>
          <a:p>
            <a:r>
              <a:rPr lang="en-US" sz="1600" dirty="0"/>
              <a:t>Significant higher completion rate and faster completion time</a:t>
            </a:r>
          </a:p>
          <a:p>
            <a:r>
              <a:rPr lang="en-US" sz="1600" dirty="0">
                <a:solidFill>
                  <a:srgbClr val="96141C"/>
                </a:solidFill>
              </a:rPr>
              <a:t>The new UI improves overall user engagement and ensures fast process completion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7527" y="755744"/>
            <a:ext cx="4835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Data-driven recommendations</a:t>
            </a:r>
          </a:p>
        </p:txBody>
      </p:sp>
      <p:pic>
        <p:nvPicPr>
          <p:cNvPr id="18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50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6468" y="2117008"/>
            <a:ext cx="78655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Step-wise Completion Time</a:t>
            </a:r>
          </a:p>
          <a:p>
            <a:r>
              <a:rPr lang="en-US" sz="1600" dirty="0"/>
              <a:t>Significant reduction in time to complete Steps 1 &amp; 2</a:t>
            </a:r>
            <a:br>
              <a:rPr lang="en-US" sz="1600" dirty="0"/>
            </a:br>
            <a:r>
              <a:rPr lang="en-US" sz="1600" dirty="0"/>
              <a:t>unlike the last two steps (Step 3 and Confirmation)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26467" y="3022722"/>
            <a:ext cx="786553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Error Rates </a:t>
            </a:r>
          </a:p>
          <a:p>
            <a:r>
              <a:rPr lang="en-US" sz="1600" dirty="0"/>
              <a:t>Significant higher error rate in the online process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96141C"/>
                </a:solidFill>
              </a:rPr>
              <a:t>While the new UI reduces overall completion time,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Steps monitoring to ensure consistent performance improvements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Refinement of Steps 3 and Confirmation to further streamline the process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Address Error-Prone Areas: Investigate the higher error rates in the new UI</a:t>
            </a:r>
          </a:p>
        </p:txBody>
      </p:sp>
      <p:pic>
        <p:nvPicPr>
          <p:cNvPr id="14" name="slide6" descr="Story 16">
            <a:extLst>
              <a:ext uri="{FF2B5EF4-FFF2-40B4-BE49-F238E27FC236}">
                <a16:creationId xmlns:a16="http://schemas.microsoft.com/office/drawing/2014/main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57797" r="65278" b="13918"/>
          <a:stretch/>
        </p:blipFill>
        <p:spPr>
          <a:xfrm>
            <a:off x="476248" y="1026068"/>
            <a:ext cx="3280834" cy="1581707"/>
          </a:xfrm>
          <a:prstGeom prst="rect">
            <a:avLst/>
          </a:prstGeom>
        </p:spPr>
      </p:pic>
      <p:pic>
        <p:nvPicPr>
          <p:cNvPr id="15" name="slide12" descr="Story 114">
            <a:extLst>
              <a:ext uri="{FF2B5EF4-FFF2-40B4-BE49-F238E27FC236}">
                <a16:creationId xmlns:a16="http://schemas.microsoft.com/office/drawing/2014/main" id="{A60CBDCF-E012-4B1A-AAA8-A2947EF5E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7" t="22456" r="10209" b="32831"/>
          <a:stretch/>
        </p:blipFill>
        <p:spPr>
          <a:xfrm>
            <a:off x="476248" y="4290101"/>
            <a:ext cx="3583421" cy="2209877"/>
          </a:xfrm>
          <a:prstGeom prst="rect">
            <a:avLst/>
          </a:prstGeom>
        </p:spPr>
      </p:pic>
      <p:pic>
        <p:nvPicPr>
          <p:cNvPr id="16" name="slide6" descr="Story 16">
            <a:extLst>
              <a:ext uri="{FF2B5EF4-FFF2-40B4-BE49-F238E27FC236}">
                <a16:creationId xmlns:a16="http://schemas.microsoft.com/office/drawing/2014/main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t="17639" r="66111" b="64081"/>
          <a:stretch/>
        </p:blipFill>
        <p:spPr>
          <a:xfrm>
            <a:off x="1223431" y="2978782"/>
            <a:ext cx="1866903" cy="11096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326467" y="1202486"/>
            <a:ext cx="76300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Completion Rate &amp; Time</a:t>
            </a:r>
          </a:p>
          <a:p>
            <a:r>
              <a:rPr lang="en-US" sz="1600" dirty="0"/>
              <a:t>Significant higher completion rate and faster completion time</a:t>
            </a:r>
          </a:p>
          <a:p>
            <a:r>
              <a:rPr lang="en-US" sz="1600" dirty="0">
                <a:solidFill>
                  <a:srgbClr val="96141C"/>
                </a:solidFill>
              </a:rPr>
              <a:t>The new UI improves overall user engagement and ensures fast process completion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17527" y="755744"/>
            <a:ext cx="4835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Data-driven recommendations</a:t>
            </a:r>
          </a:p>
        </p:txBody>
      </p:sp>
      <p:pic>
        <p:nvPicPr>
          <p:cNvPr id="19" name="Picture 4" descr="Vanguard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326467" y="4945690"/>
            <a:ext cx="78655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Segmentation Analysis</a:t>
            </a:r>
          </a:p>
          <a:p>
            <a:r>
              <a:rPr lang="en-US" sz="1600" dirty="0"/>
              <a:t>The new UI impacts different user segments (age, tenure, balance) differently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UI tailored to user segments to enhance usability for all users</a:t>
            </a:r>
          </a:p>
        </p:txBody>
      </p:sp>
    </p:spTree>
    <p:extLst>
      <p:ext uri="{BB962C8B-B14F-4D97-AF65-F5344CB8AC3E}">
        <p14:creationId xmlns:p14="http://schemas.microsoft.com/office/powerpoint/2010/main" val="425622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720" y="908208"/>
            <a:ext cx="1201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The Challenge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Maximize digital customer experience.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720" y="1367130"/>
            <a:ext cx="11389360" cy="16651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Importance of a modern UI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In today's digital age, user experience is crucial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 </a:t>
            </a:r>
            <a:r>
              <a:rPr lang="en-US"/>
              <a:t> </a:t>
            </a:r>
            <a:r>
              <a:rPr lang="en-US" dirty="0"/>
              <a:t>Customer Life Time Value: Customer Satisfaction |Retention 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  Market Expansion: Customer Acquisition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  Business Metrics: Sales | Revenue | Cost saving | Operational efficiency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pic>
        <p:nvPicPr>
          <p:cNvPr id="2" name="Picture 1" descr="Increase icon Stock-Vektorgrafik | Adobe Stock">
            <a:extLst>
              <a:ext uri="{FF2B5EF4-FFF2-40B4-BE49-F238E27FC236}">
                <a16:creationId xmlns:a16="http://schemas.microsoft.com/office/drawing/2014/main" id="{ED223C7C-9902-80E5-7741-1E58614AD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15000" r="11787" b="16111"/>
          <a:stretch/>
        </p:blipFill>
        <p:spPr>
          <a:xfrm>
            <a:off x="176996" y="1835356"/>
            <a:ext cx="478580" cy="269642"/>
          </a:xfrm>
          <a:prstGeom prst="rect">
            <a:avLst/>
          </a:prstGeom>
        </p:spPr>
      </p:pic>
      <p:pic>
        <p:nvPicPr>
          <p:cNvPr id="3" name="Picture 2" descr="Increase icon Stock-Vektorgrafik | Adobe Stock">
            <a:extLst>
              <a:ext uri="{FF2B5EF4-FFF2-40B4-BE49-F238E27FC236}">
                <a16:creationId xmlns:a16="http://schemas.microsoft.com/office/drawing/2014/main" id="{1BC56B9A-1B41-43D3-ACDD-65442B14A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15000" r="11787" b="16111"/>
          <a:stretch/>
        </p:blipFill>
        <p:spPr>
          <a:xfrm>
            <a:off x="176995" y="2221575"/>
            <a:ext cx="478580" cy="269642"/>
          </a:xfrm>
          <a:prstGeom prst="rect">
            <a:avLst/>
          </a:prstGeom>
        </p:spPr>
      </p:pic>
      <p:pic>
        <p:nvPicPr>
          <p:cNvPr id="5" name="Picture 4" descr="Increase icon Stock-Vektorgrafik | Adobe Stock">
            <a:extLst>
              <a:ext uri="{FF2B5EF4-FFF2-40B4-BE49-F238E27FC236}">
                <a16:creationId xmlns:a16="http://schemas.microsoft.com/office/drawing/2014/main" id="{EE12C002-47D8-A6B2-7276-FB1594A4A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15000" r="11787" b="16111"/>
          <a:stretch/>
        </p:blipFill>
        <p:spPr>
          <a:xfrm>
            <a:off x="176994" y="2670424"/>
            <a:ext cx="478580" cy="2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6467" y="1202486"/>
            <a:ext cx="763006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Completion Rate &amp; Time</a:t>
            </a:r>
          </a:p>
          <a:p>
            <a:r>
              <a:rPr lang="en-US" sz="1600" dirty="0"/>
              <a:t>Significant higher completion rate and faster completion time</a:t>
            </a:r>
          </a:p>
          <a:p>
            <a:r>
              <a:rPr lang="en-US" sz="1600" dirty="0">
                <a:solidFill>
                  <a:srgbClr val="96141C"/>
                </a:solidFill>
              </a:rPr>
              <a:t>The new UI improves overall user engagement and ensures fast process completion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6468" y="2117008"/>
            <a:ext cx="78655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Step-wise Completion Time</a:t>
            </a:r>
          </a:p>
          <a:p>
            <a:r>
              <a:rPr lang="en-US" sz="1600" dirty="0"/>
              <a:t>Significant reduction in time to complete Steps 1 &amp; 2</a:t>
            </a:r>
            <a:br>
              <a:rPr lang="en-US" sz="1600" dirty="0"/>
            </a:br>
            <a:r>
              <a:rPr lang="en-US" sz="1600" dirty="0"/>
              <a:t>unlike the last two steps (Step 3 and Confirmation)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26467" y="3022722"/>
            <a:ext cx="786553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KPI: Error Rates </a:t>
            </a:r>
          </a:p>
          <a:p>
            <a:r>
              <a:rPr lang="en-US" sz="1600" dirty="0"/>
              <a:t>Significant higher error rate in the online process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96141C"/>
                </a:solidFill>
              </a:rPr>
              <a:t>While the new UI reduces overall completion time,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Steps monitoring to ensure consistent performance improvements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Refinement of Steps 3 and Confirmation to further streamline the process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- Address Error-Prone Areas: Investigate the higher error rates in the new UI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8399" y="6030253"/>
            <a:ext cx="5615197" cy="646331"/>
          </a:xfrm>
          <a:prstGeom prst="rect">
            <a:avLst/>
          </a:prstGeom>
          <a:solidFill>
            <a:srgbClr val="96141C"/>
          </a:solidFill>
          <a:effectLst>
            <a:glow rad="228600">
              <a:srgbClr val="C00000">
                <a:alpha val="40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Feedback Integration | Iterative Improvements Comprehensive Training | Monitoring and Analysis</a:t>
            </a:r>
          </a:p>
        </p:txBody>
      </p:sp>
      <p:pic>
        <p:nvPicPr>
          <p:cNvPr id="14" name="slide6" descr="Story 16">
            <a:extLst>
              <a:ext uri="{FF2B5EF4-FFF2-40B4-BE49-F238E27FC236}">
                <a16:creationId xmlns:a16="http://schemas.microsoft.com/office/drawing/2014/main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57797" r="65278" b="13918"/>
          <a:stretch/>
        </p:blipFill>
        <p:spPr>
          <a:xfrm>
            <a:off x="476248" y="1026068"/>
            <a:ext cx="3280834" cy="1581707"/>
          </a:xfrm>
          <a:prstGeom prst="rect">
            <a:avLst/>
          </a:prstGeom>
        </p:spPr>
      </p:pic>
      <p:pic>
        <p:nvPicPr>
          <p:cNvPr id="15" name="slide12" descr="Story 114">
            <a:extLst>
              <a:ext uri="{FF2B5EF4-FFF2-40B4-BE49-F238E27FC236}">
                <a16:creationId xmlns:a16="http://schemas.microsoft.com/office/drawing/2014/main" id="{A60CBDCF-E012-4B1A-AAA8-A2947EF5E6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7" t="22456" r="10209" b="32831"/>
          <a:stretch/>
        </p:blipFill>
        <p:spPr>
          <a:xfrm>
            <a:off x="476248" y="4290101"/>
            <a:ext cx="3583421" cy="2209877"/>
          </a:xfrm>
          <a:prstGeom prst="rect">
            <a:avLst/>
          </a:prstGeom>
        </p:spPr>
      </p:pic>
      <p:pic>
        <p:nvPicPr>
          <p:cNvPr id="16" name="slide6" descr="Story 16">
            <a:extLst>
              <a:ext uri="{FF2B5EF4-FFF2-40B4-BE49-F238E27FC236}">
                <a16:creationId xmlns:a16="http://schemas.microsoft.com/office/drawing/2014/main" id="{61A9C3F2-B415-475F-8788-5E90B039D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7" t="17639" r="66111" b="64081"/>
          <a:stretch/>
        </p:blipFill>
        <p:spPr>
          <a:xfrm>
            <a:off x="1223431" y="2978782"/>
            <a:ext cx="1866903" cy="110964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26467" y="4945690"/>
            <a:ext cx="78655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</a:rPr>
              <a:t>Segmentation Analysis</a:t>
            </a:r>
          </a:p>
          <a:p>
            <a:r>
              <a:rPr lang="en-US" sz="1600" dirty="0"/>
              <a:t>The new UI impacts different user segments (age, tenure, balance) differently </a:t>
            </a:r>
          </a:p>
          <a:p>
            <a:r>
              <a:rPr lang="en-US" sz="1600" dirty="0">
                <a:solidFill>
                  <a:srgbClr val="96141C"/>
                </a:solidFill>
              </a:rPr>
              <a:t>UI tailored to user segments to enhance usability for all users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7527" y="755744"/>
            <a:ext cx="4835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Data-driven recommendations</a:t>
            </a:r>
          </a:p>
        </p:txBody>
      </p:sp>
      <p:pic>
        <p:nvPicPr>
          <p:cNvPr id="18" name="Picture 4" descr="Vanguard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4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17">
            <a:extLst>
              <a:ext uri="{FF2B5EF4-FFF2-40B4-BE49-F238E27FC236}">
                <a16:creationId xmlns:a16="http://schemas.microsoft.com/office/drawing/2014/main" id="{99B8868E-184B-4B11-8FEC-99C9356F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C0DF6E-0AC7-D1FD-BD32-47AEAC0CB50B}"/>
              </a:ext>
            </a:extLst>
          </p:cNvPr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4DA56-0825-15C1-8AF8-17E787DC4E30}"/>
              </a:ext>
            </a:extLst>
          </p:cNvPr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720" y="908208"/>
            <a:ext cx="1201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The Challenge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Maximize digital customer experience.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4999" y="3252401"/>
            <a:ext cx="10380133" cy="570299"/>
            <a:chOff x="284480" y="3148261"/>
            <a:chExt cx="9733280" cy="711200"/>
          </a:xfrm>
        </p:grpSpPr>
        <p:sp>
          <p:nvSpPr>
            <p:cNvPr id="12" name="Rectangle 11"/>
            <p:cNvSpPr/>
            <p:nvPr/>
          </p:nvSpPr>
          <p:spPr>
            <a:xfrm>
              <a:off x="284480" y="3148261"/>
              <a:ext cx="9733280" cy="711200"/>
            </a:xfrm>
            <a:prstGeom prst="rect">
              <a:avLst/>
            </a:prstGeom>
            <a:solidFill>
              <a:srgbClr val="961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4480" y="3319195"/>
              <a:ext cx="9733280" cy="460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Can a more intuitive and modern UI streamline the online process and reduce friction points for users?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851EDE7-8FD7-61CB-01EB-66B65399F878}"/>
              </a:ext>
            </a:extLst>
          </p:cNvPr>
          <p:cNvSpPr/>
          <p:nvPr/>
        </p:nvSpPr>
        <p:spPr>
          <a:xfrm>
            <a:off x="172720" y="1367130"/>
            <a:ext cx="11389360" cy="16651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Importance of a modern UI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In today's digital age, user experience is crucial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 </a:t>
            </a:r>
            <a:r>
              <a:rPr lang="en-US"/>
              <a:t> </a:t>
            </a:r>
            <a:r>
              <a:rPr lang="en-US" dirty="0"/>
              <a:t>Customer Life Time Value: Customer Satisfaction |Retention 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  Market Expansion: Customer Acquisition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  Business Metrics: Sales | Revenue | Cost saving | Operational efficiency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10" name="Picture 9" descr="Increase icon Stock-Vektorgrafik | Adobe Stock">
            <a:extLst>
              <a:ext uri="{FF2B5EF4-FFF2-40B4-BE49-F238E27FC236}">
                <a16:creationId xmlns:a16="http://schemas.microsoft.com/office/drawing/2014/main" id="{318EAAE7-C91D-02AF-8D39-73B44CF92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15000" r="11787" b="16111"/>
          <a:stretch/>
        </p:blipFill>
        <p:spPr>
          <a:xfrm>
            <a:off x="176996" y="1835356"/>
            <a:ext cx="478580" cy="269642"/>
          </a:xfrm>
          <a:prstGeom prst="rect">
            <a:avLst/>
          </a:prstGeom>
        </p:spPr>
      </p:pic>
      <p:pic>
        <p:nvPicPr>
          <p:cNvPr id="15" name="Picture 14" descr="Increase icon Stock-Vektorgrafik | Adobe Stock">
            <a:extLst>
              <a:ext uri="{FF2B5EF4-FFF2-40B4-BE49-F238E27FC236}">
                <a16:creationId xmlns:a16="http://schemas.microsoft.com/office/drawing/2014/main" id="{2BD69E14-271A-19B6-2363-2DD557A3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15000" r="11787" b="16111"/>
          <a:stretch/>
        </p:blipFill>
        <p:spPr>
          <a:xfrm>
            <a:off x="176995" y="2221575"/>
            <a:ext cx="478580" cy="269642"/>
          </a:xfrm>
          <a:prstGeom prst="rect">
            <a:avLst/>
          </a:prstGeom>
        </p:spPr>
      </p:pic>
      <p:pic>
        <p:nvPicPr>
          <p:cNvPr id="17" name="Picture 16" descr="Increase icon Stock-Vektorgrafik | Adobe Stock">
            <a:extLst>
              <a:ext uri="{FF2B5EF4-FFF2-40B4-BE49-F238E27FC236}">
                <a16:creationId xmlns:a16="http://schemas.microsoft.com/office/drawing/2014/main" id="{E651236C-C3F4-2B23-1D50-1FA383030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15000" r="11787" b="16111"/>
          <a:stretch/>
        </p:blipFill>
        <p:spPr>
          <a:xfrm>
            <a:off x="176994" y="2670424"/>
            <a:ext cx="478580" cy="2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1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2720" y="3974899"/>
            <a:ext cx="1201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Experiment Setup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To test this hypothesis, an A/B experiment was conducted from March 15 to June 20 2017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D7070A-01BB-562C-B4F2-E8EE16CB822C}"/>
              </a:ext>
            </a:extLst>
          </p:cNvPr>
          <p:cNvSpPr/>
          <p:nvPr/>
        </p:nvSpPr>
        <p:spPr>
          <a:xfrm>
            <a:off x="172720" y="908208"/>
            <a:ext cx="1201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The Challenge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Maximize digital customer experience.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E317FB-D3D4-C753-EEAB-0FDAEEF2D131}"/>
              </a:ext>
            </a:extLst>
          </p:cNvPr>
          <p:cNvGrpSpPr/>
          <p:nvPr/>
        </p:nvGrpSpPr>
        <p:grpSpPr>
          <a:xfrm>
            <a:off x="634999" y="3252401"/>
            <a:ext cx="10380133" cy="570299"/>
            <a:chOff x="284480" y="3148261"/>
            <a:chExt cx="9733280" cy="711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E1800-3627-F940-0EF7-E096854C58FD}"/>
                </a:ext>
              </a:extLst>
            </p:cNvPr>
            <p:cNvSpPr/>
            <p:nvPr/>
          </p:nvSpPr>
          <p:spPr>
            <a:xfrm>
              <a:off x="284480" y="3148261"/>
              <a:ext cx="9733280" cy="711200"/>
            </a:xfrm>
            <a:prstGeom prst="rect">
              <a:avLst/>
            </a:prstGeom>
            <a:solidFill>
              <a:srgbClr val="961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EC8C9A-5621-005A-C28B-7E7FAD25D1CD}"/>
                </a:ext>
              </a:extLst>
            </p:cNvPr>
            <p:cNvSpPr/>
            <p:nvPr/>
          </p:nvSpPr>
          <p:spPr>
            <a:xfrm>
              <a:off x="284480" y="3319195"/>
              <a:ext cx="9733280" cy="460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Can a more intuitive and modern UI streamline the online process and reduce friction points for users?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EC0BA7D-B71D-F550-0B47-845D86FCD98A}"/>
              </a:ext>
            </a:extLst>
          </p:cNvPr>
          <p:cNvSpPr/>
          <p:nvPr/>
        </p:nvSpPr>
        <p:spPr>
          <a:xfrm>
            <a:off x="172720" y="1367130"/>
            <a:ext cx="11389360" cy="16651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Importance of a modern UI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In today's digital age, user experience is crucial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 </a:t>
            </a:r>
            <a:r>
              <a:rPr lang="en-US"/>
              <a:t> </a:t>
            </a:r>
            <a:r>
              <a:rPr lang="en-US" dirty="0"/>
              <a:t>Customer Life Time Value: Customer Satisfaction |Retention 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  Market Expansion: Customer Acquisition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  Business Metrics: Sales | Revenue | Cost saving | Operational efficiency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22" name="Picture 21" descr="Increase icon Stock-Vektorgrafik | Adobe Stock">
            <a:extLst>
              <a:ext uri="{FF2B5EF4-FFF2-40B4-BE49-F238E27FC236}">
                <a16:creationId xmlns:a16="http://schemas.microsoft.com/office/drawing/2014/main" id="{D92B1E7F-0446-0570-5B80-9E2E41AC5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15000" r="11787" b="16111"/>
          <a:stretch/>
        </p:blipFill>
        <p:spPr>
          <a:xfrm>
            <a:off x="176996" y="1835356"/>
            <a:ext cx="478580" cy="269642"/>
          </a:xfrm>
          <a:prstGeom prst="rect">
            <a:avLst/>
          </a:prstGeom>
        </p:spPr>
      </p:pic>
      <p:pic>
        <p:nvPicPr>
          <p:cNvPr id="24" name="Picture 23" descr="Increase icon Stock-Vektorgrafik | Adobe Stock">
            <a:extLst>
              <a:ext uri="{FF2B5EF4-FFF2-40B4-BE49-F238E27FC236}">
                <a16:creationId xmlns:a16="http://schemas.microsoft.com/office/drawing/2014/main" id="{96E7CFD9-8B3F-93C2-6244-16F5E8A9F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15000" r="11787" b="16111"/>
          <a:stretch/>
        </p:blipFill>
        <p:spPr>
          <a:xfrm>
            <a:off x="176995" y="2221575"/>
            <a:ext cx="478580" cy="269642"/>
          </a:xfrm>
          <a:prstGeom prst="rect">
            <a:avLst/>
          </a:prstGeom>
        </p:spPr>
      </p:pic>
      <p:pic>
        <p:nvPicPr>
          <p:cNvPr id="26" name="Picture 25" descr="Increase icon Stock-Vektorgrafik | Adobe Stock">
            <a:extLst>
              <a:ext uri="{FF2B5EF4-FFF2-40B4-BE49-F238E27FC236}">
                <a16:creationId xmlns:a16="http://schemas.microsoft.com/office/drawing/2014/main" id="{41A9649F-D9C7-46B6-74D4-24A76EFF3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15000" r="11787" b="16111"/>
          <a:stretch/>
        </p:blipFill>
        <p:spPr>
          <a:xfrm>
            <a:off x="176994" y="2670424"/>
            <a:ext cx="478580" cy="2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2720" y="3974899"/>
            <a:ext cx="12019280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Experiment Setup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To test this hypothesis, an A/B experiment was conducted from March 15 to June 20, 2017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720" y="4506899"/>
            <a:ext cx="81140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Test Group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Clients experiencing the new, enhanced UI with in-context prompts. </a:t>
            </a:r>
          </a:p>
          <a:p>
            <a:r>
              <a:rPr lang="en-US" dirty="0"/>
              <a:t>Allows to observe the effects of the new UI.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 Group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Clients interacting with Vanguard's traditional online process. </a:t>
            </a:r>
          </a:p>
          <a:p>
            <a:r>
              <a:rPr lang="en-US" dirty="0"/>
              <a:t>Sets the experiment baseline.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2720" y="5905611"/>
            <a:ext cx="100888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Online Process Sequence: </a:t>
            </a:r>
            <a:r>
              <a:rPr lang="en-US" dirty="0"/>
              <a:t>Both groups followed the same sequence of steps.</a:t>
            </a:r>
          </a:p>
          <a:p>
            <a:r>
              <a:rPr lang="en-US" b="1" dirty="0"/>
              <a:t>Initial Page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/>
              <a:t>Step 1 </a:t>
            </a:r>
            <a:r>
              <a:rPr lang="en-US" b="1" dirty="0">
                <a:sym typeface="Wingdings" panose="05000000000000000000" pitchFamily="2" charset="2"/>
              </a:rPr>
              <a:t> Step 2  Step 3  Confirmation Page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D7070A-01BB-562C-B4F2-E8EE16CB822C}"/>
              </a:ext>
            </a:extLst>
          </p:cNvPr>
          <p:cNvSpPr/>
          <p:nvPr/>
        </p:nvSpPr>
        <p:spPr>
          <a:xfrm>
            <a:off x="172720" y="908208"/>
            <a:ext cx="1201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The Challenge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Maximize digital customer experience.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E317FB-D3D4-C753-EEAB-0FDAEEF2D131}"/>
              </a:ext>
            </a:extLst>
          </p:cNvPr>
          <p:cNvGrpSpPr/>
          <p:nvPr/>
        </p:nvGrpSpPr>
        <p:grpSpPr>
          <a:xfrm>
            <a:off x="634999" y="3252401"/>
            <a:ext cx="10380133" cy="570299"/>
            <a:chOff x="284480" y="3148261"/>
            <a:chExt cx="9733280" cy="711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E1800-3627-F940-0EF7-E096854C58FD}"/>
                </a:ext>
              </a:extLst>
            </p:cNvPr>
            <p:cNvSpPr/>
            <p:nvPr/>
          </p:nvSpPr>
          <p:spPr>
            <a:xfrm>
              <a:off x="284480" y="3148261"/>
              <a:ext cx="9733280" cy="711200"/>
            </a:xfrm>
            <a:prstGeom prst="rect">
              <a:avLst/>
            </a:prstGeom>
            <a:solidFill>
              <a:srgbClr val="961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EC8C9A-5621-005A-C28B-7E7FAD25D1CD}"/>
                </a:ext>
              </a:extLst>
            </p:cNvPr>
            <p:cNvSpPr/>
            <p:nvPr/>
          </p:nvSpPr>
          <p:spPr>
            <a:xfrm>
              <a:off x="284480" y="3319195"/>
              <a:ext cx="9733280" cy="460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Can a more intuitive and modern UI streamline the online process and reduce friction points for users?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EC0BA7D-B71D-F550-0B47-845D86FCD98A}"/>
              </a:ext>
            </a:extLst>
          </p:cNvPr>
          <p:cNvSpPr/>
          <p:nvPr/>
        </p:nvSpPr>
        <p:spPr>
          <a:xfrm>
            <a:off x="172720" y="1367130"/>
            <a:ext cx="11389360" cy="16651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solidFill>
                  <a:srgbClr val="96141C"/>
                </a:solidFill>
              </a:rPr>
              <a:t>Importance of a modern UI</a:t>
            </a:r>
            <a:r>
              <a:rPr lang="en-US" sz="2400" dirty="0">
                <a:solidFill>
                  <a:srgbClr val="96141C"/>
                </a:solidFill>
              </a:rPr>
              <a:t>: </a:t>
            </a:r>
            <a:r>
              <a:rPr lang="en-US" dirty="0"/>
              <a:t>In today's digital age, user experience is crucial</a:t>
            </a:r>
            <a:endParaRPr lang="en-US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 </a:t>
            </a:r>
            <a:r>
              <a:rPr lang="en-US"/>
              <a:t> </a:t>
            </a:r>
            <a:r>
              <a:rPr lang="en-US" dirty="0"/>
              <a:t>Customer Life Time Value: Customer Satisfaction |Retention 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  Market Expansion: Customer Acquisition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  Business Metrics: Sales | Revenue | Cost saving | Operational efficiency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22" name="Picture 21" descr="Increase icon Stock-Vektorgrafik | Adobe Stock">
            <a:extLst>
              <a:ext uri="{FF2B5EF4-FFF2-40B4-BE49-F238E27FC236}">
                <a16:creationId xmlns:a16="http://schemas.microsoft.com/office/drawing/2014/main" id="{D92B1E7F-0446-0570-5B80-9E2E41AC5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15000" r="11787" b="16111"/>
          <a:stretch/>
        </p:blipFill>
        <p:spPr>
          <a:xfrm>
            <a:off x="176996" y="1835356"/>
            <a:ext cx="478580" cy="269642"/>
          </a:xfrm>
          <a:prstGeom prst="rect">
            <a:avLst/>
          </a:prstGeom>
        </p:spPr>
      </p:pic>
      <p:pic>
        <p:nvPicPr>
          <p:cNvPr id="24" name="Picture 23" descr="Increase icon Stock-Vektorgrafik | Adobe Stock">
            <a:extLst>
              <a:ext uri="{FF2B5EF4-FFF2-40B4-BE49-F238E27FC236}">
                <a16:creationId xmlns:a16="http://schemas.microsoft.com/office/drawing/2014/main" id="{96E7CFD9-8B3F-93C2-6244-16F5E8A9F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15000" r="11787" b="16111"/>
          <a:stretch/>
        </p:blipFill>
        <p:spPr>
          <a:xfrm>
            <a:off x="176995" y="2221575"/>
            <a:ext cx="478580" cy="269642"/>
          </a:xfrm>
          <a:prstGeom prst="rect">
            <a:avLst/>
          </a:prstGeom>
        </p:spPr>
      </p:pic>
      <p:pic>
        <p:nvPicPr>
          <p:cNvPr id="26" name="Picture 25" descr="Increase icon Stock-Vektorgrafik | Adobe Stock">
            <a:extLst>
              <a:ext uri="{FF2B5EF4-FFF2-40B4-BE49-F238E27FC236}">
                <a16:creationId xmlns:a16="http://schemas.microsoft.com/office/drawing/2014/main" id="{41A9649F-D9C7-46B6-74D4-24A76EFF3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15000" r="11787" b="16111"/>
          <a:stretch/>
        </p:blipFill>
        <p:spPr>
          <a:xfrm>
            <a:off x="176994" y="2670424"/>
            <a:ext cx="478580" cy="2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3">
            <a:extLst>
              <a:ext uri="{FF2B5EF4-FFF2-40B4-BE49-F238E27FC236}">
                <a16:creationId xmlns:a16="http://schemas.microsoft.com/office/drawing/2014/main" id="{645CEEC8-9C25-4658-B141-63B142C5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6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368" y="2436876"/>
            <a:ext cx="4237059" cy="6771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Rate: </a:t>
            </a:r>
            <a:endParaRPr lang="en-US" sz="1400" dirty="0">
              <a:solidFill>
                <a:srgbClr val="96141C"/>
              </a:solidFill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The new UI improves the completion rate of the process </a:t>
            </a:r>
            <a:endParaRPr lang="en-US" sz="1200" dirty="0"/>
          </a:p>
          <a:p>
            <a:r>
              <a:rPr lang="en-US" sz="1200" dirty="0">
                <a:latin typeface="Calibri" panose="020F0502020204030204" pitchFamily="34" charset="0"/>
              </a:rPr>
              <a:t>(Chi-Square p-value &lt;&lt;&lt; 5%)</a:t>
            </a:r>
            <a:endParaRPr lang="en-US" sz="1200" dirty="0"/>
          </a:p>
        </p:txBody>
      </p:sp>
      <p:pic>
        <p:nvPicPr>
          <p:cNvPr id="10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0841" y="1108625"/>
            <a:ext cx="17811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68" y="713599"/>
            <a:ext cx="310809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6141C"/>
                </a:solidFill>
                <a:latin typeface="Calibri" panose="020F0502020204030204" pitchFamily="34" charset="0"/>
              </a:rPr>
              <a:t>Key Performance Indicators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1770162" y="1179743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3368" y="2436876"/>
            <a:ext cx="442345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improves the completion rate of the process </a:t>
            </a:r>
            <a:endParaRPr lang="en-US" sz="1400" dirty="0"/>
          </a:p>
          <a:p>
            <a:r>
              <a:rPr lang="en-US" sz="1400" dirty="0">
                <a:latin typeface="Calibri" panose="020F0502020204030204" pitchFamily="34" charset="0"/>
              </a:rPr>
              <a:t>(p-value &lt;&lt;&lt; 5%)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4">
            <a:extLst>
              <a:ext uri="{FF2B5EF4-FFF2-40B4-BE49-F238E27FC236}">
                <a16:creationId xmlns:a16="http://schemas.microsoft.com/office/drawing/2014/main" id="{2C75BA0B-5C59-49E7-ACAC-849E2CFB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5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881380" y="3105912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1323340" y="2436876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0841" y="1108625"/>
            <a:ext cx="17811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4108" y="1108625"/>
            <a:ext cx="1149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Error 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68" y="713599"/>
            <a:ext cx="310809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6141C"/>
                </a:solidFill>
                <a:latin typeface="Calibri" panose="020F0502020204030204" pitchFamily="34" charset="0"/>
              </a:rPr>
              <a:t>Key Performance Indicators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1770162" y="1179743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3237808" y="1196771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3368" y="2436876"/>
            <a:ext cx="4423450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improves the completion rate of the process </a:t>
            </a:r>
            <a:endParaRPr lang="en-US" sz="1400" dirty="0"/>
          </a:p>
          <a:p>
            <a:r>
              <a:rPr lang="en-US" sz="1400" dirty="0">
                <a:latin typeface="Calibri" panose="020F0502020204030204" pitchFamily="34" charset="0"/>
              </a:rPr>
              <a:t>(p-value &lt;&lt;&lt; 5%)</a:t>
            </a:r>
            <a:endParaRPr lang="en-US" sz="1400" dirty="0"/>
          </a:p>
          <a:p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Error 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introduces significant higher error rate 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(p-value &lt;&lt;&lt; 5%)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5">
            <a:extLst>
              <a:ext uri="{FF2B5EF4-FFF2-40B4-BE49-F238E27FC236}">
                <a16:creationId xmlns:a16="http://schemas.microsoft.com/office/drawing/2014/main" id="{16BE214D-7379-42B8-ABAF-60FC397AB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pic>
        <p:nvPicPr>
          <p:cNvPr id="14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841" y="1108625"/>
            <a:ext cx="17811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4108" y="1108625"/>
            <a:ext cx="1149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Error 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68" y="713599"/>
            <a:ext cx="310809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6141C"/>
                </a:solidFill>
                <a:latin typeface="Calibri" panose="020F0502020204030204" pitchFamily="34" charset="0"/>
              </a:rPr>
              <a:t>Key Performance Indicators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005" y="3954776"/>
            <a:ext cx="207620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Time </a:t>
            </a:r>
            <a:r>
              <a:rPr lang="en-US" baseline="-25000" dirty="0">
                <a:latin typeface="Calibri" panose="020F0502020204030204" pitchFamily="34" charset="0"/>
              </a:rPr>
              <a:t>sec</a:t>
            </a:r>
            <a:endParaRPr lang="en-US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50841" y="5907121"/>
            <a:ext cx="5445719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</a:rPr>
              <a:t>Completion Time: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/>
              <a:t>The new UI significantly helps users to complete the process faster</a:t>
            </a:r>
          </a:p>
          <a:p>
            <a:r>
              <a:rPr lang="en-US" sz="1400" dirty="0"/>
              <a:t>(p-value &lt;&lt; 5%)  </a:t>
            </a:r>
            <a:br>
              <a:rPr lang="en-US" sz="1400" dirty="0"/>
            </a:br>
            <a:endParaRPr lang="en-US" sz="1200" dirty="0"/>
          </a:p>
        </p:txBody>
      </p:sp>
      <p:sp>
        <p:nvSpPr>
          <p:cNvPr id="28" name="Isosceles Triangle 27"/>
          <p:cNvSpPr/>
          <p:nvPr/>
        </p:nvSpPr>
        <p:spPr>
          <a:xfrm>
            <a:off x="1770162" y="1179743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337744" y="4042922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3237808" y="1196771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3368" y="2436876"/>
            <a:ext cx="4423450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improves the completion rate of the process </a:t>
            </a:r>
            <a:endParaRPr lang="en-US" sz="1400" dirty="0"/>
          </a:p>
          <a:p>
            <a:r>
              <a:rPr lang="en-US" sz="1400" dirty="0">
                <a:latin typeface="Calibri" panose="020F0502020204030204" pitchFamily="34" charset="0"/>
              </a:rPr>
              <a:t>(p-value &lt;&lt;&lt; 5%)</a:t>
            </a:r>
            <a:endParaRPr lang="en-US" sz="1400" dirty="0"/>
          </a:p>
          <a:p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Error 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introduces significant higher error rate 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(p-value &lt;&lt;&lt; 5%)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6">
            <a:extLst>
              <a:ext uri="{FF2B5EF4-FFF2-40B4-BE49-F238E27FC236}">
                <a16:creationId xmlns:a16="http://schemas.microsoft.com/office/drawing/2014/main" id="{61A9C3F2-B415-475F-8788-5E90B039D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767498" y="5358337"/>
            <a:ext cx="5798902" cy="1255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3368" y="2436876"/>
            <a:ext cx="4423450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improves the completion rate of the process </a:t>
            </a:r>
            <a:endParaRPr lang="en-US" sz="1400" dirty="0"/>
          </a:p>
          <a:p>
            <a:r>
              <a:rPr lang="en-US" sz="1400" dirty="0">
                <a:latin typeface="Calibri" panose="020F0502020204030204" pitchFamily="34" charset="0"/>
              </a:rPr>
              <a:t>(p-value &lt;&lt;&lt; 5%)</a:t>
            </a:r>
            <a:endParaRPr lang="en-US" sz="1400" dirty="0"/>
          </a:p>
          <a:p>
            <a:r>
              <a:rPr lang="en-US" sz="1600" b="1" dirty="0">
                <a:solidFill>
                  <a:srgbClr val="96141C"/>
                </a:solidFill>
                <a:latin typeface="Calibri" panose="020F0502020204030204" pitchFamily="34" charset="0"/>
              </a:rPr>
              <a:t>Error Rate: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>
                <a:latin typeface="Calibri" panose="020F0502020204030204" pitchFamily="34" charset="0"/>
              </a:rPr>
              <a:t>The new UI introduces significant higher error rate 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(p-value &lt;&lt;&lt; 5%)</a:t>
            </a:r>
            <a:endParaRPr lang="en-US" sz="1400" dirty="0"/>
          </a:p>
        </p:txBody>
      </p:sp>
      <p:pic>
        <p:nvPicPr>
          <p:cNvPr id="4" name="Picture 4" descr="Vanguard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80" y="6228080"/>
            <a:ext cx="629920" cy="6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093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Vanguard’s Journey to Maximizing Customer Experience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841" y="1108625"/>
            <a:ext cx="17811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4108" y="1108625"/>
            <a:ext cx="1149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Error Rate</a:t>
            </a:r>
            <a:endParaRPr lang="en-US" dirty="0">
              <a:solidFill>
                <a:srgbClr val="96141C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168" y="713599"/>
            <a:ext cx="310809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6141C"/>
                </a:solidFill>
                <a:latin typeface="Calibri" panose="020F0502020204030204" pitchFamily="34" charset="0"/>
              </a:rPr>
              <a:t>Key Performance Indicators</a:t>
            </a:r>
            <a:endParaRPr lang="en-US" sz="2000" dirty="0">
              <a:solidFill>
                <a:srgbClr val="96141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1005" y="3954776"/>
            <a:ext cx="207620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Time </a:t>
            </a:r>
            <a:r>
              <a:rPr lang="en-US" baseline="-25000" dirty="0">
                <a:latin typeface="Calibri" panose="020F0502020204030204" pitchFamily="34" charset="0"/>
              </a:rPr>
              <a:t>sec</a:t>
            </a:r>
            <a:endParaRPr lang="en-US" baseline="-25000" dirty="0"/>
          </a:p>
        </p:txBody>
      </p:sp>
      <p:sp>
        <p:nvSpPr>
          <p:cNvPr id="21" name="Isosceles Triangle 20"/>
          <p:cNvSpPr/>
          <p:nvPr/>
        </p:nvSpPr>
        <p:spPr>
          <a:xfrm>
            <a:off x="7268555" y="968613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36818" y="880467"/>
            <a:ext cx="27242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Time Step 1 </a:t>
            </a:r>
            <a:r>
              <a:rPr lang="en-US" baseline="-25000" dirty="0">
                <a:latin typeface="Calibri" panose="020F0502020204030204" pitchFamily="34" charset="0"/>
              </a:rPr>
              <a:t>sec</a:t>
            </a:r>
            <a:endParaRPr lang="en-US" baseline="-25000" dirty="0"/>
          </a:p>
        </p:txBody>
      </p:sp>
      <p:sp>
        <p:nvSpPr>
          <p:cNvPr id="23" name="Isosceles Triangle 22"/>
          <p:cNvSpPr/>
          <p:nvPr/>
        </p:nvSpPr>
        <p:spPr>
          <a:xfrm>
            <a:off x="10994591" y="888102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62854" y="799956"/>
            <a:ext cx="27242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Time Step 2 </a:t>
            </a:r>
            <a:r>
              <a:rPr lang="en-US" baseline="-25000" dirty="0">
                <a:latin typeface="Calibri" panose="020F0502020204030204" pitchFamily="34" charset="0"/>
              </a:rPr>
              <a:t>sec</a:t>
            </a:r>
            <a:endParaRPr lang="en-US" baseline="-25000" dirty="0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7268555" y="3113033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36818" y="3024887"/>
            <a:ext cx="27242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Time Step 3 </a:t>
            </a:r>
            <a:r>
              <a:rPr lang="en-US" baseline="-25000" dirty="0">
                <a:latin typeface="Calibri" panose="020F0502020204030204" pitchFamily="34" charset="0"/>
              </a:rPr>
              <a:t>sec</a:t>
            </a:r>
            <a:endParaRPr lang="en-US" baseline="-25000" dirty="0"/>
          </a:p>
        </p:txBody>
      </p:sp>
      <p:sp>
        <p:nvSpPr>
          <p:cNvPr id="27" name="Isosceles Triangle 26"/>
          <p:cNvSpPr/>
          <p:nvPr/>
        </p:nvSpPr>
        <p:spPr>
          <a:xfrm>
            <a:off x="11248592" y="3088869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262854" y="3000723"/>
            <a:ext cx="28957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6141C"/>
                </a:solidFill>
                <a:latin typeface="Calibri" panose="020F0502020204030204" pitchFamily="34" charset="0"/>
              </a:rPr>
              <a:t>Completion Time Confirm </a:t>
            </a:r>
            <a:r>
              <a:rPr lang="en-US" baseline="-25000" dirty="0">
                <a:latin typeface="Calibri" panose="020F0502020204030204" pitchFamily="34" charset="0"/>
              </a:rPr>
              <a:t>sec</a:t>
            </a:r>
            <a:endParaRPr lang="en-US" baseline="-25000" dirty="0"/>
          </a:p>
        </p:txBody>
      </p:sp>
      <p:sp>
        <p:nvSpPr>
          <p:cNvPr id="10" name="Isosceles Triangle 9"/>
          <p:cNvSpPr/>
          <p:nvPr/>
        </p:nvSpPr>
        <p:spPr>
          <a:xfrm>
            <a:off x="1770162" y="1179743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2337744" y="4042922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3237808" y="1196771"/>
            <a:ext cx="195580" cy="193040"/>
          </a:xfrm>
          <a:prstGeom prst="triangle">
            <a:avLst/>
          </a:prstGeom>
          <a:solidFill>
            <a:srgbClr val="961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67499" y="5289636"/>
            <a:ext cx="542709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</a:rPr>
              <a:t>Step-wise Completion Time: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/>
              <a:t>The new UI introduces:</a:t>
            </a:r>
          </a:p>
          <a:p>
            <a:r>
              <a:rPr lang="en-US" sz="1400" dirty="0"/>
              <a:t>- Steps 1 &amp; 2: Significant reduction (p-values &lt;&lt;&lt; 5%) </a:t>
            </a:r>
          </a:p>
          <a:p>
            <a:r>
              <a:rPr lang="en-US" sz="1400" dirty="0"/>
              <a:t>- Step 3: Significant slightly longer time (p-value &lt; 5%) </a:t>
            </a:r>
          </a:p>
          <a:p>
            <a:r>
              <a:rPr lang="en-US" sz="1400" dirty="0"/>
              <a:t>- Confirm Step: No significant difference (p-value &gt;&gt; 5%)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841" y="5907121"/>
            <a:ext cx="5445719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6141C"/>
                </a:solidFill>
              </a:rPr>
              <a:t>Completion Time: </a:t>
            </a:r>
            <a:endParaRPr lang="en-US" sz="1600" dirty="0">
              <a:solidFill>
                <a:srgbClr val="96141C"/>
              </a:solidFill>
            </a:endParaRPr>
          </a:p>
          <a:p>
            <a:r>
              <a:rPr lang="en-US" sz="1400" dirty="0"/>
              <a:t>The new UI significantly helps users to complete the process faster</a:t>
            </a:r>
          </a:p>
          <a:p>
            <a:r>
              <a:rPr lang="en-US" sz="1400" dirty="0"/>
              <a:t>(p-value &lt;&lt; 5%)  </a:t>
            </a:r>
            <a:br>
              <a:rPr lang="en-US" sz="14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1271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Vasiliki Saltogianni</dc:creator>
  <cp:lastModifiedBy>Vasiliki Saltogianni</cp:lastModifiedBy>
  <cp:revision>58</cp:revision>
  <dcterms:created xsi:type="dcterms:W3CDTF">2024-06-12T11:04:12Z</dcterms:created>
  <dcterms:modified xsi:type="dcterms:W3CDTF">2024-06-13T15:01:31Z</dcterms:modified>
</cp:coreProperties>
</file>