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30"/>
  </p:notesMasterIdLst>
  <p:sldIdLst>
    <p:sldId id="296" r:id="rId2"/>
    <p:sldId id="256" r:id="rId3"/>
    <p:sldId id="282" r:id="rId4"/>
    <p:sldId id="283" r:id="rId5"/>
    <p:sldId id="284" r:id="rId6"/>
    <p:sldId id="285" r:id="rId7"/>
    <p:sldId id="288" r:id="rId8"/>
    <p:sldId id="291" r:id="rId9"/>
    <p:sldId id="292" r:id="rId10"/>
    <p:sldId id="293" r:id="rId11"/>
    <p:sldId id="294" r:id="rId12"/>
    <p:sldId id="276" r:id="rId13"/>
    <p:sldId id="278" r:id="rId14"/>
    <p:sldId id="299" r:id="rId15"/>
    <p:sldId id="298" r:id="rId16"/>
    <p:sldId id="277" r:id="rId17"/>
    <p:sldId id="280" r:id="rId18"/>
    <p:sldId id="279" r:id="rId19"/>
    <p:sldId id="257" r:id="rId20"/>
    <p:sldId id="267" r:id="rId21"/>
    <p:sldId id="273" r:id="rId22"/>
    <p:sldId id="274" r:id="rId23"/>
    <p:sldId id="297" r:id="rId24"/>
    <p:sldId id="270" r:id="rId25"/>
    <p:sldId id="271" r:id="rId26"/>
    <p:sldId id="272" r:id="rId27"/>
    <p:sldId id="281" r:id="rId28"/>
    <p:sldId id="295"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8941" autoAdjust="0"/>
  </p:normalViewPr>
  <p:slideViewPr>
    <p:cSldViewPr>
      <p:cViewPr>
        <p:scale>
          <a:sx n="100" d="100"/>
          <a:sy n="100" d="100"/>
        </p:scale>
        <p:origin x="-1932" y="-18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F2422E3-05B1-48AE-8ADE-F0F3F4A28F89}" type="datetimeFigureOut">
              <a:rPr lang="en-US"/>
              <a:pPr/>
              <a:t>7/29/2015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C2C901-F964-497A-B1DA-33EC54B2E713}" type="slidenum">
              <a:rPr lang="en-US"/>
              <a:pPr/>
              <a:t>‹#›</a:t>
            </a:fld>
            <a:endParaRPr lang="en-US"/>
          </a:p>
        </p:txBody>
      </p:sp>
    </p:spTree>
    <p:extLst>
      <p:ext uri="{BB962C8B-B14F-4D97-AF65-F5344CB8AC3E}">
        <p14:creationId xmlns="" xmlns:p14="http://schemas.microsoft.com/office/powerpoint/2010/main" val="17671225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9C2C901-F964-497A-B1DA-33EC54B2E713}" type="slidenum">
              <a:rPr lang="en-US"/>
              <a:pPr/>
              <a:t>2</a:t>
            </a:fld>
            <a:endParaRPr lang="en-US"/>
          </a:p>
        </p:txBody>
      </p:sp>
    </p:spTree>
    <p:extLst>
      <p:ext uri="{BB962C8B-B14F-4D97-AF65-F5344CB8AC3E}">
        <p14:creationId xmlns="" xmlns:p14="http://schemas.microsoft.com/office/powerpoint/2010/main" val="4405982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9C2C901-F964-497A-B1DA-33EC54B2E713}" type="slidenum">
              <a:rPr lang="en-US"/>
              <a:pPr/>
              <a:t>26</a:t>
            </a:fld>
            <a:endParaRPr lang="en-US"/>
          </a:p>
        </p:txBody>
      </p:sp>
    </p:spTree>
    <p:extLst>
      <p:ext uri="{BB962C8B-B14F-4D97-AF65-F5344CB8AC3E}">
        <p14:creationId xmlns="" xmlns:p14="http://schemas.microsoft.com/office/powerpoint/2010/main" val="18708176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p:cNvSpPr>
            <a:spLocks noGrp="1" noRot="1" noChangeAspect="1" noTextEdit="1"/>
          </p:cNvSpPr>
          <p:nvPr>
            <p:ph type="sldImg"/>
          </p:nvPr>
        </p:nvSpPr>
        <p:spPr bwMode="auto">
          <a:noFill/>
          <a:ln>
            <a:solidFill>
              <a:srgbClr val="000000"/>
            </a:solidFill>
            <a:miter lim="800000"/>
            <a:headEnd/>
            <a:tailEnd/>
          </a:ln>
        </p:spPr>
      </p:sp>
      <p:sp>
        <p:nvSpPr>
          <p:cNvPr id="22531"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2253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C02B0733-16AF-4768-99C4-3453D931AD6D}" type="slidenum">
              <a:rPr lang="en-US"/>
              <a:pPr/>
              <a:t>6</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http://blog.sqlauthority.com/2008/09/08/sql-server-%E2%80%93-2008-creating-primary-key-foreign-key-and-default-constraint/</a:t>
            </a:r>
            <a:endParaRPr lang="en-US" dirty="0"/>
          </a:p>
        </p:txBody>
      </p:sp>
      <p:sp>
        <p:nvSpPr>
          <p:cNvPr id="4" name="Slide Number Placeholder 3"/>
          <p:cNvSpPr>
            <a:spLocks noGrp="1"/>
          </p:cNvSpPr>
          <p:nvPr>
            <p:ph type="sldNum" sz="quarter" idx="10"/>
          </p:nvPr>
        </p:nvSpPr>
        <p:spPr/>
        <p:txBody>
          <a:bodyPr/>
          <a:lstStyle/>
          <a:p>
            <a:fld id="{99C2C901-F964-497A-B1DA-33EC54B2E713}" type="slidenum">
              <a:rPr lang="en-US" smtClean="0"/>
              <a:pPr/>
              <a:t>16</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9C2C901-F964-497A-B1DA-33EC54B2E713}" type="slidenum">
              <a:rPr lang="en-US"/>
              <a:pPr/>
              <a:t>18</a:t>
            </a:fld>
            <a:endParaRPr lang="en-US"/>
          </a:p>
        </p:txBody>
      </p:sp>
    </p:spTree>
    <p:extLst>
      <p:ext uri="{BB962C8B-B14F-4D97-AF65-F5344CB8AC3E}">
        <p14:creationId xmlns="" xmlns:p14="http://schemas.microsoft.com/office/powerpoint/2010/main" val="9214910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smtClean="0">
              <a:solidFill>
                <a:schemeClr val="tx1"/>
              </a:solidFill>
              <a:latin typeface="+mn-lt"/>
              <a:ea typeface="+mn-ea"/>
              <a:cs typeface="+mn-cs"/>
            </a:endParaRPr>
          </a:p>
          <a:p>
            <a:r>
              <a:rPr lang="en-IN" sz="1200" kern="1200" dirty="0" smtClean="0">
                <a:solidFill>
                  <a:schemeClr val="tx1"/>
                </a:solidFill>
                <a:latin typeface="+mn-lt"/>
                <a:ea typeface="+mn-ea"/>
                <a:cs typeface="+mn-cs"/>
              </a:rPr>
              <a:t>create table Employee(Id </a:t>
            </a:r>
            <a:r>
              <a:rPr lang="en-IN" sz="1200" kern="1200" dirty="0" err="1" smtClean="0">
                <a:solidFill>
                  <a:schemeClr val="tx1"/>
                </a:solidFill>
                <a:latin typeface="+mn-lt"/>
                <a:ea typeface="+mn-ea"/>
                <a:cs typeface="+mn-cs"/>
              </a:rPr>
              <a:t>int</a:t>
            </a:r>
            <a:r>
              <a:rPr lang="en-IN" sz="1200" kern="1200" dirty="0" smtClean="0">
                <a:solidFill>
                  <a:schemeClr val="tx1"/>
                </a:solidFill>
                <a:latin typeface="+mn-lt"/>
                <a:ea typeface="+mn-ea"/>
                <a:cs typeface="+mn-cs"/>
              </a:rPr>
              <a:t> identity(1,1) constraint </a:t>
            </a:r>
            <a:r>
              <a:rPr lang="en-IN" sz="1200" kern="1200" dirty="0" err="1" smtClean="0">
                <a:solidFill>
                  <a:schemeClr val="tx1"/>
                </a:solidFill>
                <a:latin typeface="+mn-lt"/>
                <a:ea typeface="+mn-ea"/>
                <a:cs typeface="+mn-cs"/>
              </a:rPr>
              <a:t>pk_employee</a:t>
            </a:r>
            <a:r>
              <a:rPr lang="en-IN" sz="1200" kern="1200" dirty="0" smtClean="0">
                <a:solidFill>
                  <a:schemeClr val="tx1"/>
                </a:solidFill>
                <a:latin typeface="+mn-lt"/>
                <a:ea typeface="+mn-ea"/>
                <a:cs typeface="+mn-cs"/>
              </a:rPr>
              <a:t> primary key, Name </a:t>
            </a:r>
            <a:r>
              <a:rPr lang="en-IN" sz="1200" kern="1200" dirty="0" err="1" smtClean="0">
                <a:solidFill>
                  <a:schemeClr val="tx1"/>
                </a:solidFill>
                <a:latin typeface="+mn-lt"/>
                <a:ea typeface="+mn-ea"/>
                <a:cs typeface="+mn-cs"/>
              </a:rPr>
              <a:t>varchar</a:t>
            </a:r>
            <a:r>
              <a:rPr lang="en-IN" sz="1200" kern="1200" dirty="0" smtClean="0">
                <a:solidFill>
                  <a:schemeClr val="tx1"/>
                </a:solidFill>
                <a:latin typeface="+mn-lt"/>
                <a:ea typeface="+mn-ea"/>
                <a:cs typeface="+mn-cs"/>
              </a:rPr>
              <a:t>(50), </a:t>
            </a:r>
            <a:r>
              <a:rPr lang="en-IN" sz="1200" kern="1200" dirty="0" err="1" smtClean="0">
                <a:solidFill>
                  <a:schemeClr val="tx1"/>
                </a:solidFill>
                <a:latin typeface="+mn-lt"/>
                <a:ea typeface="+mn-ea"/>
                <a:cs typeface="+mn-cs"/>
              </a:rPr>
              <a:t>DeptId</a:t>
            </a:r>
            <a:r>
              <a:rPr lang="en-IN" sz="1200" kern="1200" dirty="0" smtClean="0">
                <a:solidFill>
                  <a:schemeClr val="tx1"/>
                </a:solidFill>
                <a:latin typeface="+mn-lt"/>
                <a:ea typeface="+mn-ea"/>
                <a:cs typeface="+mn-cs"/>
              </a:rPr>
              <a:t> </a:t>
            </a:r>
            <a:r>
              <a:rPr lang="en-IN" sz="1200" kern="1200" dirty="0" err="1" smtClean="0">
                <a:solidFill>
                  <a:schemeClr val="tx1"/>
                </a:solidFill>
                <a:latin typeface="+mn-lt"/>
                <a:ea typeface="+mn-ea"/>
                <a:cs typeface="+mn-cs"/>
              </a:rPr>
              <a:t>int</a:t>
            </a:r>
            <a:r>
              <a:rPr lang="en-IN" sz="1200" kern="1200" dirty="0" smtClean="0">
                <a:solidFill>
                  <a:schemeClr val="tx1"/>
                </a:solidFill>
                <a:latin typeface="+mn-lt"/>
                <a:ea typeface="+mn-ea"/>
                <a:cs typeface="+mn-cs"/>
              </a:rPr>
              <a:t>)</a:t>
            </a:r>
          </a:p>
          <a:p>
            <a:endParaRPr lang="en-US" sz="1200" kern="1200" dirty="0" smtClean="0">
              <a:solidFill>
                <a:schemeClr val="tx1"/>
              </a:solidFill>
              <a:latin typeface="+mn-lt"/>
              <a:ea typeface="+mn-ea"/>
              <a:cs typeface="+mn-cs"/>
            </a:endParaRPr>
          </a:p>
          <a:p>
            <a:r>
              <a:rPr lang="en-IN" sz="1200" kern="1200" dirty="0" smtClean="0">
                <a:solidFill>
                  <a:schemeClr val="tx1"/>
                </a:solidFill>
                <a:latin typeface="+mn-lt"/>
                <a:ea typeface="+mn-ea"/>
                <a:cs typeface="+mn-cs"/>
              </a:rPr>
              <a:t>alter table Employee add constraint </a:t>
            </a:r>
            <a:r>
              <a:rPr lang="en-IN" sz="1200" kern="1200" dirty="0" err="1" smtClean="0">
                <a:solidFill>
                  <a:schemeClr val="tx1"/>
                </a:solidFill>
                <a:latin typeface="+mn-lt"/>
                <a:ea typeface="+mn-ea"/>
                <a:cs typeface="+mn-cs"/>
              </a:rPr>
              <a:t>fk_dept</a:t>
            </a:r>
            <a:r>
              <a:rPr lang="en-IN" sz="1200" kern="1200" dirty="0" smtClean="0">
                <a:solidFill>
                  <a:schemeClr val="tx1"/>
                </a:solidFill>
                <a:latin typeface="+mn-lt"/>
                <a:ea typeface="+mn-ea"/>
                <a:cs typeface="+mn-cs"/>
              </a:rPr>
              <a:t> foreign key(</a:t>
            </a:r>
            <a:r>
              <a:rPr lang="en-IN" sz="1200" kern="1200" dirty="0" err="1" smtClean="0">
                <a:solidFill>
                  <a:schemeClr val="tx1"/>
                </a:solidFill>
                <a:latin typeface="+mn-lt"/>
                <a:ea typeface="+mn-ea"/>
                <a:cs typeface="+mn-cs"/>
              </a:rPr>
              <a:t>DeptId</a:t>
            </a:r>
            <a:r>
              <a:rPr lang="en-IN" sz="1200" kern="1200" dirty="0" smtClean="0">
                <a:solidFill>
                  <a:schemeClr val="tx1"/>
                </a:solidFill>
                <a:latin typeface="+mn-lt"/>
                <a:ea typeface="+mn-ea"/>
                <a:cs typeface="+mn-cs"/>
              </a:rPr>
              <a:t>) references Department(</a:t>
            </a:r>
            <a:r>
              <a:rPr lang="en-IN" sz="1200" kern="1200" dirty="0" err="1" smtClean="0">
                <a:solidFill>
                  <a:schemeClr val="tx1"/>
                </a:solidFill>
                <a:latin typeface="+mn-lt"/>
                <a:ea typeface="+mn-ea"/>
                <a:cs typeface="+mn-cs"/>
              </a:rPr>
              <a:t>DeptId</a:t>
            </a:r>
            <a:r>
              <a:rPr lang="en-IN"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on delete cascade</a:t>
            </a:r>
          </a:p>
          <a:p>
            <a:endParaRPr lang="en-US" sz="1200" kern="1200" dirty="0" smtClean="0">
              <a:solidFill>
                <a:schemeClr val="tx1"/>
              </a:solidFill>
              <a:latin typeface="+mn-lt"/>
              <a:ea typeface="+mn-ea"/>
              <a:cs typeface="+mn-cs"/>
            </a:endParaRPr>
          </a:p>
          <a:p>
            <a:r>
              <a:rPr lang="en-IN" sz="1200" kern="1200" dirty="0" smtClean="0">
                <a:solidFill>
                  <a:schemeClr val="tx1"/>
                </a:solidFill>
                <a:latin typeface="+mn-lt"/>
                <a:ea typeface="+mn-ea"/>
                <a:cs typeface="+mn-cs"/>
              </a:rPr>
              <a:t>alter table employee add constraint </a:t>
            </a:r>
            <a:r>
              <a:rPr lang="en-IN" sz="1200" kern="1200" dirty="0" err="1" smtClean="0">
                <a:solidFill>
                  <a:schemeClr val="tx1"/>
                </a:solidFill>
                <a:latin typeface="+mn-lt"/>
                <a:ea typeface="+mn-ea"/>
                <a:cs typeface="+mn-cs"/>
              </a:rPr>
              <a:t>uk_name</a:t>
            </a:r>
            <a:r>
              <a:rPr lang="en-IN" sz="1200" kern="1200" dirty="0" smtClean="0">
                <a:solidFill>
                  <a:schemeClr val="tx1"/>
                </a:solidFill>
                <a:latin typeface="+mn-lt"/>
                <a:ea typeface="+mn-ea"/>
                <a:cs typeface="+mn-cs"/>
              </a:rPr>
              <a:t> unique(name)</a:t>
            </a:r>
          </a:p>
          <a:p>
            <a:endParaRPr lang="en-US" sz="1200" kern="1200" dirty="0" smtClean="0">
              <a:solidFill>
                <a:schemeClr val="tx1"/>
              </a:solidFill>
              <a:latin typeface="+mn-lt"/>
              <a:ea typeface="+mn-ea"/>
              <a:cs typeface="+mn-cs"/>
            </a:endParaRPr>
          </a:p>
          <a:p>
            <a:r>
              <a:rPr lang="en-IN" sz="1200" kern="1200" dirty="0" smtClean="0">
                <a:solidFill>
                  <a:schemeClr val="tx1"/>
                </a:solidFill>
                <a:latin typeface="+mn-lt"/>
                <a:ea typeface="+mn-ea"/>
                <a:cs typeface="+mn-cs"/>
              </a:rPr>
              <a:t>create table Department(</a:t>
            </a:r>
            <a:r>
              <a:rPr lang="en-IN" sz="1200" kern="1200" dirty="0" err="1" smtClean="0">
                <a:solidFill>
                  <a:schemeClr val="tx1"/>
                </a:solidFill>
                <a:latin typeface="+mn-lt"/>
                <a:ea typeface="+mn-ea"/>
                <a:cs typeface="+mn-cs"/>
              </a:rPr>
              <a:t>DeptId</a:t>
            </a:r>
            <a:r>
              <a:rPr lang="en-IN" sz="1200" kern="1200" dirty="0" smtClean="0">
                <a:solidFill>
                  <a:schemeClr val="tx1"/>
                </a:solidFill>
                <a:latin typeface="+mn-lt"/>
                <a:ea typeface="+mn-ea"/>
                <a:cs typeface="+mn-cs"/>
              </a:rPr>
              <a:t> </a:t>
            </a:r>
            <a:r>
              <a:rPr lang="en-IN" sz="1200" kern="1200" dirty="0" err="1" smtClean="0">
                <a:solidFill>
                  <a:schemeClr val="tx1"/>
                </a:solidFill>
                <a:latin typeface="+mn-lt"/>
                <a:ea typeface="+mn-ea"/>
                <a:cs typeface="+mn-cs"/>
              </a:rPr>
              <a:t>int</a:t>
            </a:r>
            <a:r>
              <a:rPr lang="en-IN" sz="1200" kern="1200" dirty="0" smtClean="0">
                <a:solidFill>
                  <a:schemeClr val="tx1"/>
                </a:solidFill>
                <a:latin typeface="+mn-lt"/>
                <a:ea typeface="+mn-ea"/>
                <a:cs typeface="+mn-cs"/>
              </a:rPr>
              <a:t> constraint </a:t>
            </a:r>
            <a:r>
              <a:rPr lang="en-IN" sz="1200" kern="1200" dirty="0" err="1" smtClean="0">
                <a:solidFill>
                  <a:schemeClr val="tx1"/>
                </a:solidFill>
                <a:latin typeface="+mn-lt"/>
                <a:ea typeface="+mn-ea"/>
                <a:cs typeface="+mn-cs"/>
              </a:rPr>
              <a:t>pk_dept</a:t>
            </a:r>
            <a:r>
              <a:rPr lang="en-IN" sz="1200" kern="1200" dirty="0" smtClean="0">
                <a:solidFill>
                  <a:schemeClr val="tx1"/>
                </a:solidFill>
                <a:latin typeface="+mn-lt"/>
                <a:ea typeface="+mn-ea"/>
                <a:cs typeface="+mn-cs"/>
              </a:rPr>
              <a:t> primary key, </a:t>
            </a:r>
            <a:r>
              <a:rPr lang="en-IN" sz="1200" kern="1200" dirty="0" err="1" smtClean="0">
                <a:solidFill>
                  <a:schemeClr val="tx1"/>
                </a:solidFill>
                <a:latin typeface="+mn-lt"/>
                <a:ea typeface="+mn-ea"/>
                <a:cs typeface="+mn-cs"/>
              </a:rPr>
              <a:t>DeptName</a:t>
            </a:r>
            <a:r>
              <a:rPr lang="en-IN" sz="1200" kern="1200" dirty="0" smtClean="0">
                <a:solidFill>
                  <a:schemeClr val="tx1"/>
                </a:solidFill>
                <a:latin typeface="+mn-lt"/>
                <a:ea typeface="+mn-ea"/>
                <a:cs typeface="+mn-cs"/>
              </a:rPr>
              <a:t> </a:t>
            </a:r>
            <a:r>
              <a:rPr lang="en-IN" sz="1200" kern="1200" dirty="0" err="1" smtClean="0">
                <a:solidFill>
                  <a:schemeClr val="tx1"/>
                </a:solidFill>
                <a:latin typeface="+mn-lt"/>
                <a:ea typeface="+mn-ea"/>
                <a:cs typeface="+mn-cs"/>
              </a:rPr>
              <a:t>varchar</a:t>
            </a:r>
            <a:r>
              <a:rPr lang="en-IN" sz="1200" kern="1200" dirty="0" smtClean="0">
                <a:solidFill>
                  <a:schemeClr val="tx1"/>
                </a:solidFill>
                <a:latin typeface="+mn-lt"/>
                <a:ea typeface="+mn-ea"/>
                <a:cs typeface="+mn-cs"/>
              </a:rPr>
              <a:t>(30))</a:t>
            </a:r>
          </a:p>
          <a:p>
            <a:endParaRPr lang="en-US" sz="1200" kern="1200" dirty="0" smtClean="0">
              <a:solidFill>
                <a:schemeClr val="tx1"/>
              </a:solidFill>
              <a:latin typeface="+mn-lt"/>
              <a:ea typeface="+mn-ea"/>
              <a:cs typeface="+mn-cs"/>
            </a:endParaRPr>
          </a:p>
          <a:p>
            <a:r>
              <a:rPr lang="en-IN" sz="1200" kern="1200" dirty="0" smtClean="0">
                <a:solidFill>
                  <a:schemeClr val="tx1"/>
                </a:solidFill>
                <a:latin typeface="+mn-lt"/>
                <a:ea typeface="+mn-ea"/>
                <a:cs typeface="+mn-cs"/>
              </a:rPr>
              <a:t>--alter table Employee alter column Id </a:t>
            </a:r>
            <a:r>
              <a:rPr lang="en-IN" sz="1200" kern="1200" dirty="0" err="1" smtClean="0">
                <a:solidFill>
                  <a:schemeClr val="tx1"/>
                </a:solidFill>
                <a:latin typeface="+mn-lt"/>
                <a:ea typeface="+mn-ea"/>
                <a:cs typeface="+mn-cs"/>
              </a:rPr>
              <a:t>int</a:t>
            </a:r>
            <a:r>
              <a:rPr lang="en-IN" sz="1200" kern="1200" dirty="0" smtClean="0">
                <a:solidFill>
                  <a:schemeClr val="tx1"/>
                </a:solidFill>
                <a:latin typeface="+mn-lt"/>
                <a:ea typeface="+mn-ea"/>
                <a:cs typeface="+mn-cs"/>
              </a:rPr>
              <a:t> identity( 1 , 1) </a:t>
            </a:r>
          </a:p>
          <a:p>
            <a:endParaRPr lang="en-US" sz="1200" kern="1200" dirty="0" smtClean="0">
              <a:solidFill>
                <a:schemeClr val="tx1"/>
              </a:solidFill>
              <a:latin typeface="+mn-lt"/>
              <a:ea typeface="+mn-ea"/>
              <a:cs typeface="+mn-cs"/>
            </a:endParaRPr>
          </a:p>
          <a:p>
            <a:r>
              <a:rPr lang="en-IN" sz="1200" kern="1200" dirty="0" smtClean="0">
                <a:solidFill>
                  <a:schemeClr val="tx1"/>
                </a:solidFill>
                <a:latin typeface="+mn-lt"/>
                <a:ea typeface="+mn-ea"/>
                <a:cs typeface="+mn-cs"/>
              </a:rPr>
              <a:t>insert into Department values(1, 'Development')</a:t>
            </a:r>
          </a:p>
          <a:p>
            <a:r>
              <a:rPr lang="en-IN" sz="1200" kern="1200" dirty="0" smtClean="0">
                <a:solidFill>
                  <a:schemeClr val="tx1"/>
                </a:solidFill>
                <a:latin typeface="+mn-lt"/>
                <a:ea typeface="+mn-ea"/>
                <a:cs typeface="+mn-cs"/>
              </a:rPr>
              <a:t>insert into Department values(2, 'Management')</a:t>
            </a:r>
          </a:p>
          <a:p>
            <a:r>
              <a:rPr lang="en-IN" sz="1200" kern="1200" dirty="0" smtClean="0">
                <a:solidFill>
                  <a:schemeClr val="tx1"/>
                </a:solidFill>
                <a:latin typeface="+mn-lt"/>
                <a:ea typeface="+mn-ea"/>
                <a:cs typeface="+mn-cs"/>
              </a:rPr>
              <a:t>insert into Department values(3, 'Sales')</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set </a:t>
            </a:r>
            <a:r>
              <a:rPr lang="en-US" sz="1200" kern="1200" dirty="0" err="1" smtClean="0">
                <a:solidFill>
                  <a:schemeClr val="tx1"/>
                </a:solidFill>
                <a:latin typeface="+mn-lt"/>
                <a:ea typeface="+mn-ea"/>
                <a:cs typeface="+mn-cs"/>
              </a:rPr>
              <a:t>nocount</a:t>
            </a:r>
            <a:r>
              <a:rPr lang="en-US" sz="1200" kern="1200" dirty="0" smtClean="0">
                <a:solidFill>
                  <a:schemeClr val="tx1"/>
                </a:solidFill>
                <a:latin typeface="+mn-lt"/>
                <a:ea typeface="+mn-ea"/>
                <a:cs typeface="+mn-cs"/>
              </a:rPr>
              <a:t> on</a:t>
            </a:r>
          </a:p>
          <a:p>
            <a:r>
              <a:rPr lang="en-IN" sz="1200" kern="1200" dirty="0" smtClean="0">
                <a:solidFill>
                  <a:schemeClr val="tx1"/>
                </a:solidFill>
                <a:latin typeface="+mn-lt"/>
                <a:ea typeface="+mn-ea"/>
                <a:cs typeface="+mn-cs"/>
              </a:rPr>
              <a:t>insert into Employee values('</a:t>
            </a:r>
            <a:r>
              <a:rPr lang="en-IN" sz="1200" kern="1200" dirty="0" err="1" smtClean="0">
                <a:solidFill>
                  <a:schemeClr val="tx1"/>
                </a:solidFill>
                <a:latin typeface="+mn-lt"/>
                <a:ea typeface="+mn-ea"/>
                <a:cs typeface="+mn-cs"/>
              </a:rPr>
              <a:t>Sanat</a:t>
            </a:r>
            <a:r>
              <a:rPr lang="en-IN" sz="1200" kern="1200" dirty="0" smtClean="0">
                <a:solidFill>
                  <a:schemeClr val="tx1"/>
                </a:solidFill>
                <a:latin typeface="+mn-lt"/>
                <a:ea typeface="+mn-ea"/>
                <a:cs typeface="+mn-cs"/>
              </a:rPr>
              <a:t>', 1)</a:t>
            </a:r>
          </a:p>
          <a:p>
            <a:r>
              <a:rPr lang="en-IN" sz="1200" kern="1200" dirty="0" smtClean="0">
                <a:solidFill>
                  <a:schemeClr val="tx1"/>
                </a:solidFill>
                <a:latin typeface="+mn-lt"/>
                <a:ea typeface="+mn-ea"/>
                <a:cs typeface="+mn-cs"/>
              </a:rPr>
              <a:t>insert into Employee values('Sanjay', 2)</a:t>
            </a:r>
          </a:p>
          <a:p>
            <a:r>
              <a:rPr lang="en-IN" sz="1200" kern="1200" dirty="0" smtClean="0">
                <a:solidFill>
                  <a:schemeClr val="tx1"/>
                </a:solidFill>
                <a:latin typeface="+mn-lt"/>
                <a:ea typeface="+mn-ea"/>
                <a:cs typeface="+mn-cs"/>
              </a:rPr>
              <a:t>insert into Employee values('</a:t>
            </a:r>
            <a:r>
              <a:rPr lang="en-IN" sz="1200" kern="1200" dirty="0" err="1" smtClean="0">
                <a:solidFill>
                  <a:schemeClr val="tx1"/>
                </a:solidFill>
                <a:latin typeface="+mn-lt"/>
                <a:ea typeface="+mn-ea"/>
                <a:cs typeface="+mn-cs"/>
              </a:rPr>
              <a:t>Sathwic</a:t>
            </a:r>
            <a:r>
              <a:rPr lang="en-IN" sz="1200" kern="1200" dirty="0" smtClean="0">
                <a:solidFill>
                  <a:schemeClr val="tx1"/>
                </a:solidFill>
                <a:latin typeface="+mn-lt"/>
                <a:ea typeface="+mn-ea"/>
                <a:cs typeface="+mn-cs"/>
              </a:rPr>
              <a:t>', 2)</a:t>
            </a:r>
          </a:p>
          <a:p>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r>
              <a:rPr lang="en-IN" sz="1200" kern="1200" dirty="0" smtClean="0">
                <a:solidFill>
                  <a:schemeClr val="tx1"/>
                </a:solidFill>
                <a:latin typeface="+mn-lt"/>
                <a:ea typeface="+mn-ea"/>
                <a:cs typeface="+mn-cs"/>
              </a:rPr>
              <a:t>update Employee set name = '</a:t>
            </a:r>
            <a:r>
              <a:rPr lang="en-IN" sz="1200" kern="1200" dirty="0" err="1" smtClean="0">
                <a:solidFill>
                  <a:schemeClr val="tx1"/>
                </a:solidFill>
                <a:latin typeface="+mn-lt"/>
                <a:ea typeface="+mn-ea"/>
                <a:cs typeface="+mn-cs"/>
              </a:rPr>
              <a:t>Sathwic</a:t>
            </a:r>
            <a:r>
              <a:rPr lang="en-IN" sz="1200" kern="1200" dirty="0" smtClean="0">
                <a:solidFill>
                  <a:schemeClr val="tx1"/>
                </a:solidFill>
                <a:latin typeface="+mn-lt"/>
                <a:ea typeface="+mn-ea"/>
                <a:cs typeface="+mn-cs"/>
              </a:rPr>
              <a:t>' where id = 4</a:t>
            </a:r>
          </a:p>
          <a:p>
            <a:endParaRPr lang="en-US" sz="1200" kern="1200" dirty="0" smtClean="0">
              <a:solidFill>
                <a:schemeClr val="tx1"/>
              </a:solidFill>
              <a:latin typeface="+mn-lt"/>
              <a:ea typeface="+mn-ea"/>
              <a:cs typeface="+mn-cs"/>
            </a:endParaRPr>
          </a:p>
          <a:p>
            <a:r>
              <a:rPr lang="en-IN" sz="1200" kern="1200" dirty="0" smtClean="0">
                <a:solidFill>
                  <a:schemeClr val="tx1"/>
                </a:solidFill>
                <a:latin typeface="+mn-lt"/>
                <a:ea typeface="+mn-ea"/>
                <a:cs typeface="+mn-cs"/>
              </a:rPr>
              <a:t>delete from Employee where id = 7</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set </a:t>
            </a:r>
            <a:r>
              <a:rPr lang="en-US" sz="1200" kern="1200" dirty="0" err="1" smtClean="0">
                <a:solidFill>
                  <a:schemeClr val="tx1"/>
                </a:solidFill>
                <a:latin typeface="+mn-lt"/>
                <a:ea typeface="+mn-ea"/>
                <a:cs typeface="+mn-cs"/>
              </a:rPr>
              <a:t>nocount</a:t>
            </a:r>
            <a:r>
              <a:rPr lang="en-US" sz="1200" kern="1200" dirty="0" smtClean="0">
                <a:solidFill>
                  <a:schemeClr val="tx1"/>
                </a:solidFill>
                <a:latin typeface="+mn-lt"/>
                <a:ea typeface="+mn-ea"/>
                <a:cs typeface="+mn-cs"/>
              </a:rPr>
              <a:t> on</a:t>
            </a:r>
          </a:p>
          <a:p>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r>
              <a:rPr lang="en-IN" sz="1200" kern="1200" dirty="0" smtClean="0">
                <a:solidFill>
                  <a:schemeClr val="tx1"/>
                </a:solidFill>
                <a:latin typeface="+mn-lt"/>
                <a:ea typeface="+mn-ea"/>
                <a:cs typeface="+mn-cs"/>
              </a:rPr>
              <a:t>select e.* from Employee AS e </a:t>
            </a:r>
          </a:p>
          <a:p>
            <a:r>
              <a:rPr lang="en-US" sz="1200" kern="1200" dirty="0" smtClean="0">
                <a:solidFill>
                  <a:schemeClr val="tx1"/>
                </a:solidFill>
                <a:latin typeface="+mn-lt"/>
                <a:ea typeface="+mn-ea"/>
                <a:cs typeface="+mn-cs"/>
              </a:rPr>
              <a:t>select * from Department</a:t>
            </a:r>
          </a:p>
          <a:p>
            <a:endParaRPr lang="en-US" sz="1200" kern="1200" dirty="0" smtClean="0">
              <a:solidFill>
                <a:schemeClr val="tx1"/>
              </a:solidFill>
              <a:latin typeface="+mn-lt"/>
              <a:ea typeface="+mn-ea"/>
              <a:cs typeface="+mn-cs"/>
            </a:endParaRPr>
          </a:p>
          <a:p>
            <a:r>
              <a:rPr lang="en-IN" sz="1200" kern="1200" dirty="0" smtClean="0">
                <a:solidFill>
                  <a:schemeClr val="tx1"/>
                </a:solidFill>
                <a:latin typeface="+mn-lt"/>
                <a:ea typeface="+mn-ea"/>
                <a:cs typeface="+mn-cs"/>
              </a:rPr>
              <a:t>delete from Department where </a:t>
            </a:r>
            <a:r>
              <a:rPr lang="en-IN" sz="1200" kern="1200" dirty="0" err="1" smtClean="0">
                <a:solidFill>
                  <a:schemeClr val="tx1"/>
                </a:solidFill>
                <a:latin typeface="+mn-lt"/>
                <a:ea typeface="+mn-ea"/>
                <a:cs typeface="+mn-cs"/>
              </a:rPr>
              <a:t>DeptId</a:t>
            </a:r>
            <a:r>
              <a:rPr lang="en-IN" sz="1200" kern="1200" dirty="0" smtClean="0">
                <a:solidFill>
                  <a:schemeClr val="tx1"/>
                </a:solidFill>
                <a:latin typeface="+mn-lt"/>
                <a:ea typeface="+mn-ea"/>
                <a:cs typeface="+mn-cs"/>
              </a:rPr>
              <a:t> = 2</a:t>
            </a:r>
          </a:p>
          <a:p>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r>
              <a:rPr lang="en-IN" sz="1200" kern="1200" dirty="0" smtClean="0">
                <a:solidFill>
                  <a:schemeClr val="tx1"/>
                </a:solidFill>
                <a:latin typeface="+mn-lt"/>
                <a:ea typeface="+mn-ea"/>
                <a:cs typeface="+mn-cs"/>
              </a:rPr>
              <a:t>select </a:t>
            </a:r>
            <a:r>
              <a:rPr lang="en-IN" sz="1200" kern="1200" dirty="0" err="1" smtClean="0">
                <a:solidFill>
                  <a:schemeClr val="tx1"/>
                </a:solidFill>
                <a:latin typeface="+mn-lt"/>
                <a:ea typeface="+mn-ea"/>
                <a:cs typeface="+mn-cs"/>
              </a:rPr>
              <a:t>e.Id</a:t>
            </a:r>
            <a:r>
              <a:rPr lang="en-IN" sz="1200" kern="1200" dirty="0" smtClean="0">
                <a:solidFill>
                  <a:schemeClr val="tx1"/>
                </a:solidFill>
                <a:latin typeface="+mn-lt"/>
                <a:ea typeface="+mn-ea"/>
                <a:cs typeface="+mn-cs"/>
              </a:rPr>
              <a:t>, </a:t>
            </a:r>
            <a:r>
              <a:rPr lang="en-IN" sz="1200" kern="1200" dirty="0" err="1" smtClean="0">
                <a:solidFill>
                  <a:schemeClr val="tx1"/>
                </a:solidFill>
                <a:latin typeface="+mn-lt"/>
                <a:ea typeface="+mn-ea"/>
                <a:cs typeface="+mn-cs"/>
              </a:rPr>
              <a:t>e.Name</a:t>
            </a:r>
            <a:r>
              <a:rPr lang="en-IN" sz="1200" kern="1200" dirty="0" smtClean="0">
                <a:solidFill>
                  <a:schemeClr val="tx1"/>
                </a:solidFill>
                <a:latin typeface="+mn-lt"/>
                <a:ea typeface="+mn-ea"/>
                <a:cs typeface="+mn-cs"/>
              </a:rPr>
              <a:t>, </a:t>
            </a:r>
            <a:r>
              <a:rPr lang="en-IN" sz="1200" kern="1200" dirty="0" err="1" smtClean="0">
                <a:solidFill>
                  <a:schemeClr val="tx1"/>
                </a:solidFill>
                <a:latin typeface="+mn-lt"/>
                <a:ea typeface="+mn-ea"/>
                <a:cs typeface="+mn-cs"/>
              </a:rPr>
              <a:t>d.DeptName</a:t>
            </a:r>
            <a:r>
              <a:rPr lang="en-IN" sz="1200" kern="1200" dirty="0" smtClean="0">
                <a:solidFill>
                  <a:schemeClr val="tx1"/>
                </a:solidFill>
                <a:latin typeface="+mn-lt"/>
                <a:ea typeface="+mn-ea"/>
                <a:cs typeface="+mn-cs"/>
              </a:rPr>
              <a:t> from Employee e </a:t>
            </a:r>
          </a:p>
          <a:p>
            <a:r>
              <a:rPr lang="en-IN" sz="1200" kern="1200" dirty="0" smtClean="0">
                <a:solidFill>
                  <a:schemeClr val="tx1"/>
                </a:solidFill>
                <a:latin typeface="+mn-lt"/>
                <a:ea typeface="+mn-ea"/>
                <a:cs typeface="+mn-cs"/>
              </a:rPr>
              <a:t>right outer join Department d</a:t>
            </a:r>
          </a:p>
          <a:p>
            <a:r>
              <a:rPr lang="en-IN" sz="1200" kern="1200" dirty="0" smtClean="0">
                <a:solidFill>
                  <a:schemeClr val="tx1"/>
                </a:solidFill>
                <a:latin typeface="+mn-lt"/>
                <a:ea typeface="+mn-ea"/>
                <a:cs typeface="+mn-cs"/>
              </a:rPr>
              <a:t>ON </a:t>
            </a:r>
            <a:r>
              <a:rPr lang="en-IN" sz="1200" kern="1200" dirty="0" err="1" smtClean="0">
                <a:solidFill>
                  <a:schemeClr val="tx1"/>
                </a:solidFill>
                <a:latin typeface="+mn-lt"/>
                <a:ea typeface="+mn-ea"/>
                <a:cs typeface="+mn-cs"/>
              </a:rPr>
              <a:t>e.DeptId</a:t>
            </a:r>
            <a:r>
              <a:rPr lang="en-IN" sz="1200" kern="1200" dirty="0" smtClean="0">
                <a:solidFill>
                  <a:schemeClr val="tx1"/>
                </a:solidFill>
                <a:latin typeface="+mn-lt"/>
                <a:ea typeface="+mn-ea"/>
                <a:cs typeface="+mn-cs"/>
              </a:rPr>
              <a:t> = </a:t>
            </a:r>
            <a:r>
              <a:rPr lang="en-IN" sz="1200" kern="1200" dirty="0" err="1" smtClean="0">
                <a:solidFill>
                  <a:schemeClr val="tx1"/>
                </a:solidFill>
                <a:latin typeface="+mn-lt"/>
                <a:ea typeface="+mn-ea"/>
                <a:cs typeface="+mn-cs"/>
              </a:rPr>
              <a:t>d.DeptId</a:t>
            </a:r>
            <a:r>
              <a:rPr lang="en-IN" sz="1200" kern="1200" dirty="0" smtClean="0">
                <a:solidFill>
                  <a:schemeClr val="tx1"/>
                </a:solidFill>
                <a:latin typeface="+mn-lt"/>
                <a:ea typeface="+mn-ea"/>
                <a:cs typeface="+mn-cs"/>
              </a:rPr>
              <a:t> where </a:t>
            </a:r>
            <a:r>
              <a:rPr lang="en-IN" sz="1200" kern="1200" dirty="0" err="1" smtClean="0">
                <a:solidFill>
                  <a:schemeClr val="tx1"/>
                </a:solidFill>
                <a:latin typeface="+mn-lt"/>
                <a:ea typeface="+mn-ea"/>
                <a:cs typeface="+mn-cs"/>
              </a:rPr>
              <a:t>e.DeptId</a:t>
            </a:r>
            <a:r>
              <a:rPr lang="en-IN" sz="1200" kern="1200" dirty="0" smtClean="0">
                <a:solidFill>
                  <a:schemeClr val="tx1"/>
                </a:solidFill>
                <a:latin typeface="+mn-lt"/>
                <a:ea typeface="+mn-ea"/>
                <a:cs typeface="+mn-cs"/>
              </a:rPr>
              <a:t> is null</a:t>
            </a:r>
          </a:p>
          <a:p>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99C2C901-F964-497A-B1DA-33EC54B2E713}" type="slidenum">
              <a:rPr lang="en-US"/>
              <a:pPr/>
              <a:t>19</a:t>
            </a:fld>
            <a:endParaRPr lang="en-US"/>
          </a:p>
        </p:txBody>
      </p:sp>
    </p:spTree>
    <p:extLst>
      <p:ext uri="{BB962C8B-B14F-4D97-AF65-F5344CB8AC3E}">
        <p14:creationId xmlns="" xmlns:p14="http://schemas.microsoft.com/office/powerpoint/2010/main" val="19988706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9C2C901-F964-497A-B1DA-33EC54B2E713}" type="slidenum">
              <a:rPr lang="en-US"/>
              <a:pPr/>
              <a:t>22</a:t>
            </a:fld>
            <a:endParaRPr lang="en-US"/>
          </a:p>
        </p:txBody>
      </p:sp>
    </p:spTree>
    <p:extLst>
      <p:ext uri="{BB962C8B-B14F-4D97-AF65-F5344CB8AC3E}">
        <p14:creationId xmlns="" xmlns:p14="http://schemas.microsoft.com/office/powerpoint/2010/main" val="20834964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IN" sz="1200" dirty="0" smtClean="0">
                <a:solidFill>
                  <a:srgbClr val="0000FF"/>
                </a:solidFill>
                <a:latin typeface="Consolas"/>
              </a:rPr>
              <a:t>CREATE TABLE </a:t>
            </a:r>
            <a:r>
              <a:rPr lang="en-IN" sz="1200" dirty="0" smtClean="0">
                <a:solidFill>
                  <a:srgbClr val="008080"/>
                </a:solidFill>
                <a:latin typeface="Consolas"/>
              </a:rPr>
              <a:t>TABLE1</a:t>
            </a:r>
            <a:r>
              <a:rPr lang="en-IN" sz="1200" dirty="0" smtClean="0">
                <a:solidFill>
                  <a:srgbClr val="808080"/>
                </a:solidFill>
                <a:latin typeface="Consolas"/>
              </a:rPr>
              <a:t>(</a:t>
            </a:r>
            <a:r>
              <a:rPr lang="en-IN" sz="1200" dirty="0" smtClean="0">
                <a:solidFill>
                  <a:srgbClr val="008080"/>
                </a:solidFill>
                <a:latin typeface="Consolas"/>
              </a:rPr>
              <a:t>Email </a:t>
            </a:r>
            <a:r>
              <a:rPr lang="en-IN" sz="1200" dirty="0" err="1" smtClean="0">
                <a:solidFill>
                  <a:srgbClr val="0000FF"/>
                </a:solidFill>
                <a:latin typeface="Consolas"/>
              </a:rPr>
              <a:t>varchar</a:t>
            </a:r>
            <a:r>
              <a:rPr lang="en-IN" sz="1200" dirty="0" smtClean="0">
                <a:solidFill>
                  <a:srgbClr val="808080"/>
                </a:solidFill>
                <a:latin typeface="Consolas"/>
              </a:rPr>
              <a:t>(30) , </a:t>
            </a:r>
            <a:r>
              <a:rPr lang="en-IN" sz="1200" dirty="0" smtClean="0">
                <a:solidFill>
                  <a:srgbClr val="008080"/>
                </a:solidFill>
                <a:latin typeface="Consolas"/>
              </a:rPr>
              <a:t>Name </a:t>
            </a:r>
            <a:r>
              <a:rPr lang="en-IN" sz="1200" dirty="0" err="1" smtClean="0">
                <a:solidFill>
                  <a:srgbClr val="0000FF"/>
                </a:solidFill>
                <a:latin typeface="Consolas"/>
              </a:rPr>
              <a:t>varchar</a:t>
            </a:r>
            <a:r>
              <a:rPr lang="en-IN" sz="1200" dirty="0" smtClean="0">
                <a:solidFill>
                  <a:srgbClr val="808080"/>
                </a:solidFill>
                <a:latin typeface="Consolas"/>
              </a:rPr>
              <a:t>(30), </a:t>
            </a:r>
            <a:r>
              <a:rPr lang="en-IN" sz="1200" dirty="0" smtClean="0">
                <a:solidFill>
                  <a:srgbClr val="008080"/>
                </a:solidFill>
                <a:latin typeface="Consolas"/>
              </a:rPr>
              <a:t>Phone </a:t>
            </a:r>
            <a:r>
              <a:rPr lang="en-IN" sz="1200" dirty="0" err="1" smtClean="0">
                <a:solidFill>
                  <a:srgbClr val="0000FF"/>
                </a:solidFill>
                <a:latin typeface="Consolas"/>
              </a:rPr>
              <a:t>int</a:t>
            </a:r>
            <a:r>
              <a:rPr lang="en-IN" sz="1200" dirty="0" smtClean="0">
                <a:solidFill>
                  <a:srgbClr val="808080"/>
                </a:solidFill>
                <a:latin typeface="Consolas"/>
              </a:rPr>
              <a:t>)</a:t>
            </a:r>
          </a:p>
          <a:p>
            <a:endParaRPr lang="en-US" sz="1200" dirty="0" smtClean="0">
              <a:solidFill>
                <a:srgbClr val="808080"/>
              </a:solidFill>
              <a:latin typeface="Consolas"/>
            </a:endParaRPr>
          </a:p>
          <a:p>
            <a:r>
              <a:rPr lang="en-IN" sz="1200" dirty="0" smtClean="0">
                <a:solidFill>
                  <a:srgbClr val="0000FF"/>
                </a:solidFill>
                <a:latin typeface="Consolas"/>
              </a:rPr>
              <a:t>INSERT INTO </a:t>
            </a:r>
            <a:r>
              <a:rPr lang="en-IN" sz="1200" dirty="0" smtClean="0">
                <a:solidFill>
                  <a:srgbClr val="008080"/>
                </a:solidFill>
                <a:latin typeface="Consolas"/>
              </a:rPr>
              <a:t>TABLE1 </a:t>
            </a:r>
            <a:r>
              <a:rPr lang="en-IN" sz="1200" dirty="0" smtClean="0">
                <a:solidFill>
                  <a:srgbClr val="0000FF"/>
                </a:solidFill>
                <a:latin typeface="Consolas"/>
              </a:rPr>
              <a:t>VALUES</a:t>
            </a:r>
            <a:r>
              <a:rPr lang="en-IN" sz="1200" dirty="0" smtClean="0">
                <a:solidFill>
                  <a:srgbClr val="808080"/>
                </a:solidFill>
                <a:latin typeface="Consolas"/>
              </a:rPr>
              <a:t>(</a:t>
            </a:r>
            <a:r>
              <a:rPr lang="en-IN" sz="1200" dirty="0" smtClean="0">
                <a:solidFill>
                  <a:srgbClr val="FF0000"/>
                </a:solidFill>
                <a:latin typeface="Consolas"/>
              </a:rPr>
              <a:t>'a@a.com'</a:t>
            </a:r>
            <a:r>
              <a:rPr lang="en-IN" sz="1200" dirty="0" smtClean="0">
                <a:solidFill>
                  <a:srgbClr val="808080"/>
                </a:solidFill>
                <a:latin typeface="Consolas"/>
              </a:rPr>
              <a:t>,</a:t>
            </a:r>
            <a:r>
              <a:rPr lang="en-IN" sz="1200" dirty="0" smtClean="0">
                <a:solidFill>
                  <a:srgbClr val="FF0000"/>
                </a:solidFill>
                <a:latin typeface="Consolas"/>
              </a:rPr>
              <a:t>'Sam'</a:t>
            </a:r>
            <a:r>
              <a:rPr lang="en-IN" sz="1200" dirty="0" smtClean="0">
                <a:solidFill>
                  <a:srgbClr val="808080"/>
                </a:solidFill>
                <a:latin typeface="Consolas"/>
              </a:rPr>
              <a:t>,1111)</a:t>
            </a:r>
          </a:p>
          <a:p>
            <a:r>
              <a:rPr lang="en-IN" sz="1200" dirty="0" smtClean="0">
                <a:solidFill>
                  <a:srgbClr val="0000FF"/>
                </a:solidFill>
                <a:latin typeface="Consolas"/>
              </a:rPr>
              <a:t>INSERT INTO </a:t>
            </a:r>
            <a:r>
              <a:rPr lang="en-IN" sz="1200" dirty="0" smtClean="0">
                <a:solidFill>
                  <a:srgbClr val="008080"/>
                </a:solidFill>
                <a:latin typeface="Consolas"/>
              </a:rPr>
              <a:t>TABLE1 </a:t>
            </a:r>
            <a:r>
              <a:rPr lang="en-IN" sz="1200" dirty="0" smtClean="0">
                <a:solidFill>
                  <a:srgbClr val="0000FF"/>
                </a:solidFill>
                <a:latin typeface="Consolas"/>
              </a:rPr>
              <a:t>VALUES</a:t>
            </a:r>
            <a:r>
              <a:rPr lang="en-IN" sz="1200" dirty="0" smtClean="0">
                <a:solidFill>
                  <a:srgbClr val="808080"/>
                </a:solidFill>
                <a:latin typeface="Consolas"/>
              </a:rPr>
              <a:t>(</a:t>
            </a:r>
            <a:r>
              <a:rPr lang="en-IN" sz="1200" dirty="0" smtClean="0">
                <a:solidFill>
                  <a:srgbClr val="FF0000"/>
                </a:solidFill>
                <a:latin typeface="Consolas"/>
              </a:rPr>
              <a:t>'b@b.com'</a:t>
            </a:r>
            <a:r>
              <a:rPr lang="en-IN" sz="1200" dirty="0" smtClean="0">
                <a:solidFill>
                  <a:srgbClr val="808080"/>
                </a:solidFill>
                <a:latin typeface="Consolas"/>
              </a:rPr>
              <a:t>,</a:t>
            </a:r>
            <a:r>
              <a:rPr lang="en-IN" sz="1200" dirty="0" smtClean="0">
                <a:solidFill>
                  <a:srgbClr val="FF0000"/>
                </a:solidFill>
                <a:latin typeface="Consolas"/>
              </a:rPr>
              <a:t>'Saw'</a:t>
            </a:r>
            <a:r>
              <a:rPr lang="en-IN" sz="1200" dirty="0" smtClean="0">
                <a:solidFill>
                  <a:srgbClr val="808080"/>
                </a:solidFill>
                <a:latin typeface="Consolas"/>
              </a:rPr>
              <a:t>,2222)</a:t>
            </a:r>
          </a:p>
          <a:p>
            <a:r>
              <a:rPr lang="en-IN" sz="1200" dirty="0" smtClean="0">
                <a:solidFill>
                  <a:srgbClr val="0000FF"/>
                </a:solidFill>
                <a:latin typeface="Consolas"/>
              </a:rPr>
              <a:t>INSERT INTO </a:t>
            </a:r>
            <a:r>
              <a:rPr lang="en-IN" sz="1200" dirty="0" smtClean="0">
                <a:solidFill>
                  <a:srgbClr val="008080"/>
                </a:solidFill>
                <a:latin typeface="Consolas"/>
              </a:rPr>
              <a:t>TABLE1 </a:t>
            </a:r>
            <a:r>
              <a:rPr lang="en-IN" sz="1200" dirty="0" smtClean="0">
                <a:solidFill>
                  <a:srgbClr val="0000FF"/>
                </a:solidFill>
                <a:latin typeface="Consolas"/>
              </a:rPr>
              <a:t>VALUES</a:t>
            </a:r>
            <a:r>
              <a:rPr lang="en-IN" sz="1200" dirty="0" smtClean="0">
                <a:solidFill>
                  <a:srgbClr val="808080"/>
                </a:solidFill>
                <a:latin typeface="Consolas"/>
              </a:rPr>
              <a:t>(</a:t>
            </a:r>
            <a:r>
              <a:rPr lang="en-IN" sz="1200" dirty="0" smtClean="0">
                <a:solidFill>
                  <a:srgbClr val="FF0000"/>
                </a:solidFill>
                <a:latin typeface="Consolas"/>
              </a:rPr>
              <a:t>'c@c.com'</a:t>
            </a:r>
            <a:r>
              <a:rPr lang="en-IN" sz="1200" dirty="0" smtClean="0">
                <a:solidFill>
                  <a:srgbClr val="808080"/>
                </a:solidFill>
                <a:latin typeface="Consolas"/>
              </a:rPr>
              <a:t>,</a:t>
            </a:r>
            <a:r>
              <a:rPr lang="en-IN" sz="1200" dirty="0" smtClean="0">
                <a:solidFill>
                  <a:srgbClr val="FF0000"/>
                </a:solidFill>
                <a:latin typeface="Consolas"/>
              </a:rPr>
              <a:t>'Man'</a:t>
            </a:r>
            <a:r>
              <a:rPr lang="en-IN" sz="1200" dirty="0" smtClean="0">
                <a:solidFill>
                  <a:srgbClr val="808080"/>
                </a:solidFill>
                <a:latin typeface="Consolas"/>
              </a:rPr>
              <a:t>,3333)</a:t>
            </a:r>
          </a:p>
          <a:p>
            <a:r>
              <a:rPr lang="en-IN" sz="1200" dirty="0" smtClean="0">
                <a:solidFill>
                  <a:srgbClr val="0000FF"/>
                </a:solidFill>
                <a:latin typeface="Consolas"/>
              </a:rPr>
              <a:t>INSERT INTO </a:t>
            </a:r>
            <a:r>
              <a:rPr lang="en-IN" sz="1200" dirty="0" smtClean="0">
                <a:solidFill>
                  <a:srgbClr val="008080"/>
                </a:solidFill>
                <a:latin typeface="Consolas"/>
              </a:rPr>
              <a:t>TABLE1 </a:t>
            </a:r>
            <a:r>
              <a:rPr lang="en-IN" sz="1200" dirty="0" smtClean="0">
                <a:solidFill>
                  <a:srgbClr val="0000FF"/>
                </a:solidFill>
                <a:latin typeface="Consolas"/>
              </a:rPr>
              <a:t>VALUES</a:t>
            </a:r>
            <a:r>
              <a:rPr lang="en-IN" sz="1200" dirty="0" smtClean="0">
                <a:solidFill>
                  <a:srgbClr val="808080"/>
                </a:solidFill>
                <a:latin typeface="Consolas"/>
              </a:rPr>
              <a:t>(</a:t>
            </a:r>
            <a:r>
              <a:rPr lang="en-IN" sz="1200" dirty="0" smtClean="0">
                <a:solidFill>
                  <a:srgbClr val="FF0000"/>
                </a:solidFill>
                <a:latin typeface="Consolas"/>
              </a:rPr>
              <a:t>'d@d.com'</a:t>
            </a:r>
            <a:r>
              <a:rPr lang="en-IN" sz="1200" dirty="0" smtClean="0">
                <a:solidFill>
                  <a:srgbClr val="808080"/>
                </a:solidFill>
                <a:latin typeface="Consolas"/>
              </a:rPr>
              <a:t>,</a:t>
            </a:r>
            <a:r>
              <a:rPr lang="en-IN" sz="1200" dirty="0" smtClean="0">
                <a:solidFill>
                  <a:srgbClr val="FF0000"/>
                </a:solidFill>
                <a:latin typeface="Consolas"/>
              </a:rPr>
              <a:t>'Wan'</a:t>
            </a:r>
            <a:r>
              <a:rPr lang="en-IN" sz="1200" dirty="0" smtClean="0">
                <a:solidFill>
                  <a:srgbClr val="808080"/>
                </a:solidFill>
                <a:latin typeface="Consolas"/>
              </a:rPr>
              <a:t>,4444)</a:t>
            </a:r>
          </a:p>
          <a:p>
            <a:endParaRPr lang="en-US" sz="1200" dirty="0" smtClean="0">
              <a:solidFill>
                <a:srgbClr val="808080"/>
              </a:solidFill>
              <a:latin typeface="Consolas"/>
            </a:endParaRPr>
          </a:p>
          <a:p>
            <a:endParaRPr lang="en-US" sz="1200" dirty="0" smtClean="0">
              <a:solidFill>
                <a:srgbClr val="808080"/>
              </a:solidFill>
              <a:latin typeface="Consolas"/>
            </a:endParaRPr>
          </a:p>
          <a:p>
            <a:r>
              <a:rPr lang="en-IN" sz="1200" dirty="0" smtClean="0">
                <a:solidFill>
                  <a:srgbClr val="0000FF"/>
                </a:solidFill>
                <a:latin typeface="Consolas"/>
              </a:rPr>
              <a:t>CREATE TABLE </a:t>
            </a:r>
            <a:r>
              <a:rPr lang="en-IN" sz="1200" dirty="0" smtClean="0">
                <a:solidFill>
                  <a:srgbClr val="008080"/>
                </a:solidFill>
                <a:latin typeface="Consolas"/>
              </a:rPr>
              <a:t>TABLE2</a:t>
            </a:r>
            <a:r>
              <a:rPr lang="en-IN" sz="1200" dirty="0" smtClean="0">
                <a:solidFill>
                  <a:srgbClr val="808080"/>
                </a:solidFill>
                <a:latin typeface="Consolas"/>
              </a:rPr>
              <a:t>(</a:t>
            </a:r>
            <a:r>
              <a:rPr lang="en-IN" sz="1200" dirty="0" smtClean="0">
                <a:solidFill>
                  <a:srgbClr val="008080"/>
                </a:solidFill>
                <a:latin typeface="Consolas"/>
              </a:rPr>
              <a:t>Email </a:t>
            </a:r>
            <a:r>
              <a:rPr lang="en-IN" sz="1200" dirty="0" err="1" smtClean="0">
                <a:solidFill>
                  <a:srgbClr val="0000FF"/>
                </a:solidFill>
                <a:latin typeface="Consolas"/>
              </a:rPr>
              <a:t>varchar</a:t>
            </a:r>
            <a:r>
              <a:rPr lang="en-IN" sz="1200" dirty="0" smtClean="0">
                <a:solidFill>
                  <a:srgbClr val="808080"/>
                </a:solidFill>
                <a:latin typeface="Consolas"/>
              </a:rPr>
              <a:t>(30) , </a:t>
            </a:r>
            <a:r>
              <a:rPr lang="en-IN" sz="1200" dirty="0" smtClean="0">
                <a:solidFill>
                  <a:srgbClr val="008080"/>
                </a:solidFill>
                <a:latin typeface="Consolas"/>
              </a:rPr>
              <a:t>Name </a:t>
            </a:r>
            <a:r>
              <a:rPr lang="en-IN" sz="1200" dirty="0" err="1" smtClean="0">
                <a:solidFill>
                  <a:srgbClr val="0000FF"/>
                </a:solidFill>
                <a:latin typeface="Consolas"/>
              </a:rPr>
              <a:t>varchar</a:t>
            </a:r>
            <a:r>
              <a:rPr lang="en-IN" sz="1200" dirty="0" smtClean="0">
                <a:solidFill>
                  <a:srgbClr val="808080"/>
                </a:solidFill>
                <a:latin typeface="Consolas"/>
              </a:rPr>
              <a:t>(30), </a:t>
            </a:r>
            <a:r>
              <a:rPr lang="en-IN" sz="1200" dirty="0" smtClean="0">
                <a:solidFill>
                  <a:srgbClr val="008080"/>
                </a:solidFill>
                <a:latin typeface="Consolas"/>
              </a:rPr>
              <a:t>Phone </a:t>
            </a:r>
            <a:r>
              <a:rPr lang="en-IN" sz="1200" dirty="0" err="1" smtClean="0">
                <a:solidFill>
                  <a:srgbClr val="0000FF"/>
                </a:solidFill>
                <a:latin typeface="Consolas"/>
              </a:rPr>
              <a:t>int</a:t>
            </a:r>
            <a:r>
              <a:rPr lang="en-IN" sz="1200" dirty="0" smtClean="0">
                <a:solidFill>
                  <a:srgbClr val="808080"/>
                </a:solidFill>
                <a:latin typeface="Consolas"/>
              </a:rPr>
              <a:t>)</a:t>
            </a:r>
          </a:p>
          <a:p>
            <a:endParaRPr lang="en-US" sz="1200" dirty="0" smtClean="0">
              <a:solidFill>
                <a:srgbClr val="808080"/>
              </a:solidFill>
              <a:latin typeface="Consolas"/>
            </a:endParaRPr>
          </a:p>
          <a:p>
            <a:r>
              <a:rPr lang="en-IN" sz="1200" dirty="0" smtClean="0">
                <a:solidFill>
                  <a:srgbClr val="0000FF"/>
                </a:solidFill>
                <a:latin typeface="Consolas"/>
              </a:rPr>
              <a:t>INSERT INTO </a:t>
            </a:r>
            <a:r>
              <a:rPr lang="en-IN" sz="1200" dirty="0" smtClean="0">
                <a:solidFill>
                  <a:srgbClr val="008080"/>
                </a:solidFill>
                <a:latin typeface="Consolas"/>
              </a:rPr>
              <a:t>TABLE2 </a:t>
            </a:r>
            <a:r>
              <a:rPr lang="en-IN" sz="1200" dirty="0" smtClean="0">
                <a:solidFill>
                  <a:srgbClr val="0000FF"/>
                </a:solidFill>
                <a:latin typeface="Consolas"/>
              </a:rPr>
              <a:t>VALUES</a:t>
            </a:r>
            <a:r>
              <a:rPr lang="en-IN" sz="1200" dirty="0" smtClean="0">
                <a:solidFill>
                  <a:srgbClr val="808080"/>
                </a:solidFill>
                <a:latin typeface="Consolas"/>
              </a:rPr>
              <a:t>(</a:t>
            </a:r>
            <a:r>
              <a:rPr lang="en-IN" sz="1200" dirty="0" smtClean="0">
                <a:solidFill>
                  <a:srgbClr val="FF0000"/>
                </a:solidFill>
                <a:latin typeface="Consolas"/>
              </a:rPr>
              <a:t>'a@a.com'</a:t>
            </a:r>
            <a:r>
              <a:rPr lang="en-IN" sz="1200" dirty="0" smtClean="0">
                <a:solidFill>
                  <a:srgbClr val="808080"/>
                </a:solidFill>
                <a:latin typeface="Consolas"/>
              </a:rPr>
              <a:t>,</a:t>
            </a:r>
            <a:r>
              <a:rPr lang="en-IN" sz="1200" dirty="0" smtClean="0">
                <a:solidFill>
                  <a:srgbClr val="FF0000"/>
                </a:solidFill>
                <a:latin typeface="Consolas"/>
              </a:rPr>
              <a:t>'Sam'</a:t>
            </a:r>
            <a:r>
              <a:rPr lang="en-IN" sz="1200" dirty="0" smtClean="0">
                <a:solidFill>
                  <a:srgbClr val="808080"/>
                </a:solidFill>
                <a:latin typeface="Consolas"/>
              </a:rPr>
              <a:t>,1111)</a:t>
            </a:r>
          </a:p>
          <a:p>
            <a:r>
              <a:rPr lang="en-IN" sz="1200" dirty="0" smtClean="0">
                <a:solidFill>
                  <a:srgbClr val="0000FF"/>
                </a:solidFill>
                <a:latin typeface="Consolas"/>
              </a:rPr>
              <a:t>INSERT INTO </a:t>
            </a:r>
            <a:r>
              <a:rPr lang="en-IN" sz="1200" dirty="0" smtClean="0">
                <a:solidFill>
                  <a:srgbClr val="008080"/>
                </a:solidFill>
                <a:latin typeface="Consolas"/>
              </a:rPr>
              <a:t>TABLE2 </a:t>
            </a:r>
            <a:r>
              <a:rPr lang="en-IN" sz="1200" dirty="0" smtClean="0">
                <a:solidFill>
                  <a:srgbClr val="0000FF"/>
                </a:solidFill>
                <a:latin typeface="Consolas"/>
              </a:rPr>
              <a:t>VALUES</a:t>
            </a:r>
            <a:r>
              <a:rPr lang="en-IN" sz="1200" dirty="0" smtClean="0">
                <a:solidFill>
                  <a:srgbClr val="808080"/>
                </a:solidFill>
                <a:latin typeface="Consolas"/>
              </a:rPr>
              <a:t>(</a:t>
            </a:r>
            <a:r>
              <a:rPr lang="en-IN" sz="1200" dirty="0" smtClean="0">
                <a:solidFill>
                  <a:srgbClr val="FF0000"/>
                </a:solidFill>
                <a:latin typeface="Consolas"/>
              </a:rPr>
              <a:t>'b@b.com'</a:t>
            </a:r>
            <a:r>
              <a:rPr lang="en-IN" sz="1200" dirty="0" smtClean="0">
                <a:solidFill>
                  <a:srgbClr val="808080"/>
                </a:solidFill>
                <a:latin typeface="Consolas"/>
              </a:rPr>
              <a:t>,</a:t>
            </a:r>
            <a:r>
              <a:rPr lang="en-IN" sz="1200" dirty="0" smtClean="0">
                <a:solidFill>
                  <a:srgbClr val="FF0000"/>
                </a:solidFill>
                <a:latin typeface="Consolas"/>
              </a:rPr>
              <a:t>'Saw'</a:t>
            </a:r>
            <a:r>
              <a:rPr lang="en-IN" sz="1200" dirty="0" smtClean="0">
                <a:solidFill>
                  <a:srgbClr val="808080"/>
                </a:solidFill>
                <a:latin typeface="Consolas"/>
              </a:rPr>
              <a:t>,2222)</a:t>
            </a:r>
          </a:p>
          <a:p>
            <a:r>
              <a:rPr lang="en-IN" sz="1200" dirty="0" smtClean="0">
                <a:solidFill>
                  <a:srgbClr val="0000FF"/>
                </a:solidFill>
                <a:latin typeface="Consolas"/>
              </a:rPr>
              <a:t>INSERT INTO </a:t>
            </a:r>
            <a:r>
              <a:rPr lang="en-IN" sz="1200" dirty="0" smtClean="0">
                <a:solidFill>
                  <a:srgbClr val="008080"/>
                </a:solidFill>
                <a:latin typeface="Consolas"/>
              </a:rPr>
              <a:t>TABLE2 </a:t>
            </a:r>
            <a:r>
              <a:rPr lang="en-IN" sz="1200" dirty="0" smtClean="0">
                <a:solidFill>
                  <a:srgbClr val="0000FF"/>
                </a:solidFill>
                <a:latin typeface="Consolas"/>
              </a:rPr>
              <a:t>VALUES</a:t>
            </a:r>
            <a:r>
              <a:rPr lang="en-IN" sz="1200" dirty="0" smtClean="0">
                <a:solidFill>
                  <a:srgbClr val="808080"/>
                </a:solidFill>
                <a:latin typeface="Consolas"/>
              </a:rPr>
              <a:t>(</a:t>
            </a:r>
            <a:r>
              <a:rPr lang="en-IN" sz="1200" dirty="0" smtClean="0">
                <a:solidFill>
                  <a:srgbClr val="FF0000"/>
                </a:solidFill>
                <a:latin typeface="Consolas"/>
              </a:rPr>
              <a:t>'c@c.com'</a:t>
            </a:r>
            <a:r>
              <a:rPr lang="en-IN" sz="1200" dirty="0" smtClean="0">
                <a:solidFill>
                  <a:srgbClr val="808080"/>
                </a:solidFill>
                <a:latin typeface="Consolas"/>
              </a:rPr>
              <a:t>,</a:t>
            </a:r>
            <a:r>
              <a:rPr lang="en-IN" sz="1200" dirty="0" smtClean="0">
                <a:solidFill>
                  <a:srgbClr val="FF0000"/>
                </a:solidFill>
                <a:latin typeface="Consolas"/>
              </a:rPr>
              <a:t>'Man'</a:t>
            </a:r>
            <a:r>
              <a:rPr lang="en-IN" sz="1200" dirty="0" smtClean="0">
                <a:solidFill>
                  <a:srgbClr val="808080"/>
                </a:solidFill>
                <a:latin typeface="Consolas"/>
              </a:rPr>
              <a:t>,7777)</a:t>
            </a:r>
          </a:p>
          <a:p>
            <a:r>
              <a:rPr lang="en-IN" sz="1200" dirty="0" smtClean="0">
                <a:solidFill>
                  <a:srgbClr val="0000FF"/>
                </a:solidFill>
                <a:latin typeface="Consolas"/>
              </a:rPr>
              <a:t>INSERT INTO </a:t>
            </a:r>
            <a:r>
              <a:rPr lang="en-IN" sz="1200" dirty="0" smtClean="0">
                <a:solidFill>
                  <a:srgbClr val="008080"/>
                </a:solidFill>
                <a:latin typeface="Consolas"/>
              </a:rPr>
              <a:t>TABLE2 </a:t>
            </a:r>
            <a:r>
              <a:rPr lang="en-IN" sz="1200" dirty="0" smtClean="0">
                <a:solidFill>
                  <a:srgbClr val="0000FF"/>
                </a:solidFill>
                <a:latin typeface="Consolas"/>
              </a:rPr>
              <a:t>VALUES</a:t>
            </a:r>
            <a:r>
              <a:rPr lang="en-IN" sz="1200" dirty="0" smtClean="0">
                <a:solidFill>
                  <a:srgbClr val="808080"/>
                </a:solidFill>
                <a:latin typeface="Consolas"/>
              </a:rPr>
              <a:t>(</a:t>
            </a:r>
            <a:r>
              <a:rPr lang="en-IN" sz="1200" dirty="0" smtClean="0">
                <a:solidFill>
                  <a:srgbClr val="FF0000"/>
                </a:solidFill>
                <a:latin typeface="Consolas"/>
              </a:rPr>
              <a:t>'d@d.com'</a:t>
            </a:r>
            <a:r>
              <a:rPr lang="en-IN" sz="1200" dirty="0" smtClean="0">
                <a:solidFill>
                  <a:srgbClr val="808080"/>
                </a:solidFill>
                <a:latin typeface="Consolas"/>
              </a:rPr>
              <a:t>,</a:t>
            </a:r>
            <a:r>
              <a:rPr lang="en-IN" sz="1200" dirty="0" smtClean="0">
                <a:solidFill>
                  <a:srgbClr val="FF0000"/>
                </a:solidFill>
                <a:latin typeface="Consolas"/>
              </a:rPr>
              <a:t>'Wan'</a:t>
            </a:r>
            <a:r>
              <a:rPr lang="en-IN" sz="1200" dirty="0" smtClean="0">
                <a:solidFill>
                  <a:srgbClr val="808080"/>
                </a:solidFill>
                <a:latin typeface="Consolas"/>
              </a:rPr>
              <a:t>,8888)</a:t>
            </a:r>
          </a:p>
          <a:p>
            <a:endParaRPr lang="en-US" sz="1200" dirty="0" smtClean="0">
              <a:solidFill>
                <a:srgbClr val="808080"/>
              </a:solidFill>
              <a:latin typeface="Consolas"/>
            </a:endParaRPr>
          </a:p>
          <a:p>
            <a:endParaRPr lang="en-US" sz="1200" dirty="0" smtClean="0">
              <a:solidFill>
                <a:srgbClr val="808080"/>
              </a:solidFill>
              <a:latin typeface="Consolas"/>
            </a:endParaRPr>
          </a:p>
          <a:p>
            <a:r>
              <a:rPr lang="en-US" sz="1200" dirty="0" smtClean="0">
                <a:solidFill>
                  <a:srgbClr val="0000FF"/>
                </a:solidFill>
                <a:latin typeface="Consolas"/>
              </a:rPr>
              <a:t>SELECT </a:t>
            </a:r>
            <a:r>
              <a:rPr lang="en-US" sz="1200" dirty="0" smtClean="0">
                <a:solidFill>
                  <a:srgbClr val="808080"/>
                </a:solidFill>
                <a:latin typeface="Consolas"/>
              </a:rPr>
              <a:t>* </a:t>
            </a:r>
            <a:r>
              <a:rPr lang="en-US" sz="1200" dirty="0" smtClean="0">
                <a:solidFill>
                  <a:srgbClr val="0000FF"/>
                </a:solidFill>
                <a:latin typeface="Consolas"/>
              </a:rPr>
              <a:t>FROM </a:t>
            </a:r>
            <a:r>
              <a:rPr lang="en-US" sz="1200" dirty="0" smtClean="0">
                <a:solidFill>
                  <a:srgbClr val="008080"/>
                </a:solidFill>
                <a:latin typeface="Consolas"/>
              </a:rPr>
              <a:t>TABLE1</a:t>
            </a:r>
          </a:p>
          <a:p>
            <a:r>
              <a:rPr lang="en-US" sz="1200" dirty="0" smtClean="0">
                <a:solidFill>
                  <a:srgbClr val="0000FF"/>
                </a:solidFill>
                <a:latin typeface="Consolas"/>
              </a:rPr>
              <a:t>SELECT </a:t>
            </a:r>
            <a:r>
              <a:rPr lang="en-US" sz="1200" dirty="0" smtClean="0">
                <a:solidFill>
                  <a:srgbClr val="808080"/>
                </a:solidFill>
                <a:latin typeface="Consolas"/>
              </a:rPr>
              <a:t>* </a:t>
            </a:r>
            <a:r>
              <a:rPr lang="en-US" sz="1200" dirty="0" smtClean="0">
                <a:solidFill>
                  <a:srgbClr val="0000FF"/>
                </a:solidFill>
                <a:latin typeface="Consolas"/>
              </a:rPr>
              <a:t>FROM </a:t>
            </a:r>
            <a:r>
              <a:rPr lang="en-US" sz="1200" dirty="0" smtClean="0">
                <a:solidFill>
                  <a:srgbClr val="008080"/>
                </a:solidFill>
                <a:latin typeface="Consolas"/>
              </a:rPr>
              <a:t>TABLE2</a:t>
            </a:r>
          </a:p>
          <a:p>
            <a:endParaRPr lang="en-US" sz="1200" dirty="0" smtClean="0">
              <a:solidFill>
                <a:srgbClr val="008080"/>
              </a:solidFill>
              <a:latin typeface="Consolas"/>
            </a:endParaRPr>
          </a:p>
          <a:p>
            <a:r>
              <a:rPr lang="en-US" sz="1200" dirty="0" smtClean="0">
                <a:solidFill>
                  <a:srgbClr val="0000FF"/>
                </a:solidFill>
                <a:latin typeface="Consolas"/>
              </a:rPr>
              <a:t>SELECT </a:t>
            </a:r>
            <a:r>
              <a:rPr lang="en-US" sz="1200" dirty="0" smtClean="0">
                <a:solidFill>
                  <a:srgbClr val="808080"/>
                </a:solidFill>
                <a:latin typeface="Consolas"/>
              </a:rPr>
              <a:t>* </a:t>
            </a:r>
            <a:r>
              <a:rPr lang="en-US" sz="1200" dirty="0" smtClean="0">
                <a:solidFill>
                  <a:srgbClr val="0000FF"/>
                </a:solidFill>
                <a:latin typeface="Consolas"/>
              </a:rPr>
              <a:t>FROM </a:t>
            </a:r>
            <a:r>
              <a:rPr lang="en-US" sz="1200" dirty="0" smtClean="0">
                <a:solidFill>
                  <a:srgbClr val="008080"/>
                </a:solidFill>
                <a:latin typeface="Consolas"/>
              </a:rPr>
              <a:t>TABLE1</a:t>
            </a:r>
          </a:p>
          <a:p>
            <a:r>
              <a:rPr lang="en-US" sz="1200" dirty="0" smtClean="0">
                <a:solidFill>
                  <a:srgbClr val="0000FF"/>
                </a:solidFill>
                <a:latin typeface="Consolas"/>
              </a:rPr>
              <a:t>UNION</a:t>
            </a:r>
          </a:p>
          <a:p>
            <a:r>
              <a:rPr lang="en-US" sz="1200" dirty="0" smtClean="0">
                <a:solidFill>
                  <a:srgbClr val="0000FF"/>
                </a:solidFill>
                <a:latin typeface="Consolas"/>
              </a:rPr>
              <a:t>SELECT </a:t>
            </a:r>
            <a:r>
              <a:rPr lang="en-US" sz="1200" dirty="0" smtClean="0">
                <a:solidFill>
                  <a:srgbClr val="808080"/>
                </a:solidFill>
                <a:latin typeface="Consolas"/>
              </a:rPr>
              <a:t>* </a:t>
            </a:r>
            <a:r>
              <a:rPr lang="en-US" sz="1200" dirty="0" smtClean="0">
                <a:solidFill>
                  <a:srgbClr val="0000FF"/>
                </a:solidFill>
                <a:latin typeface="Consolas"/>
              </a:rPr>
              <a:t>FROM </a:t>
            </a:r>
            <a:r>
              <a:rPr lang="en-US" sz="1200" dirty="0" smtClean="0">
                <a:solidFill>
                  <a:srgbClr val="008080"/>
                </a:solidFill>
                <a:latin typeface="Consolas"/>
              </a:rPr>
              <a:t>TABLE2</a:t>
            </a:r>
          </a:p>
          <a:p>
            <a:endParaRPr lang="en-US" sz="1200" dirty="0" smtClean="0">
              <a:solidFill>
                <a:srgbClr val="008080"/>
              </a:solidFill>
              <a:latin typeface="Consolas"/>
            </a:endParaRPr>
          </a:p>
          <a:p>
            <a:r>
              <a:rPr lang="en-US" sz="1200" dirty="0" smtClean="0">
                <a:solidFill>
                  <a:srgbClr val="0000FF"/>
                </a:solidFill>
                <a:latin typeface="Consolas"/>
              </a:rPr>
              <a:t>SELECT </a:t>
            </a:r>
            <a:r>
              <a:rPr lang="en-US" sz="1200" dirty="0" smtClean="0">
                <a:solidFill>
                  <a:srgbClr val="808080"/>
                </a:solidFill>
                <a:latin typeface="Consolas"/>
              </a:rPr>
              <a:t>* </a:t>
            </a:r>
            <a:r>
              <a:rPr lang="en-US" sz="1200" dirty="0" smtClean="0">
                <a:solidFill>
                  <a:srgbClr val="0000FF"/>
                </a:solidFill>
                <a:latin typeface="Consolas"/>
              </a:rPr>
              <a:t>FROM </a:t>
            </a:r>
            <a:r>
              <a:rPr lang="en-US" sz="1200" dirty="0" smtClean="0">
                <a:solidFill>
                  <a:srgbClr val="008080"/>
                </a:solidFill>
                <a:latin typeface="Consolas"/>
              </a:rPr>
              <a:t>TABLE1</a:t>
            </a:r>
          </a:p>
          <a:p>
            <a:r>
              <a:rPr lang="en-US" sz="1200" dirty="0" smtClean="0">
                <a:solidFill>
                  <a:srgbClr val="0000FF"/>
                </a:solidFill>
                <a:latin typeface="Consolas"/>
              </a:rPr>
              <a:t>UNION </a:t>
            </a:r>
            <a:r>
              <a:rPr lang="en-US" sz="1200" dirty="0" smtClean="0">
                <a:solidFill>
                  <a:srgbClr val="808080"/>
                </a:solidFill>
                <a:latin typeface="Consolas"/>
              </a:rPr>
              <a:t>ALL</a:t>
            </a:r>
          </a:p>
          <a:p>
            <a:r>
              <a:rPr lang="en-US" sz="1200" dirty="0" smtClean="0">
                <a:solidFill>
                  <a:srgbClr val="0000FF"/>
                </a:solidFill>
                <a:latin typeface="Consolas"/>
              </a:rPr>
              <a:t>SELECT </a:t>
            </a:r>
            <a:r>
              <a:rPr lang="en-US" sz="1200" dirty="0" smtClean="0">
                <a:solidFill>
                  <a:srgbClr val="808080"/>
                </a:solidFill>
                <a:latin typeface="Consolas"/>
              </a:rPr>
              <a:t>* </a:t>
            </a:r>
            <a:r>
              <a:rPr lang="en-US" sz="1200" dirty="0" smtClean="0">
                <a:solidFill>
                  <a:srgbClr val="0000FF"/>
                </a:solidFill>
                <a:latin typeface="Consolas"/>
              </a:rPr>
              <a:t>FROM </a:t>
            </a:r>
            <a:r>
              <a:rPr lang="en-US" sz="1200" dirty="0" smtClean="0">
                <a:solidFill>
                  <a:srgbClr val="008080"/>
                </a:solidFill>
                <a:latin typeface="Consolas"/>
              </a:rPr>
              <a:t>TABLE2</a:t>
            </a:r>
          </a:p>
          <a:p>
            <a:endParaRPr lang="en-US" dirty="0"/>
          </a:p>
        </p:txBody>
      </p:sp>
      <p:sp>
        <p:nvSpPr>
          <p:cNvPr id="4" name="Slide Number Placeholder 3"/>
          <p:cNvSpPr>
            <a:spLocks noGrp="1"/>
          </p:cNvSpPr>
          <p:nvPr>
            <p:ph type="sldNum" sz="quarter" idx="10"/>
          </p:nvPr>
        </p:nvSpPr>
        <p:spPr/>
        <p:txBody>
          <a:bodyPr/>
          <a:lstStyle/>
          <a:p>
            <a:fld id="{99C2C901-F964-497A-B1DA-33EC54B2E713}" type="slidenum">
              <a:rPr lang="en-US" smtClean="0"/>
              <a:pPr/>
              <a:t>23</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9C2C901-F964-497A-B1DA-33EC54B2E713}" type="slidenum">
              <a:rPr lang="en-US"/>
              <a:pPr/>
              <a:t>24</a:t>
            </a:fld>
            <a:endParaRPr lang="en-US"/>
          </a:p>
        </p:txBody>
      </p:sp>
    </p:spTree>
    <p:extLst>
      <p:ext uri="{BB962C8B-B14F-4D97-AF65-F5344CB8AC3E}">
        <p14:creationId xmlns="" xmlns:p14="http://schemas.microsoft.com/office/powerpoint/2010/main" val="5538220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9C2C901-F964-497A-B1DA-33EC54B2E713}" type="slidenum">
              <a:rPr lang="en-US"/>
              <a:pPr/>
              <a:t>25</a:t>
            </a:fld>
            <a:endParaRPr lang="en-US"/>
          </a:p>
        </p:txBody>
      </p:sp>
    </p:spTree>
    <p:extLst>
      <p:ext uri="{BB962C8B-B14F-4D97-AF65-F5344CB8AC3E}">
        <p14:creationId xmlns="" xmlns:p14="http://schemas.microsoft.com/office/powerpoint/2010/main" val="28558511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7/29/2015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7/29/2015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7/29/2015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7/29/2015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7/29/2015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7/29/2015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7/29/2015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7/29/2015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7/29/2015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7/29/2015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62200"/>
            <a:ext cx="8229600" cy="1143000"/>
          </a:xfrm>
        </p:spPr>
        <p:txBody>
          <a:bodyPr/>
          <a:lstStyle/>
          <a:p>
            <a:r>
              <a:rPr lang="en-US" dirty="0" smtClean="0"/>
              <a:t>SQL Server Basics</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pPr algn="l" eaLnBrk="1" hangingPunct="1"/>
            <a:r>
              <a:rPr lang="en-US" dirty="0" smtClean="0"/>
              <a:t>Types of Indexes</a:t>
            </a:r>
          </a:p>
        </p:txBody>
      </p:sp>
      <p:sp>
        <p:nvSpPr>
          <p:cNvPr id="3" name="Content Placeholder 2"/>
          <p:cNvSpPr>
            <a:spLocks noGrp="1"/>
          </p:cNvSpPr>
          <p:nvPr>
            <p:ph idx="1"/>
          </p:nvPr>
        </p:nvSpPr>
        <p:spPr/>
        <p:txBody>
          <a:bodyPr>
            <a:normAutofit fontScale="92500" lnSpcReduction="10000"/>
          </a:bodyPr>
          <a:lstStyle/>
          <a:p>
            <a:pPr marL="420624" indent="-384048">
              <a:defRPr/>
            </a:pPr>
            <a:r>
              <a:rPr lang="en-US" dirty="0" smtClean="0"/>
              <a:t>Two types of indexes are there</a:t>
            </a:r>
          </a:p>
          <a:p>
            <a:pPr marL="420624" indent="-384048" eaLnBrk="1" fontAlgn="auto" hangingPunct="1">
              <a:spcAft>
                <a:spcPts val="0"/>
              </a:spcAft>
              <a:buFont typeface="Wingdings 2"/>
              <a:buNone/>
              <a:defRPr/>
            </a:pPr>
            <a:endParaRPr lang="en-US" dirty="0" smtClean="0"/>
          </a:p>
          <a:p>
            <a:pPr marL="420624" indent="-384048" eaLnBrk="1" fontAlgn="auto" hangingPunct="1">
              <a:spcAft>
                <a:spcPts val="0"/>
              </a:spcAft>
              <a:buFont typeface="Wingdings 2"/>
              <a:buNone/>
              <a:defRPr/>
            </a:pPr>
            <a:r>
              <a:rPr lang="en-US" dirty="0" smtClean="0"/>
              <a:t>	</a:t>
            </a:r>
            <a:r>
              <a:rPr lang="en-US" u="sng" dirty="0" smtClean="0"/>
              <a:t>Clustered :</a:t>
            </a:r>
            <a:r>
              <a:rPr lang="en-US" dirty="0" smtClean="0"/>
              <a:t> </a:t>
            </a:r>
          </a:p>
          <a:p>
            <a:pPr marL="820674" lvl="1" indent="-384048">
              <a:defRPr/>
            </a:pPr>
            <a:r>
              <a:rPr lang="en-US" dirty="0" smtClean="0"/>
              <a:t>Creation of a primary key on a table results in creating a clustered index on the table. </a:t>
            </a:r>
          </a:p>
          <a:p>
            <a:pPr marL="820674" lvl="1" indent="-384048">
              <a:defRPr/>
            </a:pPr>
            <a:r>
              <a:rPr lang="en-US" dirty="0" smtClean="0"/>
              <a:t>Each tree node in the balanced tree of a Clustered index contains the actual row (Page). </a:t>
            </a:r>
          </a:p>
          <a:p>
            <a:pPr marL="820674" lvl="1" indent="-384048">
              <a:defRPr/>
            </a:pPr>
            <a:r>
              <a:rPr lang="en-US" dirty="0" smtClean="0"/>
              <a:t>Rows and (Pages) are physically sorted according to the clustered key. </a:t>
            </a:r>
          </a:p>
          <a:p>
            <a:pPr marL="820674" lvl="1" indent="-384048">
              <a:defRPr/>
            </a:pPr>
            <a:r>
              <a:rPr lang="en-US" dirty="0" smtClean="0"/>
              <a:t>There could be only one clustered index per table.</a:t>
            </a:r>
          </a:p>
          <a:p>
            <a:pPr marL="420624" indent="-384048" eaLnBrk="1" fontAlgn="auto" hangingPunct="1">
              <a:spcAft>
                <a:spcPts val="0"/>
              </a:spcAft>
              <a:buFont typeface="Wingdings 2"/>
              <a:buNone/>
              <a:defRPr/>
            </a:pP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457200" y="152400"/>
            <a:ext cx="8229600" cy="1143000"/>
          </a:xfrm>
        </p:spPr>
        <p:txBody>
          <a:bodyPr/>
          <a:lstStyle/>
          <a:p>
            <a:pPr algn="l" eaLnBrk="1" hangingPunct="1"/>
            <a:r>
              <a:rPr lang="en-US" dirty="0" smtClean="0"/>
              <a:t>Types of indexes : Continued</a:t>
            </a:r>
          </a:p>
        </p:txBody>
      </p:sp>
      <p:sp>
        <p:nvSpPr>
          <p:cNvPr id="3" name="Content Placeholder 2"/>
          <p:cNvSpPr>
            <a:spLocks noGrp="1"/>
          </p:cNvSpPr>
          <p:nvPr>
            <p:ph idx="1"/>
          </p:nvPr>
        </p:nvSpPr>
        <p:spPr>
          <a:xfrm>
            <a:off x="457200" y="1600200"/>
            <a:ext cx="8001000" cy="4525963"/>
          </a:xfrm>
        </p:spPr>
        <p:txBody>
          <a:bodyPr>
            <a:normAutofit lnSpcReduction="10000"/>
          </a:bodyPr>
          <a:lstStyle/>
          <a:p>
            <a:pPr marL="420624" indent="-384048" eaLnBrk="1" fontAlgn="auto" hangingPunct="1">
              <a:spcAft>
                <a:spcPts val="0"/>
              </a:spcAft>
              <a:buFont typeface="Wingdings 2"/>
              <a:buNone/>
              <a:defRPr/>
            </a:pPr>
            <a:r>
              <a:rPr lang="en-US" u="sng" dirty="0" smtClean="0"/>
              <a:t>Non Clustered : </a:t>
            </a:r>
          </a:p>
          <a:p>
            <a:pPr marL="420624" indent="-384048" eaLnBrk="1" fontAlgn="auto" hangingPunct="1">
              <a:spcAft>
                <a:spcPts val="0"/>
              </a:spcAft>
              <a:buFont typeface="Wingdings 2"/>
              <a:buNone/>
              <a:defRPr/>
            </a:pPr>
            <a:endParaRPr lang="en-US" u="sng" dirty="0" smtClean="0"/>
          </a:p>
          <a:p>
            <a:pPr marL="820674" lvl="1" indent="-384048">
              <a:defRPr/>
            </a:pPr>
            <a:r>
              <a:rPr lang="en-US" dirty="0" smtClean="0"/>
              <a:t>Typically, creation of a Unique constraint results in creating a non-clustered index on the table. </a:t>
            </a:r>
          </a:p>
          <a:p>
            <a:pPr marL="820674" lvl="1" indent="-384048">
              <a:defRPr/>
            </a:pPr>
            <a:r>
              <a:rPr lang="en-US" dirty="0" smtClean="0"/>
              <a:t>The pointer could be a pointer to the clustered index </a:t>
            </a:r>
          </a:p>
          <a:p>
            <a:pPr marL="820674" lvl="1" indent="-384048">
              <a:buNone/>
              <a:defRPr/>
            </a:pPr>
            <a:r>
              <a:rPr lang="en-US" dirty="0" smtClean="0"/>
              <a:t>	key, or, could be a pointer to the actual row (Page). </a:t>
            </a:r>
          </a:p>
          <a:p>
            <a:pPr marL="820674" lvl="1" indent="-384048">
              <a:defRPr/>
            </a:pPr>
            <a:r>
              <a:rPr lang="en-US" dirty="0" smtClean="0"/>
              <a:t>There could be at most 255 Non clustered indexes per table.</a:t>
            </a:r>
          </a:p>
          <a:p>
            <a:pPr marL="420624" indent="-384048" eaLnBrk="1" fontAlgn="auto" hangingPunct="1">
              <a:spcAft>
                <a:spcPts val="0"/>
              </a:spcAft>
              <a:buFont typeface="Wingdings 2"/>
              <a:buNone/>
              <a:defRPr/>
            </a:pP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pPr algn="l"/>
            <a:r>
              <a:rPr lang="en-US" dirty="0" smtClean="0"/>
              <a:t>Data types</a:t>
            </a:r>
            <a:endParaRPr lang="en-US" dirty="0"/>
          </a:p>
        </p:txBody>
      </p:sp>
      <p:sp>
        <p:nvSpPr>
          <p:cNvPr id="3" name="Content Placeholder 2"/>
          <p:cNvSpPr>
            <a:spLocks noGrp="1"/>
          </p:cNvSpPr>
          <p:nvPr>
            <p:ph idx="1"/>
          </p:nvPr>
        </p:nvSpPr>
        <p:spPr>
          <a:xfrm>
            <a:off x="457200" y="1295400"/>
            <a:ext cx="8229600" cy="4830763"/>
          </a:xfrm>
        </p:spPr>
        <p:txBody>
          <a:bodyPr>
            <a:normAutofit lnSpcReduction="10000"/>
          </a:bodyPr>
          <a:lstStyle/>
          <a:p>
            <a:r>
              <a:rPr lang="en-IN" dirty="0" smtClean="0"/>
              <a:t>Data types in SQL Server are organized into the following categories:</a:t>
            </a:r>
          </a:p>
          <a:p>
            <a:endParaRPr lang="en-IN" dirty="0" smtClean="0"/>
          </a:p>
          <a:p>
            <a:pPr lvl="1"/>
            <a:r>
              <a:rPr lang="en-IN" dirty="0" smtClean="0"/>
              <a:t>Exact </a:t>
            </a:r>
            <a:r>
              <a:rPr lang="en-IN" dirty="0" err="1" smtClean="0"/>
              <a:t>numerics</a:t>
            </a:r>
            <a:r>
              <a:rPr lang="en-IN" dirty="0" smtClean="0"/>
              <a:t> </a:t>
            </a:r>
            <a:r>
              <a:rPr lang="en-IN" sz="2400" dirty="0" smtClean="0"/>
              <a:t>–&gt; </a:t>
            </a:r>
            <a:r>
              <a:rPr lang="en-IN" sz="2400" dirty="0" err="1" smtClean="0"/>
              <a:t>smallint</a:t>
            </a:r>
            <a:r>
              <a:rPr lang="en-IN" sz="2400" dirty="0" smtClean="0"/>
              <a:t>, </a:t>
            </a:r>
            <a:r>
              <a:rPr lang="en-IN" sz="2400" dirty="0" err="1" smtClean="0"/>
              <a:t>int</a:t>
            </a:r>
            <a:r>
              <a:rPr lang="en-IN" sz="2400" dirty="0" smtClean="0"/>
              <a:t>, </a:t>
            </a:r>
            <a:r>
              <a:rPr lang="en-IN" sz="2400" dirty="0" err="1" smtClean="0"/>
              <a:t>bigint</a:t>
            </a:r>
            <a:r>
              <a:rPr lang="en-IN" sz="2400" dirty="0" smtClean="0"/>
              <a:t>…</a:t>
            </a:r>
          </a:p>
          <a:p>
            <a:pPr lvl="1"/>
            <a:r>
              <a:rPr lang="en-IN" dirty="0" smtClean="0"/>
              <a:t>Approximate </a:t>
            </a:r>
            <a:r>
              <a:rPr lang="en-IN" dirty="0" err="1" smtClean="0"/>
              <a:t>numerics</a:t>
            </a:r>
            <a:r>
              <a:rPr lang="en-IN" dirty="0" smtClean="0"/>
              <a:t> </a:t>
            </a:r>
            <a:r>
              <a:rPr lang="en-IN" sz="2400" dirty="0" smtClean="0"/>
              <a:t>-&gt; float, real</a:t>
            </a:r>
          </a:p>
          <a:p>
            <a:pPr lvl="1"/>
            <a:r>
              <a:rPr lang="en-IN" dirty="0" smtClean="0"/>
              <a:t>Date and time </a:t>
            </a:r>
            <a:r>
              <a:rPr lang="en-IN" sz="2400" dirty="0" smtClean="0"/>
              <a:t>-&gt; date, time, </a:t>
            </a:r>
            <a:r>
              <a:rPr lang="en-IN" sz="2400" dirty="0" err="1" smtClean="0"/>
              <a:t>datetime</a:t>
            </a:r>
            <a:r>
              <a:rPr lang="en-IN" sz="2400" dirty="0" smtClean="0"/>
              <a:t>…</a:t>
            </a:r>
          </a:p>
          <a:p>
            <a:pPr lvl="1"/>
            <a:r>
              <a:rPr lang="en-IN" dirty="0" smtClean="0"/>
              <a:t>Character strings </a:t>
            </a:r>
            <a:r>
              <a:rPr lang="en-IN" sz="2400" dirty="0" smtClean="0"/>
              <a:t>-&gt; char, </a:t>
            </a:r>
            <a:r>
              <a:rPr lang="en-IN" sz="2400" dirty="0" err="1" smtClean="0"/>
              <a:t>varchar</a:t>
            </a:r>
            <a:r>
              <a:rPr lang="en-IN" sz="2400" dirty="0" smtClean="0"/>
              <a:t>, text…</a:t>
            </a:r>
          </a:p>
          <a:p>
            <a:pPr lvl="1"/>
            <a:r>
              <a:rPr lang="en-IN" dirty="0" smtClean="0"/>
              <a:t>Unicode character strings </a:t>
            </a:r>
            <a:r>
              <a:rPr lang="en-IN" sz="2400" dirty="0" smtClean="0"/>
              <a:t>-&gt; </a:t>
            </a:r>
            <a:r>
              <a:rPr lang="en-IN" sz="2400" dirty="0" err="1" smtClean="0"/>
              <a:t>nchar</a:t>
            </a:r>
            <a:r>
              <a:rPr lang="en-IN" sz="2400" dirty="0" smtClean="0"/>
              <a:t>, </a:t>
            </a:r>
            <a:r>
              <a:rPr lang="en-IN" sz="2400" dirty="0" err="1" smtClean="0"/>
              <a:t>nvarchar</a:t>
            </a:r>
            <a:r>
              <a:rPr lang="en-IN" sz="2400" dirty="0" smtClean="0"/>
              <a:t>, </a:t>
            </a:r>
            <a:r>
              <a:rPr lang="en-IN" sz="2400" dirty="0" err="1" smtClean="0"/>
              <a:t>ntext</a:t>
            </a:r>
            <a:r>
              <a:rPr lang="en-IN" sz="2400" dirty="0" smtClean="0"/>
              <a:t>…</a:t>
            </a:r>
          </a:p>
          <a:p>
            <a:pPr lvl="1"/>
            <a:r>
              <a:rPr lang="en-IN" dirty="0" smtClean="0"/>
              <a:t>Binary strings </a:t>
            </a:r>
            <a:r>
              <a:rPr lang="en-IN" sz="2400" dirty="0" smtClean="0"/>
              <a:t>-&gt; binary, </a:t>
            </a:r>
            <a:r>
              <a:rPr lang="en-IN" sz="2400" dirty="0" err="1" smtClean="0"/>
              <a:t>nbinary</a:t>
            </a:r>
            <a:r>
              <a:rPr lang="en-IN" sz="2400" dirty="0" smtClean="0"/>
              <a:t>, image</a:t>
            </a:r>
          </a:p>
          <a:p>
            <a:pPr lvl="1"/>
            <a:r>
              <a:rPr lang="en-IN" dirty="0" smtClean="0"/>
              <a:t>Other data types </a:t>
            </a:r>
            <a:r>
              <a:rPr lang="en-IN" sz="2400" dirty="0" smtClean="0"/>
              <a:t>-&gt; xml, table…</a:t>
            </a:r>
            <a:endParaRPr lang="en-US" sz="24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944562"/>
          </a:xfrm>
        </p:spPr>
        <p:txBody>
          <a:bodyPr/>
          <a:lstStyle/>
          <a:p>
            <a:pPr algn="l"/>
            <a:r>
              <a:rPr lang="en-US" dirty="0" smtClean="0"/>
              <a:t>SQL Commands</a:t>
            </a:r>
            <a:endParaRPr lang="en-US" dirty="0"/>
          </a:p>
        </p:txBody>
      </p:sp>
      <p:sp>
        <p:nvSpPr>
          <p:cNvPr id="3" name="Content Placeholder 2"/>
          <p:cNvSpPr>
            <a:spLocks noGrp="1"/>
          </p:cNvSpPr>
          <p:nvPr>
            <p:ph idx="1"/>
          </p:nvPr>
        </p:nvSpPr>
        <p:spPr>
          <a:xfrm>
            <a:off x="457200" y="1219200"/>
            <a:ext cx="8458200" cy="5410200"/>
          </a:xfrm>
        </p:spPr>
        <p:txBody>
          <a:bodyPr>
            <a:normAutofit fontScale="47500" lnSpcReduction="20000"/>
          </a:bodyPr>
          <a:lstStyle/>
          <a:p>
            <a:pPr fontAlgn="base"/>
            <a:r>
              <a:rPr lang="en-IN" b="1" dirty="0" smtClean="0"/>
              <a:t>DML</a:t>
            </a:r>
            <a:endParaRPr lang="en-IN" dirty="0" smtClean="0"/>
          </a:p>
          <a:p>
            <a:pPr fontAlgn="base">
              <a:buNone/>
            </a:pPr>
            <a:r>
              <a:rPr lang="en-IN" dirty="0" smtClean="0"/>
              <a:t>	DML is abbreviation of </a:t>
            </a:r>
            <a:r>
              <a:rPr lang="en-IN" b="1" dirty="0" smtClean="0"/>
              <a:t>Data Manipulation Language</a:t>
            </a:r>
            <a:r>
              <a:rPr lang="en-IN" dirty="0" smtClean="0"/>
              <a:t>. It is used to retrieve, store, modify, delete, insert and update data in database.</a:t>
            </a:r>
          </a:p>
          <a:p>
            <a:pPr lvl="1" fontAlgn="base"/>
            <a:r>
              <a:rPr lang="en-IN" dirty="0" smtClean="0"/>
              <a:t>SELECT – Retrieves data from a table</a:t>
            </a:r>
            <a:br>
              <a:rPr lang="en-IN" dirty="0" smtClean="0"/>
            </a:br>
            <a:r>
              <a:rPr lang="en-IN" dirty="0" smtClean="0"/>
              <a:t>INSERT –  Inserts data into a table</a:t>
            </a:r>
            <a:br>
              <a:rPr lang="en-IN" dirty="0" smtClean="0"/>
            </a:br>
            <a:r>
              <a:rPr lang="en-IN" dirty="0" smtClean="0"/>
              <a:t>UPDATE – Updates existing data into a table</a:t>
            </a:r>
            <a:br>
              <a:rPr lang="en-IN" dirty="0" smtClean="0"/>
            </a:br>
            <a:r>
              <a:rPr lang="en-IN" dirty="0" smtClean="0"/>
              <a:t>DELETE – Deletes all records from a table</a:t>
            </a:r>
          </a:p>
          <a:p>
            <a:pPr fontAlgn="base"/>
            <a:r>
              <a:rPr lang="en-IN" b="1" dirty="0" smtClean="0"/>
              <a:t>DDL</a:t>
            </a:r>
            <a:endParaRPr lang="en-IN" dirty="0" smtClean="0"/>
          </a:p>
          <a:p>
            <a:pPr fontAlgn="base">
              <a:buNone/>
            </a:pPr>
            <a:r>
              <a:rPr lang="en-IN" dirty="0" smtClean="0"/>
              <a:t> 	DDL is abbreviation of </a:t>
            </a:r>
            <a:r>
              <a:rPr lang="en-IN" b="1" dirty="0" smtClean="0"/>
              <a:t>Data Definition Language</a:t>
            </a:r>
            <a:r>
              <a:rPr lang="en-IN" dirty="0" smtClean="0"/>
              <a:t>. It is used to create and modify the structure of database objects in database.</a:t>
            </a:r>
          </a:p>
          <a:p>
            <a:pPr lvl="1" fontAlgn="base"/>
            <a:r>
              <a:rPr lang="en-IN" dirty="0" smtClean="0"/>
              <a:t>CREATE – Creates objects in the database</a:t>
            </a:r>
            <a:br>
              <a:rPr lang="en-IN" dirty="0" smtClean="0"/>
            </a:br>
            <a:r>
              <a:rPr lang="en-IN" dirty="0" smtClean="0"/>
              <a:t>ALTER – Alters objects of the database</a:t>
            </a:r>
            <a:br>
              <a:rPr lang="en-IN" dirty="0" smtClean="0"/>
            </a:br>
            <a:r>
              <a:rPr lang="en-IN" dirty="0" smtClean="0"/>
              <a:t>DROP – Deletes objects of the database</a:t>
            </a:r>
            <a:br>
              <a:rPr lang="en-IN" dirty="0" smtClean="0"/>
            </a:br>
            <a:r>
              <a:rPr lang="en-IN" dirty="0" smtClean="0"/>
              <a:t>TRUNCATE – Deletes all records from a table and resets table identity to initial value.</a:t>
            </a:r>
          </a:p>
          <a:p>
            <a:pPr fontAlgn="base"/>
            <a:r>
              <a:rPr lang="en-IN" b="1" dirty="0" smtClean="0"/>
              <a:t>DCL</a:t>
            </a:r>
            <a:endParaRPr lang="en-IN" dirty="0" smtClean="0"/>
          </a:p>
          <a:p>
            <a:pPr fontAlgn="base">
              <a:buNone/>
            </a:pPr>
            <a:r>
              <a:rPr lang="en-IN" dirty="0" smtClean="0"/>
              <a:t>	DCL is abbreviation of </a:t>
            </a:r>
            <a:r>
              <a:rPr lang="en-IN" b="1" dirty="0" smtClean="0"/>
              <a:t>Data Control Language</a:t>
            </a:r>
            <a:r>
              <a:rPr lang="en-IN" dirty="0" smtClean="0"/>
              <a:t>. It is used to create roles, permissions, and referential integrity as well it is used to control access to database by securing it.</a:t>
            </a:r>
          </a:p>
          <a:p>
            <a:pPr lvl="1" fontAlgn="base"/>
            <a:r>
              <a:rPr lang="en-IN" dirty="0" smtClean="0"/>
              <a:t>GRANT – Gives user’s access privileges to database</a:t>
            </a:r>
            <a:br>
              <a:rPr lang="en-IN" dirty="0" smtClean="0"/>
            </a:br>
            <a:r>
              <a:rPr lang="en-IN" dirty="0" smtClean="0"/>
              <a:t>REVOKE – Withdraws user’s access privileges to database given with the GRANT command</a:t>
            </a:r>
          </a:p>
          <a:p>
            <a:pPr fontAlgn="base"/>
            <a:r>
              <a:rPr lang="en-IN" b="1" dirty="0" smtClean="0"/>
              <a:t>TCL</a:t>
            </a:r>
            <a:endParaRPr lang="en-IN" dirty="0" smtClean="0"/>
          </a:p>
          <a:p>
            <a:pPr fontAlgn="base">
              <a:buNone/>
            </a:pPr>
            <a:r>
              <a:rPr lang="en-IN" dirty="0" smtClean="0"/>
              <a:t>	TCL is abbreviation of </a:t>
            </a:r>
            <a:r>
              <a:rPr lang="en-IN" b="1" dirty="0" smtClean="0"/>
              <a:t>Transactional Control Language</a:t>
            </a:r>
            <a:r>
              <a:rPr lang="en-IN" dirty="0" smtClean="0"/>
              <a:t>. It is used to manage different transactions occurring within a database.</a:t>
            </a:r>
          </a:p>
          <a:p>
            <a:pPr lvl="1" fontAlgn="base"/>
            <a:r>
              <a:rPr lang="en-IN" dirty="0" smtClean="0"/>
              <a:t>COMMIT – Saves work done in transactions</a:t>
            </a:r>
            <a:br>
              <a:rPr lang="en-IN" dirty="0" smtClean="0"/>
            </a:br>
            <a:r>
              <a:rPr lang="en-IN" dirty="0" smtClean="0"/>
              <a:t>ROLLBACK – Restores database to original state since the last COMMIT command in transactions</a:t>
            </a:r>
            <a:br>
              <a:rPr lang="en-IN" dirty="0" smtClean="0"/>
            </a:br>
            <a:r>
              <a:rPr lang="en-IN" dirty="0" smtClean="0"/>
              <a:t>SAVE TRANSACTION – Sets a </a:t>
            </a:r>
            <a:r>
              <a:rPr lang="en-IN" dirty="0" err="1" smtClean="0"/>
              <a:t>savepoint</a:t>
            </a:r>
            <a:r>
              <a:rPr lang="en-IN" dirty="0" smtClean="0"/>
              <a:t> within a transaction</a:t>
            </a:r>
          </a:p>
          <a:p>
            <a:pPr>
              <a:buNone/>
            </a:pP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Wild Card Characters</a:t>
            </a:r>
            <a:endParaRPr lang="en-US" dirty="0"/>
          </a:p>
        </p:txBody>
      </p:sp>
      <p:sp>
        <p:nvSpPr>
          <p:cNvPr id="3" name="Content Placeholder 2"/>
          <p:cNvSpPr>
            <a:spLocks noGrp="1"/>
          </p:cNvSpPr>
          <p:nvPr>
            <p:ph idx="1"/>
          </p:nvPr>
        </p:nvSpPr>
        <p:spPr>
          <a:xfrm>
            <a:off x="457200" y="1600201"/>
            <a:ext cx="8229600" cy="685800"/>
          </a:xfrm>
        </p:spPr>
        <p:txBody>
          <a:bodyPr>
            <a:normAutofit fontScale="70000" lnSpcReduction="20000"/>
          </a:bodyPr>
          <a:lstStyle/>
          <a:p>
            <a:r>
              <a:rPr lang="en-IN" dirty="0" smtClean="0"/>
              <a:t>Wildcard characters are used in the where clause to search a string with some patterns.</a:t>
            </a:r>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457200" y="2743200"/>
            <a:ext cx="8077200" cy="1633537"/>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WHERE and HAVING clause</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WHERE</a:t>
            </a:r>
          </a:p>
          <a:p>
            <a:pPr lvl="1"/>
            <a:r>
              <a:rPr lang="en-IN" dirty="0" smtClean="0"/>
              <a:t>Restricts the rows returned in the result set through the use of predicates. There is no limit to the number of predicates, separated by an AND clause, that can be included in a search condition.</a:t>
            </a:r>
          </a:p>
          <a:p>
            <a:r>
              <a:rPr lang="en-IN" dirty="0" smtClean="0"/>
              <a:t>HAVING</a:t>
            </a:r>
          </a:p>
          <a:p>
            <a:pPr lvl="1"/>
            <a:r>
              <a:rPr lang="en-IN" dirty="0" smtClean="0"/>
              <a:t>Specifies a search condition for a group or an aggregate. HAVING can be used only with the SELECT statement. HAVING is typically used in a GROUP BY clause. When GROUP BY is not used, HAVING behaves like a WHERE clause.</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dirty="0" smtClean="0"/>
              <a:t>SQL Constraint</a:t>
            </a:r>
            <a:r>
              <a:rPr lang="en-US" b="1" dirty="0" smtClean="0"/>
              <a:t/>
            </a:r>
            <a:br>
              <a:rPr lang="en-US" b="1" dirty="0" smtClean="0"/>
            </a:br>
            <a:endParaRPr lang="en-US" dirty="0"/>
          </a:p>
        </p:txBody>
      </p:sp>
      <p:sp>
        <p:nvSpPr>
          <p:cNvPr id="3" name="Content Placeholder 2"/>
          <p:cNvSpPr>
            <a:spLocks noGrp="1"/>
          </p:cNvSpPr>
          <p:nvPr>
            <p:ph idx="1"/>
          </p:nvPr>
        </p:nvSpPr>
        <p:spPr>
          <a:xfrm>
            <a:off x="457200" y="1143000"/>
            <a:ext cx="8229600" cy="5105400"/>
          </a:xfrm>
        </p:spPr>
        <p:txBody>
          <a:bodyPr>
            <a:normAutofit fontScale="70000" lnSpcReduction="20000"/>
          </a:bodyPr>
          <a:lstStyle/>
          <a:p>
            <a:r>
              <a:rPr lang="en-US" b="1" dirty="0" smtClean="0"/>
              <a:t>Primary Key Constraint</a:t>
            </a:r>
          </a:p>
          <a:p>
            <a:pPr lvl="1"/>
            <a:r>
              <a:rPr lang="en-IN" dirty="0" smtClean="0"/>
              <a:t>Primary Keys constraints prevents duplicate values for columns and provides unique identifier to each column, and it creates clustered index on the columns.</a:t>
            </a:r>
            <a:endParaRPr lang="en-US" b="1" dirty="0" smtClean="0"/>
          </a:p>
          <a:p>
            <a:r>
              <a:rPr lang="en-US" b="1" dirty="0" smtClean="0"/>
              <a:t>Foreign Key Constraint</a:t>
            </a:r>
          </a:p>
          <a:p>
            <a:pPr lvl="1"/>
            <a:r>
              <a:rPr lang="en-IN" dirty="0" smtClean="0"/>
              <a:t>When a FOREIGN KEY constraint is added to an existing column or columns in the table SQL Server, by default checks the existing data in the columns to ensure that all values, except NULL, exist in the column(s) of the referenced PRIMARY KEY or UNIQUE constraint.</a:t>
            </a:r>
            <a:endParaRPr lang="en-US" b="1" dirty="0" smtClean="0"/>
          </a:p>
          <a:p>
            <a:r>
              <a:rPr lang="en-US" b="1" dirty="0" smtClean="0"/>
              <a:t>Unique Constraint</a:t>
            </a:r>
          </a:p>
          <a:p>
            <a:pPr lvl="1"/>
            <a:r>
              <a:rPr lang="en-IN" dirty="0" smtClean="0"/>
              <a:t>Unique constraints is similar to primary key constraint it prevents duplicate values for columns and provides unique identifier to each column, but it doesn’t create clustered index on the columns, and allows one null entry.</a:t>
            </a:r>
            <a:endParaRPr lang="en-US" b="1" dirty="0" smtClean="0"/>
          </a:p>
          <a:p>
            <a:r>
              <a:rPr lang="en-US" b="1" dirty="0" smtClean="0"/>
              <a:t>Default Constraint</a:t>
            </a:r>
          </a:p>
          <a:p>
            <a:pPr lvl="1"/>
            <a:r>
              <a:rPr lang="en-IN" dirty="0" smtClean="0"/>
              <a:t>Default constraint when created on some column will have the default data which is given in the constraint when no records or data is inserted in that column.</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pPr algn="l"/>
            <a:r>
              <a:rPr lang="en-US" dirty="0" smtClean="0"/>
              <a:t>Normalization</a:t>
            </a:r>
            <a:endParaRPr lang="en-US" dirty="0"/>
          </a:p>
        </p:txBody>
      </p:sp>
      <p:sp>
        <p:nvSpPr>
          <p:cNvPr id="3" name="Content Placeholder 2"/>
          <p:cNvSpPr>
            <a:spLocks noGrp="1"/>
          </p:cNvSpPr>
          <p:nvPr>
            <p:ph idx="1"/>
          </p:nvPr>
        </p:nvSpPr>
        <p:spPr>
          <a:xfrm>
            <a:off x="457200" y="990600"/>
            <a:ext cx="8458200" cy="3886200"/>
          </a:xfrm>
        </p:spPr>
        <p:txBody>
          <a:bodyPr>
            <a:normAutofit/>
          </a:bodyPr>
          <a:lstStyle/>
          <a:p>
            <a:pPr>
              <a:buNone/>
            </a:pPr>
            <a:r>
              <a:rPr lang="en-US" sz="1800" dirty="0" smtClean="0"/>
              <a:t>Normalization is a data base design technique that minimizes duplication of information, data redundancy and risk of errors. There are many forms of normalization </a:t>
            </a:r>
          </a:p>
          <a:p>
            <a:r>
              <a:rPr lang="en-US" sz="1800" dirty="0" smtClean="0"/>
              <a:t>N1 : </a:t>
            </a:r>
          </a:p>
          <a:p>
            <a:pPr lvl="1"/>
            <a:r>
              <a:rPr lang="en-US" sz="1400" dirty="0" smtClean="0"/>
              <a:t>Primary key must be there </a:t>
            </a:r>
          </a:p>
          <a:p>
            <a:pPr lvl="1"/>
            <a:r>
              <a:rPr lang="en-US" sz="1400" dirty="0" smtClean="0"/>
              <a:t>Columns should be single valued </a:t>
            </a:r>
          </a:p>
          <a:p>
            <a:pPr lvl="1"/>
            <a:r>
              <a:rPr lang="en-US" sz="1400" dirty="0" smtClean="0"/>
              <a:t>All column should depend on primary key </a:t>
            </a:r>
          </a:p>
          <a:p>
            <a:r>
              <a:rPr lang="en-US" sz="1800" dirty="0" smtClean="0"/>
              <a:t>N2</a:t>
            </a:r>
          </a:p>
          <a:p>
            <a:pPr lvl="1"/>
            <a:r>
              <a:rPr lang="en-US" sz="1400" dirty="0" smtClean="0"/>
              <a:t>It should be 1</a:t>
            </a:r>
            <a:r>
              <a:rPr lang="en-US" sz="1400" baseline="30000" dirty="0" smtClean="0"/>
              <a:t>st</a:t>
            </a:r>
            <a:r>
              <a:rPr lang="en-US" sz="1400" dirty="0" smtClean="0"/>
              <a:t> NF</a:t>
            </a:r>
          </a:p>
          <a:p>
            <a:pPr lvl="1"/>
            <a:r>
              <a:rPr lang="en-US" sz="1400" dirty="0" smtClean="0"/>
              <a:t>IF primary key is a composite of multiple columns, then non key columns must depend on whole key</a:t>
            </a:r>
          </a:p>
          <a:p>
            <a:r>
              <a:rPr lang="en-US" sz="1800" dirty="0" smtClean="0"/>
              <a:t>N3</a:t>
            </a:r>
          </a:p>
          <a:p>
            <a:pPr lvl="1"/>
            <a:r>
              <a:rPr lang="en-US" sz="1400" dirty="0" smtClean="0"/>
              <a:t>It should be 2</a:t>
            </a:r>
            <a:r>
              <a:rPr lang="en-US" sz="1400" baseline="30000" dirty="0" smtClean="0"/>
              <a:t>nd</a:t>
            </a:r>
            <a:r>
              <a:rPr lang="en-US" sz="1400" dirty="0" smtClean="0"/>
              <a:t> NF</a:t>
            </a:r>
          </a:p>
          <a:p>
            <a:pPr lvl="1"/>
            <a:r>
              <a:rPr lang="en-US" sz="1400" dirty="0" smtClean="0"/>
              <a:t>Table should be decomposed to reduce redundancy </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19674"/>
          </a:xfrm>
        </p:spPr>
        <p:txBody>
          <a:bodyPr>
            <a:normAutofit fontScale="90000"/>
          </a:bodyPr>
          <a:lstStyle/>
          <a:p>
            <a:pPr algn="l"/>
            <a:r>
              <a:rPr lang="en-US" sz="4000" dirty="0"/>
              <a:t>Views</a:t>
            </a:r>
          </a:p>
        </p:txBody>
      </p:sp>
      <p:sp>
        <p:nvSpPr>
          <p:cNvPr id="3" name="Content Placeholder 2"/>
          <p:cNvSpPr>
            <a:spLocks noGrp="1"/>
          </p:cNvSpPr>
          <p:nvPr>
            <p:ph idx="1"/>
          </p:nvPr>
        </p:nvSpPr>
        <p:spPr>
          <a:xfrm>
            <a:off x="463550" y="1109663"/>
            <a:ext cx="8229600" cy="1060190"/>
          </a:xfrm>
        </p:spPr>
        <p:txBody>
          <a:bodyPr>
            <a:normAutofit fontScale="92500" lnSpcReduction="10000"/>
          </a:bodyPr>
          <a:lstStyle/>
          <a:p>
            <a:pPr marL="0" indent="0">
              <a:buNone/>
            </a:pPr>
            <a:r>
              <a:rPr lang="en-US" sz="1800">
                <a:solidFill>
                  <a:srgbClr val="111111"/>
                </a:solidFill>
                <a:latin typeface="Calibri" charset="0"/>
                <a:cs typeface="Segoe UI" charset="0"/>
              </a:rPr>
              <a:t>View are additional layer on the table which enables us to protect sensitive data based upon our needs. In other words we can say views are virtual tables which could be combination of multiple tables that also hides complex queries which we write to retrieve data.</a:t>
            </a:r>
            <a:endParaRPr lang="en-US" sz="1800">
              <a:solidFill>
                <a:srgbClr val="111111"/>
              </a:solidFill>
              <a:latin typeface="Segoe UI" charset="0"/>
              <a:cs typeface="Segoe UI" charset="0"/>
            </a:endParaRPr>
          </a:p>
        </p:txBody>
      </p:sp>
    </p:spTree>
    <p:extLst>
      <p:ext uri="{BB962C8B-B14F-4D97-AF65-F5344CB8AC3E}">
        <p14:creationId xmlns="" xmlns:p14="http://schemas.microsoft.com/office/powerpoint/2010/main" val="13790623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pPr algn="l"/>
            <a:r>
              <a:rPr lang="en-US" dirty="0" smtClean="0"/>
              <a:t>Functions </a:t>
            </a:r>
            <a:endParaRPr lang="en-US" dirty="0"/>
          </a:p>
        </p:txBody>
      </p:sp>
      <p:sp>
        <p:nvSpPr>
          <p:cNvPr id="3" name="Content Placeholder 2"/>
          <p:cNvSpPr>
            <a:spLocks noGrp="1"/>
          </p:cNvSpPr>
          <p:nvPr>
            <p:ph idx="1"/>
          </p:nvPr>
        </p:nvSpPr>
        <p:spPr>
          <a:xfrm>
            <a:off x="457200" y="990600"/>
            <a:ext cx="8458200" cy="3352800"/>
          </a:xfrm>
        </p:spPr>
        <p:txBody>
          <a:bodyPr>
            <a:normAutofit/>
          </a:bodyPr>
          <a:lstStyle/>
          <a:p>
            <a:pPr>
              <a:buNone/>
            </a:pPr>
            <a:r>
              <a:rPr lang="en-US" sz="1800" dirty="0" smtClean="0"/>
              <a:t>Functions are very power full data base objects because it can be use in any sql queries where we would be using columns or tables for example in select statements , where clause, joins, constraints or even in other functions. </a:t>
            </a:r>
          </a:p>
          <a:p>
            <a:r>
              <a:rPr lang="en-US" sz="1800" b="1" dirty="0" smtClean="0"/>
              <a:t>System defined functions </a:t>
            </a:r>
          </a:p>
          <a:p>
            <a:pPr lvl="1"/>
            <a:r>
              <a:rPr lang="en-US" sz="1800" dirty="0" smtClean="0"/>
              <a:t>Scalar functions  -&gt; round, trim, uppercase, lowercase…</a:t>
            </a:r>
          </a:p>
          <a:p>
            <a:pPr lvl="1"/>
            <a:r>
              <a:rPr lang="en-US" sz="1800" dirty="0" smtClean="0"/>
              <a:t>Aggregate functions  -&gt; max, min, </a:t>
            </a:r>
            <a:r>
              <a:rPr lang="en-US" sz="1800" dirty="0" err="1" smtClean="0"/>
              <a:t>avg</a:t>
            </a:r>
            <a:r>
              <a:rPr lang="en-US" sz="1800" dirty="0" smtClean="0"/>
              <a:t>, count…</a:t>
            </a:r>
          </a:p>
          <a:p>
            <a:r>
              <a:rPr lang="en-US" sz="1800" b="1" dirty="0" smtClean="0"/>
              <a:t>User defined functions </a:t>
            </a:r>
          </a:p>
          <a:p>
            <a:pPr lvl="1"/>
            <a:r>
              <a:rPr lang="en-US" sz="1800" dirty="0" smtClean="0"/>
              <a:t>Scalar functions </a:t>
            </a:r>
          </a:p>
          <a:p>
            <a:pPr lvl="1"/>
            <a:r>
              <a:rPr lang="en-US" sz="1800" dirty="0" smtClean="0"/>
              <a:t>Inline table valued function</a:t>
            </a:r>
          </a:p>
          <a:p>
            <a:pPr lvl="1"/>
            <a:r>
              <a:rPr lang="en-US" sz="1800" dirty="0" smtClean="0"/>
              <a:t>Multi statement table valued function</a:t>
            </a:r>
          </a:p>
        </p:txBody>
      </p:sp>
      <p:sp>
        <p:nvSpPr>
          <p:cNvPr id="5" name="Title 1"/>
          <p:cNvSpPr txBox="1">
            <a:spLocks/>
          </p:cNvSpPr>
          <p:nvPr/>
        </p:nvSpPr>
        <p:spPr>
          <a:xfrm>
            <a:off x="533400" y="4343400"/>
            <a:ext cx="8229600" cy="914400"/>
          </a:xfrm>
          <a:prstGeom prst="rect">
            <a:avLst/>
          </a:prstGeom>
        </p:spPr>
        <p:txBody>
          <a:bodyPr vert="horz" lIns="91440" tIns="45720" rIns="91440" bIns="45720" rtlCol="0" anchor="ctr">
            <a:normAutofit/>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en-US" sz="4000" b="0" i="0" u="none" strike="noStrike" kern="1200" cap="none" spc="0" normalizeH="0" baseline="0" noProof="0" dirty="0" smtClean="0">
                <a:ln>
                  <a:noFill/>
                </a:ln>
                <a:solidFill>
                  <a:schemeClr val="tx1"/>
                </a:solidFill>
                <a:effectLst/>
                <a:uLnTx/>
                <a:uFillTx/>
                <a:latin typeface="+mj-lt"/>
                <a:ea typeface="+mj-ea"/>
                <a:cs typeface="+mj-cs"/>
              </a:rPr>
              <a:t>Stored Procedures</a:t>
            </a:r>
            <a:endParaRPr kumimoji="0" lang="en-US" sz="4000" b="0" i="0" u="none" strike="noStrike" kern="1200" cap="none" spc="0" normalizeH="0" baseline="0" noProof="0" dirty="0">
              <a:ln>
                <a:noFill/>
              </a:ln>
              <a:solidFill>
                <a:schemeClr val="tx1"/>
              </a:solidFill>
              <a:effectLst/>
              <a:uLnTx/>
              <a:uFillTx/>
              <a:latin typeface="+mj-lt"/>
              <a:ea typeface="+mj-ea"/>
              <a:cs typeface="+mj-cs"/>
            </a:endParaRPr>
          </a:p>
        </p:txBody>
      </p:sp>
      <p:sp>
        <p:nvSpPr>
          <p:cNvPr id="6" name="TextBox 5"/>
          <p:cNvSpPr txBox="1"/>
          <p:nvPr/>
        </p:nvSpPr>
        <p:spPr>
          <a:xfrm>
            <a:off x="609600" y="5334000"/>
            <a:ext cx="8229600" cy="646331"/>
          </a:xfrm>
          <a:prstGeom prst="rect">
            <a:avLst/>
          </a:prstGeom>
          <a:noFill/>
        </p:spPr>
        <p:txBody>
          <a:bodyPr wrap="square" rtlCol="0">
            <a:spAutoFit/>
          </a:bodyPr>
          <a:lstStyle/>
          <a:p>
            <a:r>
              <a:rPr lang="en-US" dirty="0" smtClean="0"/>
              <a:t>Stored procedures are precompiled queries, stored in Sql server data base, which we can call whenever we want .</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66800" y="685800"/>
            <a:ext cx="7391400" cy="5562600"/>
          </a:xfrm>
        </p:spPr>
        <p:txBody>
          <a:bodyPr>
            <a:normAutofit lnSpcReduction="10000"/>
          </a:bodyPr>
          <a:lstStyle/>
          <a:p>
            <a:pPr marL="457200" indent="-457200" algn="l">
              <a:buFont typeface="+mj-lt"/>
              <a:buAutoNum type="arabicPeriod"/>
            </a:pPr>
            <a:r>
              <a:rPr lang="en-US" sz="2000" dirty="0" smtClean="0">
                <a:solidFill>
                  <a:schemeClr val="tx1"/>
                </a:solidFill>
              </a:rPr>
              <a:t>SQL Server Database</a:t>
            </a:r>
          </a:p>
          <a:p>
            <a:pPr marL="457200" indent="-457200" algn="l">
              <a:buFont typeface="+mj-lt"/>
              <a:buAutoNum type="arabicPeriod"/>
            </a:pPr>
            <a:r>
              <a:rPr lang="en-US" sz="2000" dirty="0" smtClean="0">
                <a:solidFill>
                  <a:schemeClr val="tx1"/>
                </a:solidFill>
              </a:rPr>
              <a:t>Storage structure</a:t>
            </a:r>
          </a:p>
          <a:p>
            <a:pPr marL="457200" indent="-457200" algn="l">
              <a:buFont typeface="+mj-lt"/>
              <a:buAutoNum type="arabicPeriod"/>
            </a:pPr>
            <a:r>
              <a:rPr lang="en-US" sz="2000" dirty="0" smtClean="0">
                <a:solidFill>
                  <a:schemeClr val="tx1"/>
                </a:solidFill>
              </a:rPr>
              <a:t>Data Organization</a:t>
            </a:r>
          </a:p>
          <a:p>
            <a:pPr marL="457200" indent="-457200" algn="l">
              <a:buFont typeface="+mj-lt"/>
              <a:buAutoNum type="arabicPeriod"/>
            </a:pPr>
            <a:r>
              <a:rPr lang="en-US" sz="2000" dirty="0" smtClean="0">
                <a:solidFill>
                  <a:schemeClr val="tx1"/>
                </a:solidFill>
              </a:rPr>
              <a:t>Data types</a:t>
            </a:r>
          </a:p>
          <a:p>
            <a:pPr marL="457200" indent="-457200" algn="l">
              <a:buFont typeface="+mj-lt"/>
              <a:buAutoNum type="arabicPeriod"/>
            </a:pPr>
            <a:r>
              <a:rPr lang="en-US" sz="2000" dirty="0" smtClean="0">
                <a:solidFill>
                  <a:schemeClr val="tx1"/>
                </a:solidFill>
              </a:rPr>
              <a:t>SQL </a:t>
            </a:r>
            <a:r>
              <a:rPr lang="en-US" sz="2000" dirty="0" smtClean="0">
                <a:solidFill>
                  <a:schemeClr val="tx1"/>
                </a:solidFill>
              </a:rPr>
              <a:t>Commands</a:t>
            </a:r>
          </a:p>
          <a:p>
            <a:pPr marL="457200" indent="-457200" algn="l">
              <a:buFont typeface="+mj-lt"/>
              <a:buAutoNum type="arabicPeriod"/>
            </a:pPr>
            <a:r>
              <a:rPr lang="en-US" sz="2000" dirty="0" smtClean="0">
                <a:solidFill>
                  <a:schemeClr val="tx1"/>
                </a:solidFill>
              </a:rPr>
              <a:t>Wild Card Characters</a:t>
            </a:r>
            <a:endParaRPr lang="en-US" sz="2000" dirty="0" smtClean="0">
              <a:solidFill>
                <a:schemeClr val="tx1"/>
              </a:solidFill>
            </a:endParaRPr>
          </a:p>
          <a:p>
            <a:pPr marL="457200" indent="-457200" algn="l">
              <a:buFont typeface="+mj-lt"/>
              <a:buAutoNum type="arabicPeriod"/>
            </a:pPr>
            <a:r>
              <a:rPr lang="en-US" sz="2000" dirty="0" smtClean="0">
                <a:solidFill>
                  <a:schemeClr val="tx1"/>
                </a:solidFill>
              </a:rPr>
              <a:t>WHERE and HAVING clause</a:t>
            </a:r>
          </a:p>
          <a:p>
            <a:pPr marL="457200" indent="-457200" algn="l">
              <a:buFont typeface="+mj-lt"/>
              <a:buAutoNum type="arabicPeriod"/>
            </a:pPr>
            <a:r>
              <a:rPr lang="en-US" sz="2000" dirty="0" smtClean="0">
                <a:solidFill>
                  <a:schemeClr val="tx1"/>
                </a:solidFill>
              </a:rPr>
              <a:t>SQL Constraints</a:t>
            </a:r>
          </a:p>
          <a:p>
            <a:pPr marL="457200" indent="-457200" algn="l">
              <a:buFont typeface="+mj-lt"/>
              <a:buAutoNum type="arabicPeriod"/>
            </a:pPr>
            <a:r>
              <a:rPr lang="en-US" sz="2000" dirty="0" smtClean="0">
                <a:solidFill>
                  <a:schemeClr val="tx1"/>
                </a:solidFill>
              </a:rPr>
              <a:t>Normalization</a:t>
            </a:r>
          </a:p>
          <a:p>
            <a:pPr marL="457200" indent="-457200" algn="l">
              <a:buFont typeface="+mj-lt"/>
              <a:buAutoNum type="arabicPeriod"/>
            </a:pPr>
            <a:r>
              <a:rPr lang="en-US" sz="2000" dirty="0" smtClean="0">
                <a:solidFill>
                  <a:schemeClr val="tx1"/>
                </a:solidFill>
              </a:rPr>
              <a:t>VIEWS</a:t>
            </a:r>
          </a:p>
          <a:p>
            <a:pPr marL="457200" indent="-457200" algn="l">
              <a:buFont typeface="+mj-lt"/>
              <a:buAutoNum type="arabicPeriod"/>
            </a:pPr>
            <a:r>
              <a:rPr lang="en-US" sz="2000" dirty="0" smtClean="0">
                <a:solidFill>
                  <a:schemeClr val="tx1"/>
                </a:solidFill>
              </a:rPr>
              <a:t>Functions and Stored Procedures</a:t>
            </a:r>
          </a:p>
          <a:p>
            <a:pPr marL="457200" indent="-457200" algn="l">
              <a:buFont typeface="+mj-lt"/>
              <a:buAutoNum type="arabicPeriod"/>
            </a:pPr>
            <a:r>
              <a:rPr lang="en-US" sz="2000" dirty="0" smtClean="0">
                <a:solidFill>
                  <a:schemeClr val="tx1"/>
                </a:solidFill>
              </a:rPr>
              <a:t>Difference between Functions and Stored Procedures</a:t>
            </a:r>
          </a:p>
          <a:p>
            <a:pPr marL="457200" indent="-457200" algn="l">
              <a:buFont typeface="+mj-lt"/>
              <a:buAutoNum type="arabicPeriod"/>
            </a:pPr>
            <a:r>
              <a:rPr lang="en-US" sz="2000" dirty="0" smtClean="0">
                <a:solidFill>
                  <a:schemeClr val="tx1"/>
                </a:solidFill>
              </a:rPr>
              <a:t>JOINS</a:t>
            </a:r>
          </a:p>
          <a:p>
            <a:pPr marL="457200" indent="-457200" algn="l">
              <a:buFont typeface="+mj-lt"/>
              <a:buAutoNum type="arabicPeriod"/>
            </a:pPr>
            <a:r>
              <a:rPr lang="en-US" sz="2000" dirty="0" smtClean="0">
                <a:solidFill>
                  <a:schemeClr val="tx1"/>
                </a:solidFill>
              </a:rPr>
              <a:t>UNION and UNION ALL</a:t>
            </a:r>
          </a:p>
          <a:p>
            <a:pPr marL="457200" indent="-457200" algn="l">
              <a:buFont typeface="+mj-lt"/>
              <a:buAutoNum type="arabicPeriod"/>
            </a:pPr>
            <a:r>
              <a:rPr lang="en-US" sz="2000" dirty="0" smtClean="0">
                <a:solidFill>
                  <a:schemeClr val="tx1"/>
                </a:solidFill>
              </a:rPr>
              <a:t>CASE Statements</a:t>
            </a:r>
          </a:p>
          <a:p>
            <a:pPr marL="457200" indent="-457200" algn="l">
              <a:buFont typeface="+mj-lt"/>
              <a:buAutoNum type="arabicPeriod"/>
            </a:pPr>
            <a:r>
              <a:rPr lang="en-US" sz="2000" dirty="0" smtClean="0">
                <a:solidFill>
                  <a:schemeClr val="tx1"/>
                </a:solidFill>
              </a:rPr>
              <a:t>Exception handling</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153400" cy="715962"/>
          </a:xfrm>
        </p:spPr>
        <p:txBody>
          <a:bodyPr>
            <a:noAutofit/>
          </a:bodyPr>
          <a:lstStyle/>
          <a:p>
            <a:pPr algn="l"/>
            <a:r>
              <a:rPr lang="en-US" sz="3200" dirty="0" smtClean="0"/>
              <a:t>Difference between Functions and Stored Proc</a:t>
            </a:r>
            <a:endParaRPr lang="en-US" sz="3200" dirty="0"/>
          </a:p>
        </p:txBody>
      </p:sp>
      <p:graphicFrame>
        <p:nvGraphicFramePr>
          <p:cNvPr id="4" name="Content Placeholder 3"/>
          <p:cNvGraphicFramePr>
            <a:graphicFrameLocks noGrp="1"/>
          </p:cNvGraphicFramePr>
          <p:nvPr>
            <p:ph idx="1"/>
          </p:nvPr>
        </p:nvGraphicFramePr>
        <p:xfrm>
          <a:off x="457200" y="1219200"/>
          <a:ext cx="8229600" cy="4516120"/>
        </p:xfrm>
        <a:graphic>
          <a:graphicData uri="http://schemas.openxmlformats.org/drawingml/2006/table">
            <a:tbl>
              <a:tblPr firstRow="1" bandRow="1">
                <a:tableStyleId>{5C22544A-7EE6-4342-B048-85BDC9FD1C3A}</a:tableStyleId>
              </a:tblPr>
              <a:tblGrid>
                <a:gridCol w="4114800">
                  <a:extLst>
                    <a:ext uri="{9D8B030D-6E8A-4147-A177-3AD203B41FA5}">
                      <a16:colId xmlns="" xmlns:a16="http://schemas.microsoft.com/office/drawing/2014/main" val="20000"/>
                    </a:ext>
                  </a:extLst>
                </a:gridCol>
                <a:gridCol w="4114800">
                  <a:extLst>
                    <a:ext uri="{9D8B030D-6E8A-4147-A177-3AD203B41FA5}">
                      <a16:colId xmlns="" xmlns:a16="http://schemas.microsoft.com/office/drawing/2014/main" val="20001"/>
                    </a:ext>
                  </a:extLst>
                </a:gridCol>
              </a:tblGrid>
              <a:tr h="370840">
                <a:tc>
                  <a:txBody>
                    <a:bodyPr/>
                    <a:lstStyle/>
                    <a:p>
                      <a:pPr algn="ctr"/>
                      <a:r>
                        <a:rPr lang="en-US" dirty="0" smtClean="0"/>
                        <a:t>Functions</a:t>
                      </a:r>
                      <a:r>
                        <a:rPr lang="en-US" baseline="0" dirty="0" smtClean="0"/>
                        <a:t> </a:t>
                      </a:r>
                      <a:endParaRPr lang="en-US" dirty="0"/>
                    </a:p>
                  </a:txBody>
                  <a:tcPr/>
                </a:tc>
                <a:tc>
                  <a:txBody>
                    <a:bodyPr/>
                    <a:lstStyle/>
                    <a:p>
                      <a:pPr algn="ctr"/>
                      <a:r>
                        <a:rPr lang="en-US" dirty="0" smtClean="0"/>
                        <a:t>Stored Proc</a:t>
                      </a:r>
                      <a:endParaRPr lang="en-US" dirty="0"/>
                    </a:p>
                  </a:txBody>
                  <a:tcPr/>
                </a:tc>
                <a:extLst>
                  <a:ext uri="{0D108BD9-81ED-4DB2-BD59-A6C34878D82A}">
                    <a16:rowId xmlns="" xmlns:a16="http://schemas.microsoft.com/office/drawing/2014/main" val="10000"/>
                  </a:ext>
                </a:extLst>
              </a:tr>
              <a:tr h="370840">
                <a:tc>
                  <a:txBody>
                    <a:bodyPr/>
                    <a:lstStyle/>
                    <a:p>
                      <a:r>
                        <a:rPr lang="en-US" dirty="0" smtClean="0"/>
                        <a:t>Return is must</a:t>
                      </a:r>
                      <a:endParaRPr lang="en-US" dirty="0"/>
                    </a:p>
                  </a:txBody>
                  <a:tcPr/>
                </a:tc>
                <a:tc>
                  <a:txBody>
                    <a:bodyPr/>
                    <a:lstStyle/>
                    <a:p>
                      <a:r>
                        <a:rPr lang="en-US" dirty="0" smtClean="0"/>
                        <a:t>Not</a:t>
                      </a:r>
                      <a:r>
                        <a:rPr lang="en-US" baseline="0" dirty="0" smtClean="0"/>
                        <a:t> necessary</a:t>
                      </a:r>
                      <a:endParaRPr lang="en-US" dirty="0"/>
                    </a:p>
                  </a:txBody>
                  <a:tcPr/>
                </a:tc>
                <a:extLst>
                  <a:ext uri="{0D108BD9-81ED-4DB2-BD59-A6C34878D82A}">
                    <a16:rowId xmlns="" xmlns:a16="http://schemas.microsoft.com/office/drawing/2014/main" val="10001"/>
                  </a:ext>
                </a:extLst>
              </a:tr>
              <a:tr h="370840">
                <a:tc>
                  <a:txBody>
                    <a:bodyPr/>
                    <a:lstStyle/>
                    <a:p>
                      <a:r>
                        <a:rPr lang="en-US" dirty="0" smtClean="0"/>
                        <a:t>Can be used in sql statements</a:t>
                      </a:r>
                      <a:r>
                        <a:rPr lang="en-US" baseline="0" dirty="0" smtClean="0"/>
                        <a:t> any where</a:t>
                      </a:r>
                      <a:endParaRPr lang="en-US" dirty="0"/>
                    </a:p>
                  </a:txBody>
                  <a:tcPr/>
                </a:tc>
                <a:tc>
                  <a:txBody>
                    <a:bodyPr/>
                    <a:lstStyle/>
                    <a:p>
                      <a:r>
                        <a:rPr lang="en-US" dirty="0" smtClean="0"/>
                        <a:t>Can’t </a:t>
                      </a:r>
                      <a:endParaRPr lang="en-US" dirty="0"/>
                    </a:p>
                  </a:txBody>
                  <a:tcPr/>
                </a:tc>
                <a:extLst>
                  <a:ext uri="{0D108BD9-81ED-4DB2-BD59-A6C34878D82A}">
                    <a16:rowId xmlns="" xmlns:a16="http://schemas.microsoft.com/office/drawing/2014/main" val="10002"/>
                  </a:ext>
                </a:extLst>
              </a:tr>
              <a:tr h="370840">
                <a:tc>
                  <a:txBody>
                    <a:bodyPr/>
                    <a:lstStyle/>
                    <a:p>
                      <a:r>
                        <a:rPr lang="en-US" dirty="0" smtClean="0"/>
                        <a:t>Only</a:t>
                      </a:r>
                      <a:r>
                        <a:rPr lang="en-US" baseline="0" dirty="0" smtClean="0"/>
                        <a:t> select statement can be written inside function</a:t>
                      </a:r>
                      <a:endParaRPr lang="en-US" dirty="0"/>
                    </a:p>
                  </a:txBody>
                  <a:tcPr/>
                </a:tc>
                <a:tc>
                  <a:txBody>
                    <a:bodyPr/>
                    <a:lstStyle/>
                    <a:p>
                      <a:r>
                        <a:rPr lang="en-US" dirty="0" smtClean="0"/>
                        <a:t>Can</a:t>
                      </a:r>
                      <a:r>
                        <a:rPr lang="en-US" baseline="0" dirty="0" smtClean="0"/>
                        <a:t> do all </a:t>
                      </a:r>
                      <a:r>
                        <a:rPr lang="en-US" baseline="0" smtClean="0"/>
                        <a:t>DML operations</a:t>
                      </a:r>
                      <a:endParaRPr lang="en-US"/>
                    </a:p>
                  </a:txBody>
                  <a:tcPr/>
                </a:tc>
                <a:extLst>
                  <a:ext uri="{0D108BD9-81ED-4DB2-BD59-A6C34878D82A}">
                    <a16:rowId xmlns="" xmlns:a16="http://schemas.microsoft.com/office/drawing/2014/main" val="10003"/>
                  </a:ext>
                </a:extLst>
              </a:tr>
              <a:tr h="370840">
                <a:tc>
                  <a:txBody>
                    <a:bodyPr/>
                    <a:lstStyle/>
                    <a:p>
                      <a:r>
                        <a:rPr lang="en-US" dirty="0" smtClean="0"/>
                        <a:t>Can have only input parameters</a:t>
                      </a:r>
                      <a:r>
                        <a:rPr lang="en-US" baseline="0" dirty="0" smtClean="0"/>
                        <a:t> no out parameters</a:t>
                      </a:r>
                      <a:endParaRPr lang="en-US" dirty="0"/>
                    </a:p>
                  </a:txBody>
                  <a:tcPr/>
                </a:tc>
                <a:tc>
                  <a:txBody>
                    <a:bodyPr/>
                    <a:lstStyle/>
                    <a:p>
                      <a:r>
                        <a:rPr lang="en-US" dirty="0" smtClean="0"/>
                        <a:t>Can have out parameters as well</a:t>
                      </a:r>
                      <a:endParaRPr lang="en-US" dirty="0"/>
                    </a:p>
                  </a:txBody>
                  <a:tcPr/>
                </a:tc>
                <a:extLst>
                  <a:ext uri="{0D108BD9-81ED-4DB2-BD59-A6C34878D82A}">
                    <a16:rowId xmlns="" xmlns:a16="http://schemas.microsoft.com/office/drawing/2014/main" val="10004"/>
                  </a:ext>
                </a:extLst>
              </a:tr>
              <a:tr h="370840">
                <a:tc>
                  <a:txBody>
                    <a:bodyPr/>
                    <a:lstStyle/>
                    <a:p>
                      <a:r>
                        <a:rPr lang="en-US" dirty="0" smtClean="0"/>
                        <a:t>Transactions not allowed</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Transaction is allowed</a:t>
                      </a:r>
                    </a:p>
                    <a:p>
                      <a:endParaRPr lang="en-US" dirty="0"/>
                    </a:p>
                  </a:txBody>
                  <a:tcPr/>
                </a:tc>
                <a:extLst>
                  <a:ext uri="{0D108BD9-81ED-4DB2-BD59-A6C34878D82A}">
                    <a16:rowId xmlns="" xmlns:a16="http://schemas.microsoft.com/office/drawing/2014/main" val="10005"/>
                  </a:ext>
                </a:extLst>
              </a:tr>
              <a:tr h="370840">
                <a:tc>
                  <a:txBody>
                    <a:bodyPr/>
                    <a:lstStyle/>
                    <a:p>
                      <a:r>
                        <a:rPr lang="en-US" dirty="0" smtClean="0"/>
                        <a:t>Try catch</a:t>
                      </a:r>
                      <a:r>
                        <a:rPr lang="en-US" baseline="0" dirty="0" smtClean="0"/>
                        <a:t> not allowed</a:t>
                      </a:r>
                      <a:endParaRPr lang="en-US" dirty="0"/>
                    </a:p>
                  </a:txBody>
                  <a:tcPr/>
                </a:tc>
                <a:tc>
                  <a:txBody>
                    <a:bodyPr/>
                    <a:lstStyle/>
                    <a:p>
                      <a:r>
                        <a:rPr lang="en-US" dirty="0" smtClean="0"/>
                        <a:t>Allowed</a:t>
                      </a:r>
                      <a:endParaRPr lang="en-US" dirty="0"/>
                    </a:p>
                  </a:txBody>
                  <a:tcPr/>
                </a:tc>
                <a:extLst>
                  <a:ext uri="{0D108BD9-81ED-4DB2-BD59-A6C34878D82A}">
                    <a16:rowId xmlns="" xmlns:a16="http://schemas.microsoft.com/office/drawing/2014/main" val="10006"/>
                  </a:ext>
                </a:extLst>
              </a:tr>
              <a:tr h="370840">
                <a:tc>
                  <a:txBody>
                    <a:bodyPr/>
                    <a:lstStyle/>
                    <a:p>
                      <a:r>
                        <a:rPr lang="en-US" dirty="0" smtClean="0"/>
                        <a:t>SP can’t be called in functions</a:t>
                      </a:r>
                      <a:endParaRPr lang="en-US" dirty="0"/>
                    </a:p>
                  </a:txBody>
                  <a:tcPr/>
                </a:tc>
                <a:tc>
                  <a:txBody>
                    <a:bodyPr/>
                    <a:lstStyle/>
                    <a:p>
                      <a:r>
                        <a:rPr lang="en-US" dirty="0" smtClean="0"/>
                        <a:t>Functions can</a:t>
                      </a:r>
                      <a:r>
                        <a:rPr lang="en-US" baseline="0" dirty="0" smtClean="0"/>
                        <a:t> be called inside SP</a:t>
                      </a:r>
                      <a:endParaRPr lang="en-US" dirty="0"/>
                    </a:p>
                  </a:txBody>
                  <a:tcPr/>
                </a:tc>
                <a:extLst>
                  <a:ext uri="{0D108BD9-81ED-4DB2-BD59-A6C34878D82A}">
                    <a16:rowId xmlns="" xmlns:a16="http://schemas.microsoft.com/office/drawing/2014/main" val="10007"/>
                  </a:ext>
                </a:extLst>
              </a:tr>
              <a:tr h="370840">
                <a:tc>
                  <a:txBody>
                    <a:bodyPr/>
                    <a:lstStyle/>
                    <a:p>
                      <a:r>
                        <a:rPr lang="en-US" dirty="0" smtClean="0"/>
                        <a:t>Can be called in joins</a:t>
                      </a:r>
                      <a:endParaRPr lang="en-US" dirty="0"/>
                    </a:p>
                  </a:txBody>
                  <a:tcPr/>
                </a:tc>
                <a:tc>
                  <a:txBody>
                    <a:bodyPr/>
                    <a:lstStyle/>
                    <a:p>
                      <a:r>
                        <a:rPr lang="en-US" dirty="0" smtClean="0"/>
                        <a:t>Can’t</a:t>
                      </a:r>
                      <a:endParaRPr lang="en-US" dirty="0"/>
                    </a:p>
                  </a:txBody>
                  <a:tcPr/>
                </a:tc>
                <a:extLst>
                  <a:ext uri="{0D108BD9-81ED-4DB2-BD59-A6C34878D82A}">
                    <a16:rowId xmlns="" xmlns:a16="http://schemas.microsoft.com/office/drawing/2014/main" val="10008"/>
                  </a:ext>
                </a:extLst>
              </a:tr>
              <a:tr h="370840">
                <a:tc>
                  <a:txBody>
                    <a:bodyPr/>
                    <a:lstStyle/>
                    <a:p>
                      <a:r>
                        <a:rPr lang="en-US" dirty="0" smtClean="0"/>
                        <a:t>Can be called in select</a:t>
                      </a:r>
                      <a:r>
                        <a:rPr lang="en-US" baseline="0" dirty="0" smtClean="0"/>
                        <a:t> statements </a:t>
                      </a:r>
                      <a:endParaRPr lang="en-US" dirty="0"/>
                    </a:p>
                  </a:txBody>
                  <a:tcPr/>
                </a:tc>
                <a:tc>
                  <a:txBody>
                    <a:bodyPr/>
                    <a:lstStyle/>
                    <a:p>
                      <a:r>
                        <a:rPr lang="en-US" dirty="0" smtClean="0"/>
                        <a:t>Can’t</a:t>
                      </a:r>
                      <a:endParaRPr lang="en-US" dirty="0"/>
                    </a:p>
                  </a:txBody>
                  <a:tcPr/>
                </a:tc>
                <a:extLst>
                  <a:ext uri="{0D108BD9-81ED-4DB2-BD59-A6C34878D82A}">
                    <a16:rowId xmlns="" xmlns:a16="http://schemas.microsoft.com/office/drawing/2014/main" val="10009"/>
                  </a:ext>
                </a:extLst>
              </a:tr>
            </a:tbl>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487362"/>
          </a:xfrm>
        </p:spPr>
        <p:txBody>
          <a:bodyPr>
            <a:normAutofit fontScale="90000"/>
          </a:bodyPr>
          <a:lstStyle/>
          <a:p>
            <a:pPr algn="l"/>
            <a:r>
              <a:rPr lang="en-US" dirty="0" smtClean="0"/>
              <a:t>Join</a:t>
            </a:r>
            <a:endParaRPr lang="en-US" dirty="0"/>
          </a:p>
        </p:txBody>
      </p:sp>
      <p:sp>
        <p:nvSpPr>
          <p:cNvPr id="3" name="Content Placeholder 2"/>
          <p:cNvSpPr>
            <a:spLocks noGrp="1"/>
          </p:cNvSpPr>
          <p:nvPr>
            <p:ph idx="1"/>
          </p:nvPr>
        </p:nvSpPr>
        <p:spPr>
          <a:xfrm>
            <a:off x="533400" y="1143001"/>
            <a:ext cx="8229600" cy="2057400"/>
          </a:xfrm>
        </p:spPr>
        <p:txBody>
          <a:bodyPr>
            <a:normAutofit/>
          </a:bodyPr>
          <a:lstStyle/>
          <a:p>
            <a:pPr>
              <a:buNone/>
            </a:pPr>
            <a:r>
              <a:rPr lang="en-US" sz="1800" dirty="0" smtClean="0"/>
              <a:t>In order to combine the result of two or more tables we use joins in </a:t>
            </a:r>
            <a:r>
              <a:rPr lang="en-US" sz="1800" dirty="0" err="1" smtClean="0"/>
              <a:t>Sql</a:t>
            </a:r>
            <a:r>
              <a:rPr lang="en-US" sz="1800" dirty="0" smtClean="0"/>
              <a:t> server. It combines the results side by side. There are multiple types of joins </a:t>
            </a:r>
          </a:p>
          <a:p>
            <a:r>
              <a:rPr lang="en-US" sz="1800" dirty="0" smtClean="0"/>
              <a:t>Left join</a:t>
            </a:r>
          </a:p>
          <a:p>
            <a:r>
              <a:rPr lang="en-US" sz="1800" dirty="0" smtClean="0"/>
              <a:t>Right join</a:t>
            </a:r>
          </a:p>
          <a:p>
            <a:r>
              <a:rPr lang="en-US" sz="1800" dirty="0" smtClean="0"/>
              <a:t>Inner join</a:t>
            </a:r>
          </a:p>
          <a:p>
            <a:r>
              <a:rPr lang="en-US" sz="1800" dirty="0" smtClean="0"/>
              <a:t>Outer join</a:t>
            </a:r>
            <a:endParaRPr lang="en-US" sz="1800"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Pullu\Desktop\qje6o.png"/>
          <p:cNvPicPr>
            <a:picLocks noChangeAspect="1" noChangeArrowheads="1"/>
          </p:cNvPicPr>
          <p:nvPr/>
        </p:nvPicPr>
        <p:blipFill>
          <a:blip r:embed="rId3" cstate="print"/>
          <a:srcRect/>
          <a:stretch>
            <a:fillRect/>
          </a:stretch>
        </p:blipFill>
        <p:spPr bwMode="auto">
          <a:xfrm>
            <a:off x="685800" y="304800"/>
            <a:ext cx="7696200" cy="6295839"/>
          </a:xfrm>
          <a:prstGeom prst="rect">
            <a:avLst/>
          </a:prstGeom>
          <a:noFill/>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Union and Union All</a:t>
            </a:r>
            <a:endParaRPr lang="en-US" dirty="0"/>
          </a:p>
        </p:txBody>
      </p:sp>
      <p:sp>
        <p:nvSpPr>
          <p:cNvPr id="3" name="Content Placeholder 2"/>
          <p:cNvSpPr>
            <a:spLocks noGrp="1"/>
          </p:cNvSpPr>
          <p:nvPr>
            <p:ph idx="1"/>
          </p:nvPr>
        </p:nvSpPr>
        <p:spPr/>
        <p:txBody>
          <a:bodyPr>
            <a:normAutofit lnSpcReduction="10000"/>
          </a:bodyPr>
          <a:lstStyle/>
          <a:p>
            <a:r>
              <a:rPr lang="en-US" dirty="0" smtClean="0"/>
              <a:t>UNION</a:t>
            </a:r>
          </a:p>
          <a:p>
            <a:pPr lvl="1"/>
            <a:r>
              <a:rPr lang="en-IN" dirty="0" smtClean="0"/>
              <a:t>The UNION command is used to select related information from two tables, much like the JOIN command. However, when using the UNION command all selected columns need to be of the same data type. With UNION, only distinct values are selected.</a:t>
            </a:r>
          </a:p>
          <a:p>
            <a:r>
              <a:rPr lang="en-US" dirty="0" smtClean="0"/>
              <a:t>UNION ALL</a:t>
            </a:r>
          </a:p>
          <a:p>
            <a:pPr lvl="1"/>
            <a:r>
              <a:rPr lang="en-IN" dirty="0" smtClean="0"/>
              <a:t>The UNION ALL command is similar to the UNION command, except that it combines all values.</a:t>
            </a:r>
            <a:endParaRPr lang="en-US" dirty="0" smtClean="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Autofit/>
          </a:bodyPr>
          <a:lstStyle/>
          <a:p>
            <a:pPr algn="l"/>
            <a:r>
              <a:rPr lang="en-US" sz="4000" dirty="0" smtClean="0"/>
              <a:t>Case statement</a:t>
            </a:r>
            <a:endParaRPr lang="en-US" sz="4000" dirty="0"/>
          </a:p>
        </p:txBody>
      </p:sp>
      <p:pic>
        <p:nvPicPr>
          <p:cNvPr id="2050" name="Picture 2"/>
          <p:cNvPicPr>
            <a:picLocks noChangeAspect="1" noChangeArrowheads="1"/>
          </p:cNvPicPr>
          <p:nvPr/>
        </p:nvPicPr>
        <p:blipFill>
          <a:blip r:embed="rId3" cstate="print"/>
          <a:srcRect/>
          <a:stretch>
            <a:fillRect/>
          </a:stretch>
        </p:blipFill>
        <p:spPr bwMode="auto">
          <a:xfrm>
            <a:off x="609600" y="1066800"/>
            <a:ext cx="7315200" cy="442859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IIF</a:t>
            </a:r>
            <a:endParaRPr lang="en-US" dirty="0"/>
          </a:p>
        </p:txBody>
      </p:sp>
      <p:pic>
        <p:nvPicPr>
          <p:cNvPr id="3074" name="Picture 2"/>
          <p:cNvPicPr>
            <a:picLocks noChangeAspect="1" noChangeArrowheads="1"/>
          </p:cNvPicPr>
          <p:nvPr/>
        </p:nvPicPr>
        <p:blipFill>
          <a:blip r:embed="rId3" cstate="print"/>
          <a:srcRect/>
          <a:stretch>
            <a:fillRect/>
          </a:stretch>
        </p:blipFill>
        <p:spPr bwMode="auto">
          <a:xfrm>
            <a:off x="533400" y="1447799"/>
            <a:ext cx="5334000" cy="491983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If - Else</a:t>
            </a:r>
            <a:endParaRPr lang="en-US" dirty="0"/>
          </a:p>
        </p:txBody>
      </p:sp>
      <p:pic>
        <p:nvPicPr>
          <p:cNvPr id="1026" name="Picture 2"/>
          <p:cNvPicPr>
            <a:picLocks noChangeAspect="1" noChangeArrowheads="1"/>
          </p:cNvPicPr>
          <p:nvPr/>
        </p:nvPicPr>
        <p:blipFill>
          <a:blip r:embed="rId3" cstate="print"/>
          <a:srcRect/>
          <a:stretch>
            <a:fillRect/>
          </a:stretch>
        </p:blipFill>
        <p:spPr bwMode="auto">
          <a:xfrm>
            <a:off x="533400" y="1371599"/>
            <a:ext cx="4419600" cy="320137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4000" dirty="0" smtClean="0"/>
              <a:t>Exception</a:t>
            </a:r>
            <a:r>
              <a:rPr lang="en-US" sz="3600" dirty="0" smtClean="0"/>
              <a:t> handling</a:t>
            </a:r>
            <a:endParaRPr lang="en-US" sz="3600" dirty="0"/>
          </a:p>
        </p:txBody>
      </p:sp>
      <p:sp>
        <p:nvSpPr>
          <p:cNvPr id="3" name="Content Placeholder 2"/>
          <p:cNvSpPr>
            <a:spLocks noGrp="1"/>
          </p:cNvSpPr>
          <p:nvPr>
            <p:ph idx="1"/>
          </p:nvPr>
        </p:nvSpPr>
        <p:spPr>
          <a:xfrm>
            <a:off x="457200" y="1371600"/>
            <a:ext cx="8229600" cy="4525963"/>
          </a:xfrm>
        </p:spPr>
        <p:txBody>
          <a:bodyPr/>
          <a:lstStyle/>
          <a:p>
            <a:pPr>
              <a:buNone/>
            </a:pPr>
            <a:r>
              <a:rPr lang="en-US" sz="1800" dirty="0" smtClean="0"/>
              <a:t>Sql server provides exception handling feature as well, we can use try catch if query is proven to throw exceptions. Or we can use it if we want to see proper error messages. </a:t>
            </a:r>
          </a:p>
          <a:p>
            <a:pPr>
              <a:buNone/>
            </a:pPr>
            <a:endParaRPr lang="en-US" sz="1800" dirty="0" smtClean="0"/>
          </a:p>
          <a:p>
            <a:pPr>
              <a:buNone/>
            </a:pPr>
            <a:r>
              <a:rPr lang="en-US" sz="1800" dirty="0" smtClean="0"/>
              <a:t>Example:</a:t>
            </a:r>
          </a:p>
          <a:p>
            <a:pPr>
              <a:buNone/>
            </a:pPr>
            <a:endParaRPr lang="en-US" dirty="0" smtClean="0"/>
          </a:p>
          <a:p>
            <a:pPr>
              <a:buNone/>
            </a:pPr>
            <a:r>
              <a:rPr lang="en-US" dirty="0" smtClean="0"/>
              <a:t> </a:t>
            </a:r>
            <a:endParaRPr lang="en-US" dirty="0"/>
          </a:p>
        </p:txBody>
      </p:sp>
      <p:pic>
        <p:nvPicPr>
          <p:cNvPr id="6" name="Picture 2"/>
          <p:cNvPicPr>
            <a:picLocks noChangeAspect="1" noChangeArrowheads="1"/>
          </p:cNvPicPr>
          <p:nvPr/>
        </p:nvPicPr>
        <p:blipFill>
          <a:blip r:embed="rId2" cstate="print"/>
          <a:srcRect/>
          <a:stretch>
            <a:fillRect/>
          </a:stretch>
        </p:blipFill>
        <p:spPr bwMode="auto">
          <a:xfrm>
            <a:off x="457200" y="3352800"/>
            <a:ext cx="8331543" cy="2743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590800"/>
            <a:ext cx="8229600" cy="1143000"/>
          </a:xfrm>
        </p:spPr>
        <p:txBody>
          <a:bodyPr/>
          <a:lstStyle/>
          <a:p>
            <a:r>
              <a:rPr lang="en-US" dirty="0" smtClean="0"/>
              <a:t>Thank you</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pPr algn="l" eaLnBrk="1" hangingPunct="1"/>
            <a:r>
              <a:rPr lang="en-US" dirty="0" smtClean="0"/>
              <a:t>SQL server Databases</a:t>
            </a:r>
          </a:p>
        </p:txBody>
      </p:sp>
      <p:sp>
        <p:nvSpPr>
          <p:cNvPr id="8195" name="Content Placeholder 2"/>
          <p:cNvSpPr>
            <a:spLocks noGrp="1"/>
          </p:cNvSpPr>
          <p:nvPr>
            <p:ph idx="1"/>
          </p:nvPr>
        </p:nvSpPr>
        <p:spPr/>
        <p:txBody>
          <a:bodyPr/>
          <a:lstStyle/>
          <a:p>
            <a:pPr eaLnBrk="1" hangingPunct="1">
              <a:buFont typeface="Wingdings 2" pitchFamily="18" charset="2"/>
              <a:buNone/>
            </a:pPr>
            <a:r>
              <a:rPr lang="en-US" dirty="0" smtClean="0"/>
              <a:t>Two types of databases are there in SQL server</a:t>
            </a:r>
          </a:p>
          <a:p>
            <a:r>
              <a:rPr lang="en-US" dirty="0" smtClean="0"/>
              <a:t>System database </a:t>
            </a:r>
          </a:p>
          <a:p>
            <a:pPr lvl="1"/>
            <a:r>
              <a:rPr lang="en-US" dirty="0" smtClean="0"/>
              <a:t>Some pre-built databases</a:t>
            </a:r>
          </a:p>
          <a:p>
            <a:r>
              <a:rPr lang="en-US" dirty="0" smtClean="0"/>
              <a:t>User database </a:t>
            </a:r>
          </a:p>
          <a:p>
            <a:pPr lvl="1"/>
            <a:r>
              <a:rPr lang="en-US" dirty="0" smtClean="0"/>
              <a:t> User created databases</a:t>
            </a:r>
          </a:p>
          <a:p>
            <a:pPr eaLnBrk="1" hangingPunct="1">
              <a:buFont typeface="Wingdings 2" pitchFamily="18" charset="2"/>
              <a:buNone/>
            </a:pPr>
            <a:endParaRPr lang="en-US"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457200" y="274638"/>
            <a:ext cx="7467600" cy="868362"/>
          </a:xfrm>
        </p:spPr>
        <p:txBody>
          <a:bodyPr/>
          <a:lstStyle/>
          <a:p>
            <a:pPr algn="l" eaLnBrk="1" hangingPunct="1"/>
            <a:r>
              <a:rPr lang="en-US" dirty="0" smtClean="0"/>
              <a:t>System Databases</a:t>
            </a:r>
          </a:p>
        </p:txBody>
      </p:sp>
      <p:sp>
        <p:nvSpPr>
          <p:cNvPr id="3" name="Content Placeholder 2"/>
          <p:cNvSpPr>
            <a:spLocks noGrp="1"/>
          </p:cNvSpPr>
          <p:nvPr>
            <p:ph idx="1"/>
          </p:nvPr>
        </p:nvSpPr>
        <p:spPr>
          <a:xfrm>
            <a:off x="457200" y="1219200"/>
            <a:ext cx="8305800" cy="4906963"/>
          </a:xfrm>
        </p:spPr>
        <p:txBody>
          <a:bodyPr>
            <a:normAutofit fontScale="70000" lnSpcReduction="20000"/>
          </a:bodyPr>
          <a:lstStyle/>
          <a:p>
            <a:pPr marL="420624" indent="-384048">
              <a:defRPr/>
            </a:pPr>
            <a:r>
              <a:rPr lang="en-US" b="1" u="sng" dirty="0" smtClean="0"/>
              <a:t>Master :</a:t>
            </a:r>
            <a:r>
              <a:rPr lang="en-US" b="1" dirty="0" smtClean="0"/>
              <a:t> </a:t>
            </a:r>
            <a:r>
              <a:rPr lang="en-US" dirty="0" smtClean="0"/>
              <a:t>The default selected database after logging in. This database keeps an eye on the system. It records information about other databases in the system, Disk space, Usage, DBMS configuration. It represents the system schema.</a:t>
            </a:r>
          </a:p>
          <a:p>
            <a:pPr marL="420624" indent="-384048" eaLnBrk="1" fontAlgn="auto" hangingPunct="1">
              <a:spcAft>
                <a:spcPts val="0"/>
              </a:spcAft>
              <a:buFont typeface="Wingdings 2"/>
              <a:buNone/>
              <a:defRPr/>
            </a:pPr>
            <a:r>
              <a:rPr lang="en-US" dirty="0" smtClean="0"/>
              <a:t>	</a:t>
            </a:r>
          </a:p>
          <a:p>
            <a:pPr marL="420624" indent="-384048">
              <a:defRPr/>
            </a:pPr>
            <a:r>
              <a:rPr lang="en-US" b="1" u="sng" dirty="0" smtClean="0"/>
              <a:t>Model :</a:t>
            </a:r>
            <a:r>
              <a:rPr lang="en-US" dirty="0" smtClean="0"/>
              <a:t> A database template. When a database is created in SQL server, the model database is inherited.  So, if anything is changed in the model database, the newly created databases will get those changes.</a:t>
            </a:r>
          </a:p>
          <a:p>
            <a:pPr marL="420624" indent="-384048" eaLnBrk="1" fontAlgn="auto" hangingPunct="1">
              <a:spcAft>
                <a:spcPts val="0"/>
              </a:spcAft>
              <a:buFont typeface="Wingdings" pitchFamily="2" charset="2"/>
              <a:buChar char="§"/>
              <a:defRPr/>
            </a:pPr>
            <a:endParaRPr lang="en-US" dirty="0" smtClean="0"/>
          </a:p>
          <a:p>
            <a:pPr marL="420624" indent="-384048">
              <a:defRPr/>
            </a:pPr>
            <a:r>
              <a:rPr lang="en-US" b="1" u="sng" dirty="0" err="1" smtClean="0"/>
              <a:t>TempDb</a:t>
            </a:r>
            <a:r>
              <a:rPr lang="en-US" b="1" u="sng" dirty="0" smtClean="0"/>
              <a:t> :</a:t>
            </a:r>
            <a:r>
              <a:rPr lang="en-US" dirty="0" smtClean="0"/>
              <a:t> Stores all the temporary data from start to end of the SQL server instance that are used by the other databases. This database also inherits the model database.</a:t>
            </a:r>
          </a:p>
          <a:p>
            <a:pPr marL="420624" indent="-384048" eaLnBrk="1" fontAlgn="auto" hangingPunct="1">
              <a:spcAft>
                <a:spcPts val="0"/>
              </a:spcAft>
              <a:buFont typeface="Wingdings" pitchFamily="2" charset="2"/>
              <a:buChar char="§"/>
              <a:defRPr/>
            </a:pPr>
            <a:endParaRPr lang="en-US" dirty="0" smtClean="0"/>
          </a:p>
          <a:p>
            <a:pPr marL="420624" indent="-384048">
              <a:defRPr/>
            </a:pPr>
            <a:r>
              <a:rPr lang="en-US" b="1" u="sng" dirty="0" err="1" smtClean="0"/>
              <a:t>Msdb</a:t>
            </a:r>
            <a:r>
              <a:rPr lang="en-US" u="sng" dirty="0" smtClean="0"/>
              <a:t> :</a:t>
            </a:r>
            <a:r>
              <a:rPr lang="en-US" dirty="0" smtClean="0"/>
              <a:t> Used by the SQL server notification and agent service. </a:t>
            </a:r>
          </a:p>
          <a:p>
            <a:pPr marL="420624" indent="-384048" eaLnBrk="1" fontAlgn="auto" hangingPunct="1">
              <a:spcAft>
                <a:spcPts val="0"/>
              </a:spcAft>
              <a:buFont typeface="Wingdings 2"/>
              <a:buChar char=""/>
              <a:defRPr/>
            </a:pP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pPr algn="l" eaLnBrk="1" hangingPunct="1"/>
            <a:r>
              <a:rPr lang="en-US" dirty="0" smtClean="0"/>
              <a:t>SQL server storage structure</a:t>
            </a:r>
          </a:p>
        </p:txBody>
      </p:sp>
      <p:sp>
        <p:nvSpPr>
          <p:cNvPr id="10243" name="Content Placeholder 2"/>
          <p:cNvSpPr>
            <a:spLocks noGrp="1"/>
          </p:cNvSpPr>
          <p:nvPr>
            <p:ph idx="1"/>
          </p:nvPr>
        </p:nvSpPr>
        <p:spPr/>
        <p:txBody>
          <a:bodyPr/>
          <a:lstStyle/>
          <a:p>
            <a:pPr eaLnBrk="1" hangingPunct="1">
              <a:buFont typeface="Wingdings 2" pitchFamily="18" charset="2"/>
              <a:buNone/>
            </a:pPr>
            <a:r>
              <a:rPr lang="en-US" dirty="0" smtClean="0"/>
              <a:t>Followings are the units of storage</a:t>
            </a:r>
          </a:p>
          <a:p>
            <a:pPr eaLnBrk="1" hangingPunct="1">
              <a:buFont typeface="Wingdings 2" pitchFamily="18" charset="2"/>
              <a:buNone/>
            </a:pPr>
            <a:r>
              <a:rPr lang="en-US" dirty="0" smtClean="0"/>
              <a:t>Structure in SQL server</a:t>
            </a:r>
          </a:p>
          <a:p>
            <a:pPr eaLnBrk="1" hangingPunct="1">
              <a:buFont typeface="Wingdings 2" pitchFamily="18" charset="2"/>
              <a:buNone/>
            </a:pPr>
            <a:endParaRPr lang="en-US" dirty="0" smtClean="0"/>
          </a:p>
          <a:p>
            <a:r>
              <a:rPr lang="en-US" dirty="0" smtClean="0"/>
              <a:t>Database Files</a:t>
            </a:r>
          </a:p>
          <a:p>
            <a:r>
              <a:rPr lang="en-US" dirty="0" smtClean="0"/>
              <a:t>Extents</a:t>
            </a:r>
          </a:p>
          <a:p>
            <a:r>
              <a:rPr lang="en-US" dirty="0" smtClean="0"/>
              <a:t>Pages</a:t>
            </a:r>
          </a:p>
          <a:p>
            <a:pPr eaLnBrk="1" hangingPunct="1">
              <a:buFont typeface="Wingdings 2" pitchFamily="18" charset="2"/>
              <a:buNone/>
            </a:pPr>
            <a:endParaRPr lang="en-US" dirty="0" smtClean="0"/>
          </a:p>
          <a:p>
            <a:pPr eaLnBrk="1" hangingPunct="1">
              <a:buFont typeface="Wingdings 2" pitchFamily="18" charset="2"/>
              <a:buNone/>
            </a:pPr>
            <a:endParaRPr lang="en-US" dirty="0" smtClean="0"/>
          </a:p>
          <a:p>
            <a:pPr eaLnBrk="1" hangingPunct="1">
              <a:buFont typeface="Wingdings 2" pitchFamily="18" charset="2"/>
              <a:buNone/>
            </a:pPr>
            <a:endParaRPr lang="en-US" dirty="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457200" y="304800"/>
            <a:ext cx="8229600" cy="1143000"/>
          </a:xfrm>
        </p:spPr>
        <p:txBody>
          <a:bodyPr/>
          <a:lstStyle/>
          <a:p>
            <a:pPr algn="l" eaLnBrk="1" hangingPunct="1"/>
            <a:r>
              <a:rPr lang="en-US" dirty="0" smtClean="0"/>
              <a:t>Database Files</a:t>
            </a:r>
          </a:p>
        </p:txBody>
      </p:sp>
      <p:sp>
        <p:nvSpPr>
          <p:cNvPr id="11267" name="Content Placeholder 2"/>
          <p:cNvSpPr>
            <a:spLocks noGrp="1"/>
          </p:cNvSpPr>
          <p:nvPr>
            <p:ph idx="1"/>
          </p:nvPr>
        </p:nvSpPr>
        <p:spPr>
          <a:xfrm>
            <a:off x="457200" y="1524000"/>
            <a:ext cx="8229600" cy="4419600"/>
          </a:xfrm>
        </p:spPr>
        <p:txBody>
          <a:bodyPr/>
          <a:lstStyle/>
          <a:p>
            <a:pPr eaLnBrk="1" hangingPunct="1">
              <a:buFont typeface="Wingdings 2" pitchFamily="18" charset="2"/>
              <a:buNone/>
            </a:pPr>
            <a:r>
              <a:rPr lang="en-US" sz="2000" dirty="0" smtClean="0"/>
              <a:t>A database is comprised of three </a:t>
            </a:r>
          </a:p>
          <a:p>
            <a:pPr eaLnBrk="1" hangingPunct="1">
              <a:buFont typeface="Wingdings 2" pitchFamily="18" charset="2"/>
              <a:buNone/>
            </a:pPr>
            <a:r>
              <a:rPr lang="en-US" sz="2000" dirty="0" smtClean="0"/>
              <a:t>kinds of files</a:t>
            </a:r>
          </a:p>
          <a:p>
            <a:r>
              <a:rPr lang="en-US" sz="2000" b="1" dirty="0" smtClean="0"/>
              <a:t>.</a:t>
            </a:r>
            <a:r>
              <a:rPr lang="en-US" sz="2000" b="1" dirty="0" err="1" smtClean="0"/>
              <a:t>mdf</a:t>
            </a:r>
            <a:r>
              <a:rPr lang="en-US" sz="2000" b="1" dirty="0" smtClean="0"/>
              <a:t> file :</a:t>
            </a:r>
            <a:r>
              <a:rPr lang="en-US" sz="2000" dirty="0" smtClean="0"/>
              <a:t> Primary data file. Contains data</a:t>
            </a:r>
          </a:p>
          <a:p>
            <a:endParaRPr lang="en-US" sz="2000" dirty="0" smtClean="0"/>
          </a:p>
          <a:p>
            <a:r>
              <a:rPr lang="en-US" sz="2000" b="1" dirty="0" smtClean="0"/>
              <a:t>.</a:t>
            </a:r>
            <a:r>
              <a:rPr lang="en-US" sz="2000" b="1" dirty="0" err="1" smtClean="0"/>
              <a:t>ndf</a:t>
            </a:r>
            <a:r>
              <a:rPr lang="en-US" sz="2000" b="1" dirty="0" smtClean="0"/>
              <a:t> file : </a:t>
            </a:r>
            <a:r>
              <a:rPr lang="en-US" sz="2000" dirty="0" smtClean="0"/>
              <a:t>Secondary or other data files. Optional, contains Data.</a:t>
            </a:r>
          </a:p>
          <a:p>
            <a:endParaRPr lang="en-US" sz="2000" dirty="0" smtClean="0"/>
          </a:p>
          <a:p>
            <a:r>
              <a:rPr lang="en-US" sz="2000" b="1" dirty="0" smtClean="0"/>
              <a:t>.</a:t>
            </a:r>
            <a:r>
              <a:rPr lang="en-US" sz="2000" b="1" dirty="0" err="1" smtClean="0"/>
              <a:t>ldf</a:t>
            </a:r>
            <a:r>
              <a:rPr lang="en-US" sz="2000" b="1" dirty="0" smtClean="0"/>
              <a:t> file : </a:t>
            </a:r>
            <a:r>
              <a:rPr lang="en-US" sz="2000" dirty="0" smtClean="0"/>
              <a:t>Transaction log file, one or many. Contains transaction logs</a:t>
            </a:r>
            <a:r>
              <a:rPr lang="en-US" dirty="0" smtClean="0"/>
              <a:t> </a:t>
            </a:r>
          </a:p>
          <a:p>
            <a:pPr eaLnBrk="1" hangingPunct="1">
              <a:buFont typeface="Wingdings 2" pitchFamily="18" charset="2"/>
              <a:buNone/>
            </a:pPr>
            <a:endParaRPr lang="en-US" dirty="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pPr algn="l" eaLnBrk="1" hangingPunct="1"/>
            <a:r>
              <a:rPr lang="en-US" dirty="0" smtClean="0"/>
              <a:t>Pages and Extents</a:t>
            </a:r>
          </a:p>
        </p:txBody>
      </p:sp>
      <p:sp>
        <p:nvSpPr>
          <p:cNvPr id="14339" name="Content Placeholder 2"/>
          <p:cNvSpPr>
            <a:spLocks noGrp="1"/>
          </p:cNvSpPr>
          <p:nvPr>
            <p:ph idx="1"/>
          </p:nvPr>
        </p:nvSpPr>
        <p:spPr/>
        <p:txBody>
          <a:bodyPr>
            <a:normAutofit lnSpcReduction="10000"/>
          </a:bodyPr>
          <a:lstStyle/>
          <a:p>
            <a:pPr eaLnBrk="1" hangingPunct="1">
              <a:buFont typeface="Wingdings 2" pitchFamily="18" charset="2"/>
              <a:buNone/>
            </a:pPr>
            <a:r>
              <a:rPr lang="en-US" dirty="0" smtClean="0"/>
              <a:t>SQL Server has two main types of </a:t>
            </a:r>
          </a:p>
          <a:p>
            <a:pPr eaLnBrk="1" hangingPunct="1">
              <a:buFont typeface="Wingdings 2" pitchFamily="18" charset="2"/>
              <a:buNone/>
            </a:pPr>
            <a:r>
              <a:rPr lang="en-US" dirty="0" smtClean="0"/>
              <a:t>storage structures:</a:t>
            </a:r>
          </a:p>
          <a:p>
            <a:r>
              <a:rPr lang="en-US" dirty="0" smtClean="0"/>
              <a:t>Extents </a:t>
            </a:r>
          </a:p>
          <a:p>
            <a:r>
              <a:rPr lang="en-US" dirty="0" smtClean="0"/>
              <a:t>Page</a:t>
            </a:r>
          </a:p>
          <a:p>
            <a:pPr eaLnBrk="1" hangingPunct="1">
              <a:buFont typeface="Wingdings 2" pitchFamily="18" charset="2"/>
              <a:buNone/>
            </a:pPr>
            <a:r>
              <a:rPr lang="en-US" dirty="0" smtClean="0"/>
              <a:t>All type of database objects are stored in </a:t>
            </a:r>
          </a:p>
          <a:p>
            <a:pPr eaLnBrk="1" hangingPunct="1">
              <a:buFont typeface="Wingdings 2" pitchFamily="18" charset="2"/>
              <a:buNone/>
            </a:pPr>
            <a:r>
              <a:rPr lang="en-US" dirty="0" smtClean="0"/>
              <a:t>the data files (</a:t>
            </a:r>
            <a:r>
              <a:rPr lang="en-US" dirty="0" err="1" smtClean="0"/>
              <a:t>mdf</a:t>
            </a:r>
            <a:r>
              <a:rPr lang="en-US" dirty="0" smtClean="0"/>
              <a:t> and </a:t>
            </a:r>
            <a:r>
              <a:rPr lang="en-US" dirty="0" err="1" smtClean="0"/>
              <a:t>ndf</a:t>
            </a:r>
            <a:r>
              <a:rPr lang="en-US" dirty="0" smtClean="0"/>
              <a:t> files), which </a:t>
            </a:r>
          </a:p>
          <a:p>
            <a:pPr eaLnBrk="1" hangingPunct="1">
              <a:buFont typeface="Wingdings 2" pitchFamily="18" charset="2"/>
              <a:buNone/>
            </a:pPr>
            <a:r>
              <a:rPr lang="en-US" dirty="0" smtClean="0"/>
              <a:t>spans across the Pages and Extents in the </a:t>
            </a:r>
          </a:p>
          <a:p>
            <a:pPr eaLnBrk="1" hangingPunct="1">
              <a:buFont typeface="Wingdings 2" pitchFamily="18" charset="2"/>
              <a:buNone/>
            </a:pPr>
            <a:r>
              <a:rPr lang="en-US" dirty="0" smtClean="0"/>
              <a:t>data files</a:t>
            </a:r>
          </a:p>
          <a:p>
            <a:pPr eaLnBrk="1" hangingPunct="1">
              <a:buFont typeface="Wingdings 2" pitchFamily="18" charset="2"/>
              <a:buNone/>
            </a:pPr>
            <a:endParaRPr lang="en-US"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457200" y="0"/>
            <a:ext cx="8229600" cy="1143000"/>
          </a:xfrm>
        </p:spPr>
        <p:txBody>
          <a:bodyPr/>
          <a:lstStyle/>
          <a:p>
            <a:pPr algn="l" eaLnBrk="1" hangingPunct="1"/>
            <a:r>
              <a:rPr lang="en-US" dirty="0" smtClean="0"/>
              <a:t>Data organization</a:t>
            </a:r>
          </a:p>
        </p:txBody>
      </p:sp>
      <p:sp>
        <p:nvSpPr>
          <p:cNvPr id="3" name="Content Placeholder 2"/>
          <p:cNvSpPr>
            <a:spLocks noGrp="1"/>
          </p:cNvSpPr>
          <p:nvPr>
            <p:ph idx="1"/>
          </p:nvPr>
        </p:nvSpPr>
        <p:spPr>
          <a:xfrm>
            <a:off x="457200" y="1600200"/>
            <a:ext cx="8305800" cy="4876800"/>
          </a:xfrm>
        </p:spPr>
        <p:txBody>
          <a:bodyPr>
            <a:normAutofit fontScale="85000" lnSpcReduction="20000"/>
          </a:bodyPr>
          <a:lstStyle/>
          <a:p>
            <a:pPr marL="420624" indent="-384048" eaLnBrk="1" fontAlgn="auto" hangingPunct="1">
              <a:spcAft>
                <a:spcPts val="0"/>
              </a:spcAft>
              <a:buFont typeface="Wingdings 2"/>
              <a:buNone/>
              <a:defRPr/>
            </a:pPr>
            <a:r>
              <a:rPr lang="en-US" dirty="0" smtClean="0"/>
              <a:t>Data in the tables in SQL server are organized in two </a:t>
            </a:r>
          </a:p>
          <a:p>
            <a:pPr marL="420624" indent="-384048" eaLnBrk="1" fontAlgn="auto" hangingPunct="1">
              <a:spcAft>
                <a:spcPts val="0"/>
              </a:spcAft>
              <a:buFont typeface="Wingdings 2"/>
              <a:buNone/>
              <a:defRPr/>
            </a:pPr>
            <a:r>
              <a:rPr lang="en-US" dirty="0" smtClean="0"/>
              <a:t>ways:</a:t>
            </a:r>
          </a:p>
          <a:p>
            <a:pPr marL="420624" indent="-384048" eaLnBrk="1" fontAlgn="auto" hangingPunct="1">
              <a:spcAft>
                <a:spcPts val="0"/>
              </a:spcAft>
              <a:buFont typeface="Wingdings 2"/>
              <a:buNone/>
              <a:defRPr/>
            </a:pPr>
            <a:endParaRPr lang="en-US" u="sng" dirty="0" smtClean="0"/>
          </a:p>
          <a:p>
            <a:pPr marL="420624" indent="-384048" eaLnBrk="1" fontAlgn="auto" hangingPunct="1">
              <a:spcAft>
                <a:spcPts val="0"/>
              </a:spcAft>
              <a:buFont typeface="Wingdings 2"/>
              <a:buNone/>
              <a:defRPr/>
            </a:pPr>
            <a:r>
              <a:rPr lang="en-US" u="sng" dirty="0" smtClean="0"/>
              <a:t>Heap:</a:t>
            </a:r>
          </a:p>
          <a:p>
            <a:pPr marL="420624" indent="-384048" eaLnBrk="1" fontAlgn="auto" hangingPunct="1">
              <a:spcAft>
                <a:spcPts val="0"/>
              </a:spcAft>
              <a:buFont typeface="Wingdings 2"/>
              <a:buNone/>
              <a:defRPr/>
            </a:pPr>
            <a:endParaRPr lang="en-US" u="sng" dirty="0" smtClean="0"/>
          </a:p>
          <a:p>
            <a:pPr marL="420624" indent="-384048">
              <a:defRPr/>
            </a:pPr>
            <a:r>
              <a:rPr lang="en-US" dirty="0" smtClean="0"/>
              <a:t>When a table is created without any index, and, data is stored in the table, the table is said to be in a Heap. </a:t>
            </a:r>
          </a:p>
          <a:p>
            <a:pPr marL="420624" indent="-384048">
              <a:defRPr/>
            </a:pPr>
            <a:endParaRPr lang="en-US" dirty="0" smtClean="0"/>
          </a:p>
          <a:p>
            <a:pPr marL="420624" indent="-384048">
              <a:defRPr/>
            </a:pPr>
            <a:r>
              <a:rPr lang="en-US" dirty="0" smtClean="0"/>
              <a:t>The data rows are not stored in any particular order, and there is no particular order to the sequence of the data pages. Any data retrieval from the table in heaps results in a full scan of the table.</a:t>
            </a:r>
          </a:p>
          <a:p>
            <a:pPr marL="420624" indent="-384048" eaLnBrk="1" fontAlgn="auto" hangingPunct="1">
              <a:spcAft>
                <a:spcPts val="0"/>
              </a:spcAft>
              <a:buFont typeface="Wingdings 2"/>
              <a:buNone/>
              <a:defRPr/>
            </a:pP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pPr algn="l" eaLnBrk="1" hangingPunct="1"/>
            <a:r>
              <a:rPr lang="en-US" dirty="0" smtClean="0"/>
              <a:t>Data organization : Continued</a:t>
            </a:r>
          </a:p>
        </p:txBody>
      </p:sp>
      <p:sp>
        <p:nvSpPr>
          <p:cNvPr id="3" name="Content Placeholder 2"/>
          <p:cNvSpPr>
            <a:spLocks noGrp="1"/>
          </p:cNvSpPr>
          <p:nvPr>
            <p:ph idx="1"/>
          </p:nvPr>
        </p:nvSpPr>
        <p:spPr>
          <a:xfrm>
            <a:off x="457200" y="1600200"/>
            <a:ext cx="8458200" cy="4953000"/>
          </a:xfrm>
        </p:spPr>
        <p:txBody>
          <a:bodyPr>
            <a:normAutofit fontScale="85000" lnSpcReduction="20000"/>
          </a:bodyPr>
          <a:lstStyle/>
          <a:p>
            <a:pPr marL="420624" indent="-384048" eaLnBrk="1" fontAlgn="auto" hangingPunct="1">
              <a:spcAft>
                <a:spcPts val="0"/>
              </a:spcAft>
              <a:buFont typeface="Wingdings 2"/>
              <a:buNone/>
              <a:defRPr/>
            </a:pPr>
            <a:r>
              <a:rPr lang="en-US" u="sng" dirty="0" smtClean="0"/>
              <a:t>Indexed table:</a:t>
            </a:r>
          </a:p>
          <a:p>
            <a:pPr marL="420624" indent="-384048" eaLnBrk="1" fontAlgn="auto" hangingPunct="1">
              <a:spcAft>
                <a:spcPts val="0"/>
              </a:spcAft>
              <a:buFont typeface="Wingdings 2"/>
              <a:buNone/>
              <a:defRPr/>
            </a:pPr>
            <a:r>
              <a:rPr lang="en-US" dirty="0" smtClean="0"/>
              <a:t>If a table as a clustered index (Primary key), then, the </a:t>
            </a:r>
          </a:p>
          <a:p>
            <a:pPr marL="420624" indent="-384048" eaLnBrk="1" fontAlgn="auto" hangingPunct="1">
              <a:spcAft>
                <a:spcPts val="0"/>
              </a:spcAft>
              <a:buFont typeface="Wingdings 2"/>
              <a:buNone/>
              <a:defRPr/>
            </a:pPr>
            <a:r>
              <a:rPr lang="en-US" dirty="0" smtClean="0"/>
              <a:t>table is said to be an indexed table.</a:t>
            </a:r>
          </a:p>
          <a:p>
            <a:pPr marL="420624" indent="-384048" eaLnBrk="1" fontAlgn="auto" hangingPunct="1">
              <a:spcAft>
                <a:spcPts val="0"/>
              </a:spcAft>
              <a:buFont typeface="Wingdings 2"/>
              <a:buNone/>
              <a:defRPr/>
            </a:pPr>
            <a:endParaRPr lang="en-US" dirty="0" smtClean="0"/>
          </a:p>
          <a:p>
            <a:pPr marL="420624" indent="-384048">
              <a:defRPr/>
            </a:pPr>
            <a:r>
              <a:rPr lang="en-US" dirty="0" smtClean="0"/>
              <a:t>The data rows and data pages are physically stored in the order based on the clustered Index key</a:t>
            </a:r>
          </a:p>
          <a:p>
            <a:pPr marL="420624" indent="-384048">
              <a:defRPr/>
            </a:pPr>
            <a:endParaRPr lang="en-US" dirty="0" smtClean="0"/>
          </a:p>
          <a:p>
            <a:pPr marL="420624" indent="-384048">
              <a:defRPr/>
            </a:pPr>
            <a:r>
              <a:rPr lang="en-US" dirty="0" smtClean="0"/>
              <a:t>Indexes are represented in the system using B+ Tree </a:t>
            </a:r>
          </a:p>
          <a:p>
            <a:pPr marL="420624" indent="-384048">
              <a:buNone/>
              <a:defRPr/>
            </a:pPr>
            <a:r>
              <a:rPr lang="en-US" dirty="0" smtClean="0"/>
              <a:t>	(Balanced tree) . Indexes are preserved in Memory for faster access.  Indexes are represented in tree structure (Using doubly linked list) for faster accesses of the index keys. </a:t>
            </a:r>
          </a:p>
          <a:p>
            <a:pPr marL="420624" indent="-384048">
              <a:defRPr/>
            </a:pPr>
            <a:endParaRPr lang="en-US" dirty="0" smtClean="0"/>
          </a:p>
          <a:p>
            <a:pPr marL="420624" indent="-384048" eaLnBrk="1" fontAlgn="auto" hangingPunct="1">
              <a:spcAft>
                <a:spcPts val="0"/>
              </a:spcAft>
              <a:buFont typeface="Wingdings 2"/>
              <a:buNone/>
              <a:defRPr/>
            </a:pPr>
            <a:endParaRPr lang="en-US" dirty="0" smtClean="0"/>
          </a:p>
          <a:p>
            <a:pPr marL="420624" indent="-384048" eaLnBrk="1" fontAlgn="auto" hangingPunct="1">
              <a:spcAft>
                <a:spcPts val="0"/>
              </a:spcAft>
              <a:buFont typeface="Wingdings 2"/>
              <a:buNone/>
              <a:defRPr/>
            </a:pP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952</TotalTime>
  <Words>1507</Words>
  <Application>Microsoft Office PowerPoint</Application>
  <PresentationFormat>On-screen Show (4:3)</PresentationFormat>
  <Paragraphs>275</Paragraphs>
  <Slides>28</Slides>
  <Notes>10</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Office Theme</vt:lpstr>
      <vt:lpstr>SQL Server Basics</vt:lpstr>
      <vt:lpstr>Slide 2</vt:lpstr>
      <vt:lpstr>SQL server Databases</vt:lpstr>
      <vt:lpstr>System Databases</vt:lpstr>
      <vt:lpstr>SQL server storage structure</vt:lpstr>
      <vt:lpstr>Database Files</vt:lpstr>
      <vt:lpstr>Pages and Extents</vt:lpstr>
      <vt:lpstr>Data organization</vt:lpstr>
      <vt:lpstr>Data organization : Continued</vt:lpstr>
      <vt:lpstr>Types of Indexes</vt:lpstr>
      <vt:lpstr>Types of indexes : Continued</vt:lpstr>
      <vt:lpstr>Data types</vt:lpstr>
      <vt:lpstr>SQL Commands</vt:lpstr>
      <vt:lpstr>Wild Card Characters</vt:lpstr>
      <vt:lpstr>WHERE and HAVING clause</vt:lpstr>
      <vt:lpstr>SQL Constraint </vt:lpstr>
      <vt:lpstr>Normalization</vt:lpstr>
      <vt:lpstr>Views</vt:lpstr>
      <vt:lpstr>Functions </vt:lpstr>
      <vt:lpstr>Difference between Functions and Stored Proc</vt:lpstr>
      <vt:lpstr>Join</vt:lpstr>
      <vt:lpstr>Slide 22</vt:lpstr>
      <vt:lpstr>Union and Union All</vt:lpstr>
      <vt:lpstr>Case statement</vt:lpstr>
      <vt:lpstr>IIF</vt:lpstr>
      <vt:lpstr>If - Else</vt:lpstr>
      <vt:lpstr>Exception handling</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Sanat Verma</dc:creator>
  <cp:lastModifiedBy>Windows User</cp:lastModifiedBy>
  <cp:revision>99</cp:revision>
  <dcterms:created xsi:type="dcterms:W3CDTF">2006-08-16T00:00:00Z</dcterms:created>
  <dcterms:modified xsi:type="dcterms:W3CDTF">2015-07-29T05:37:41Z</dcterms:modified>
</cp:coreProperties>
</file>