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2" r:id="rId3"/>
    <p:sldId id="273" r:id="rId4"/>
    <p:sldId id="266" r:id="rId5"/>
    <p:sldId id="260" r:id="rId6"/>
    <p:sldId id="268" r:id="rId7"/>
    <p:sldId id="262" r:id="rId8"/>
    <p:sldId id="269" r:id="rId9"/>
    <p:sldId id="263" r:id="rId10"/>
    <p:sldId id="274"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9279AF-A9E7-466E-9F0B-0ECCD02A8023}" v="33" dt="2021-04-30T19:52:11.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1" autoAdjust="0"/>
    <p:restoredTop sz="87013" autoAdjust="0"/>
  </p:normalViewPr>
  <p:slideViewPr>
    <p:cSldViewPr snapToGrid="0">
      <p:cViewPr varScale="1">
        <p:scale>
          <a:sx n="63" d="100"/>
          <a:sy n="63" d="100"/>
        </p:scale>
        <p:origin x="1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8EDD-66F7-4564-905C-06DD46BAC262}"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81396-E90C-427D-BF59-FBF28894F9F0}" type="slidenum">
              <a:rPr lang="en-US" smtClean="0"/>
              <a:t>‹#›</a:t>
            </a:fld>
            <a:endParaRPr lang="en-US"/>
          </a:p>
        </p:txBody>
      </p:sp>
    </p:spTree>
    <p:extLst>
      <p:ext uri="{BB962C8B-B14F-4D97-AF65-F5344CB8AC3E}">
        <p14:creationId xmlns:p14="http://schemas.microsoft.com/office/powerpoint/2010/main" val="62209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hypothesis</a:t>
            </a:r>
          </a:p>
          <a:p>
            <a:pPr marL="171450" indent="-171450">
              <a:buFontTx/>
              <a:buChar char="-"/>
            </a:pPr>
            <a:r>
              <a:rPr lang="en-US" dirty="0"/>
              <a:t>Core question (expand)</a:t>
            </a:r>
          </a:p>
          <a:p>
            <a:pPr marL="171450" indent="-171450">
              <a:buFontTx/>
              <a:buChar char="-"/>
            </a:pPr>
            <a:r>
              <a:rPr lang="en-US" dirty="0"/>
              <a:t>Secondary question (regression)</a:t>
            </a:r>
          </a:p>
        </p:txBody>
      </p:sp>
      <p:sp>
        <p:nvSpPr>
          <p:cNvPr id="4" name="Slide Number Placeholder 3"/>
          <p:cNvSpPr>
            <a:spLocks noGrp="1"/>
          </p:cNvSpPr>
          <p:nvPr>
            <p:ph type="sldNum" sz="quarter" idx="5"/>
          </p:nvPr>
        </p:nvSpPr>
        <p:spPr/>
        <p:txBody>
          <a:bodyPr/>
          <a:lstStyle/>
          <a:p>
            <a:fld id="{C5E81396-E90C-427D-BF59-FBF28894F9F0}" type="slidenum">
              <a:rPr lang="en-US" smtClean="0"/>
              <a:t>4</a:t>
            </a:fld>
            <a:endParaRPr lang="en-US"/>
          </a:p>
        </p:txBody>
      </p:sp>
    </p:spTree>
    <p:extLst>
      <p:ext uri="{BB962C8B-B14F-4D97-AF65-F5344CB8AC3E}">
        <p14:creationId xmlns:p14="http://schemas.microsoft.com/office/powerpoint/2010/main" val="41403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to JUPYTER NOTEBOOK</a:t>
            </a:r>
          </a:p>
          <a:p>
            <a:endParaRPr lang="en-US" dirty="0"/>
          </a:p>
          <a:p>
            <a:pPr marL="171450" indent="-171450">
              <a:buFontTx/>
              <a:buChar char="-"/>
            </a:pPr>
            <a:r>
              <a:rPr lang="en-US" dirty="0"/>
              <a:t>Started with smaller dataset (Emory’s code on Git Hub)</a:t>
            </a:r>
          </a:p>
          <a:p>
            <a:pPr marL="628650" lvl="1" indent="-171450">
              <a:buFontTx/>
              <a:buChar char="-"/>
            </a:pPr>
            <a:r>
              <a:rPr lang="en-US" dirty="0"/>
              <a:t>Wanted to go bigger scope,</a:t>
            </a:r>
          </a:p>
          <a:p>
            <a:pPr marL="628650" lvl="1" indent="-171450">
              <a:buFontTx/>
              <a:buChar char="-"/>
            </a:pPr>
            <a:r>
              <a:rPr lang="en-US" dirty="0"/>
              <a:t>It did not have good breakdown of specialties or physician count</a:t>
            </a:r>
          </a:p>
          <a:p>
            <a:pPr marL="628650" lvl="1" indent="-171450">
              <a:buFontTx/>
              <a:buChar char="-"/>
            </a:pPr>
            <a:r>
              <a:rPr lang="en-US" dirty="0"/>
              <a:t>Wanted more information</a:t>
            </a:r>
          </a:p>
          <a:p>
            <a:pPr marL="171450" indent="-171450">
              <a:buFontTx/>
              <a:buChar char="-"/>
            </a:pPr>
            <a:r>
              <a:rPr lang="en-US" dirty="0"/>
              <a:t>Provider data </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C5E81396-E90C-427D-BF59-FBF28894F9F0}" type="slidenum">
              <a:rPr lang="en-US" smtClean="0"/>
              <a:t>5</a:t>
            </a:fld>
            <a:endParaRPr lang="en-US"/>
          </a:p>
        </p:txBody>
      </p:sp>
    </p:spTree>
    <p:extLst>
      <p:ext uri="{BB962C8B-B14F-4D97-AF65-F5344CB8AC3E}">
        <p14:creationId xmlns:p14="http://schemas.microsoft.com/office/powerpoint/2010/main" val="373512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Screenshot of data cleanup from git hub</a:t>
            </a:r>
          </a:p>
          <a:p>
            <a:r>
              <a:rPr lang="en-US" dirty="0"/>
              <a:t>- First codes we started with</a:t>
            </a:r>
          </a:p>
        </p:txBody>
      </p:sp>
      <p:sp>
        <p:nvSpPr>
          <p:cNvPr id="4" name="Slide Number Placeholder 3"/>
          <p:cNvSpPr>
            <a:spLocks noGrp="1"/>
          </p:cNvSpPr>
          <p:nvPr>
            <p:ph type="sldNum" sz="quarter" idx="5"/>
          </p:nvPr>
        </p:nvSpPr>
        <p:spPr/>
        <p:txBody>
          <a:bodyPr/>
          <a:lstStyle/>
          <a:p>
            <a:fld id="{C5E81396-E90C-427D-BF59-FBF28894F9F0}" type="slidenum">
              <a:rPr lang="en-US" smtClean="0"/>
              <a:t>6</a:t>
            </a:fld>
            <a:endParaRPr lang="en-US"/>
          </a:p>
        </p:txBody>
      </p:sp>
    </p:spTree>
    <p:extLst>
      <p:ext uri="{BB962C8B-B14F-4D97-AF65-F5344CB8AC3E}">
        <p14:creationId xmlns:p14="http://schemas.microsoft.com/office/powerpoint/2010/main" val="162481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SwitJUPYTER</a:t>
            </a:r>
            <a:r>
              <a:rPr lang="en-US" dirty="0"/>
              <a:t> NOTEBOOK</a:t>
            </a:r>
          </a:p>
        </p:txBody>
      </p:sp>
      <p:sp>
        <p:nvSpPr>
          <p:cNvPr id="4" name="Slide Number Placeholder 3"/>
          <p:cNvSpPr>
            <a:spLocks noGrp="1"/>
          </p:cNvSpPr>
          <p:nvPr>
            <p:ph type="sldNum" sz="quarter" idx="5"/>
          </p:nvPr>
        </p:nvSpPr>
        <p:spPr/>
        <p:txBody>
          <a:bodyPr/>
          <a:lstStyle/>
          <a:p>
            <a:fld id="{C5E81396-E90C-427D-BF59-FBF28894F9F0}" type="slidenum">
              <a:rPr lang="en-US" smtClean="0"/>
              <a:t>7</a:t>
            </a:fld>
            <a:endParaRPr lang="en-US"/>
          </a:p>
        </p:txBody>
      </p:sp>
    </p:spTree>
    <p:extLst>
      <p:ext uri="{BB962C8B-B14F-4D97-AF65-F5344CB8AC3E}">
        <p14:creationId xmlns:p14="http://schemas.microsoft.com/office/powerpoint/2010/main" val="3632596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model</a:t>
            </a:r>
          </a:p>
          <a:p>
            <a:pPr marL="171450" indent="-171450">
              <a:buFontTx/>
              <a:buChar char="-"/>
            </a:pPr>
            <a:r>
              <a:rPr lang="en-US" dirty="0"/>
              <a:t>Provider per 10k per pop and poverty rate</a:t>
            </a:r>
          </a:p>
          <a:p>
            <a:pPr marL="628650" lvl="1" indent="-171450">
              <a:buFontTx/>
              <a:buChar char="-"/>
            </a:pPr>
            <a:r>
              <a:rPr lang="en-US" dirty="0"/>
              <a:t>Was no relationship between these variables</a:t>
            </a:r>
          </a:p>
          <a:p>
            <a:pPr marL="628650" lvl="1" indent="-171450">
              <a:buFontTx/>
              <a:buChar char="-"/>
            </a:pPr>
            <a:r>
              <a:rPr lang="en-US" dirty="0"/>
              <a:t>Cannot reject the null </a:t>
            </a:r>
            <a:r>
              <a:rPr lang="en-US" dirty="0" err="1"/>
              <a:t>hypoethsis</a:t>
            </a:r>
            <a:endParaRPr lang="en-US" dirty="0"/>
          </a:p>
          <a:p>
            <a:pPr marL="628650" lvl="1" indent="-171450">
              <a:buFontTx/>
              <a:buChar char="-"/>
            </a:pPr>
            <a:r>
              <a:rPr lang="en-US" dirty="0"/>
              <a:t>There were no statistically significant differences</a:t>
            </a:r>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C5E81396-E90C-427D-BF59-FBF28894F9F0}" type="slidenum">
              <a:rPr lang="en-US" smtClean="0"/>
              <a:t>9</a:t>
            </a:fld>
            <a:endParaRPr lang="en-US"/>
          </a:p>
        </p:txBody>
      </p:sp>
    </p:spTree>
    <p:extLst>
      <p:ext uri="{BB962C8B-B14F-4D97-AF65-F5344CB8AC3E}">
        <p14:creationId xmlns:p14="http://schemas.microsoft.com/office/powerpoint/2010/main" val="416994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a:t>
            </a:r>
          </a:p>
          <a:p>
            <a:pPr marL="171450" indent="-171450">
              <a:buFontTx/>
              <a:buChar char="-"/>
            </a:pPr>
            <a:r>
              <a:rPr lang="en-US" dirty="0"/>
              <a:t>Physician count distribution was not linear</a:t>
            </a:r>
          </a:p>
          <a:p>
            <a:pPr marL="628650" lvl="1" indent="-171450">
              <a:buFontTx/>
              <a:buChar char="-"/>
            </a:pPr>
            <a:r>
              <a:rPr lang="en-US" dirty="0"/>
              <a:t>Differences were not great enough to change the count</a:t>
            </a:r>
          </a:p>
          <a:p>
            <a:pPr marL="628650" lvl="1" indent="-171450">
              <a:buFontTx/>
              <a:buChar char="-"/>
            </a:pPr>
            <a:r>
              <a:rPr lang="en-US" dirty="0"/>
              <a:t>Had the colored dots covering the outliers</a:t>
            </a:r>
          </a:p>
          <a:p>
            <a:pPr marL="628650" lvl="1" indent="-171450">
              <a:buFontTx/>
              <a:buChar char="-"/>
            </a:pPr>
            <a:r>
              <a:rPr lang="en-US" dirty="0"/>
              <a:t>The outliers were not showing well on the </a:t>
            </a:r>
            <a:r>
              <a:rPr lang="en-US" dirty="0" err="1"/>
              <a:t>colorbar</a:t>
            </a:r>
            <a:endParaRPr lang="en-US" dirty="0"/>
          </a:p>
          <a:p>
            <a:pPr marL="457200" lvl="1" indent="0">
              <a:buFontTx/>
              <a:buNone/>
            </a:pPr>
            <a:endParaRPr lang="en-US" dirty="0"/>
          </a:p>
          <a:p>
            <a:pPr marL="457200" lvl="1" indent="0">
              <a:buFontTx/>
              <a:buNone/>
            </a:pPr>
            <a:r>
              <a:rPr lang="en-US" dirty="0"/>
              <a:t> Cleaning up the column names </a:t>
            </a:r>
          </a:p>
          <a:p>
            <a:pPr marL="457200" lvl="1" indent="0">
              <a:buFontTx/>
              <a:buNone/>
            </a:pPr>
            <a:endParaRPr lang="en-US" dirty="0"/>
          </a:p>
          <a:p>
            <a:r>
              <a:rPr lang="en-US" dirty="0"/>
              <a:t>Slide in back of presentation (3</a:t>
            </a:r>
            <a:r>
              <a:rPr lang="en-US" baseline="30000" dirty="0"/>
              <a:t>rd</a:t>
            </a:r>
            <a:r>
              <a:rPr lang="en-US" dirty="0"/>
              <a:t> bullet): Geocode Providers</a:t>
            </a:r>
          </a:p>
          <a:p>
            <a:pPr marL="171450" indent="-171450">
              <a:buFontTx/>
              <a:buChar char="-"/>
            </a:pPr>
            <a:r>
              <a:rPr lang="en-US" dirty="0"/>
              <a:t>APPENDIX for our thought process or what we initially set out to do</a:t>
            </a:r>
          </a:p>
          <a:p>
            <a:pPr marL="171450" indent="-171450">
              <a:buFontTx/>
              <a:buChar char="-"/>
            </a:pPr>
            <a:r>
              <a:rPr lang="en-US" dirty="0"/>
              <a:t>Describe other things we considered</a:t>
            </a:r>
          </a:p>
          <a:p>
            <a:pPr marL="171450" indent="-171450">
              <a:buFontTx/>
              <a:buChar char="-"/>
            </a:pPr>
            <a:r>
              <a:rPr lang="en-US" dirty="0"/>
              <a:t>Did not end up using it for official project</a:t>
            </a:r>
          </a:p>
          <a:p>
            <a:pPr marL="457200" lvl="1" indent="0">
              <a:buFontTx/>
              <a:buNone/>
            </a:pPr>
            <a:endParaRPr lang="en-US" dirty="0"/>
          </a:p>
          <a:p>
            <a:pPr marL="457200" lvl="1" indent="0">
              <a:buFontTx/>
              <a:buNone/>
            </a:pPr>
            <a:endParaRPr lang="en-US" dirty="0"/>
          </a:p>
        </p:txBody>
      </p:sp>
      <p:sp>
        <p:nvSpPr>
          <p:cNvPr id="4" name="Slide Number Placeholder 3"/>
          <p:cNvSpPr>
            <a:spLocks noGrp="1"/>
          </p:cNvSpPr>
          <p:nvPr>
            <p:ph type="sldNum" sz="quarter" idx="5"/>
          </p:nvPr>
        </p:nvSpPr>
        <p:spPr/>
        <p:txBody>
          <a:bodyPr/>
          <a:lstStyle/>
          <a:p>
            <a:fld id="{C5E81396-E90C-427D-BF59-FBF28894F9F0}" type="slidenum">
              <a:rPr lang="en-US" smtClean="0"/>
              <a:t>11</a:t>
            </a:fld>
            <a:endParaRPr lang="en-US"/>
          </a:p>
        </p:txBody>
      </p:sp>
    </p:spTree>
    <p:extLst>
      <p:ext uri="{BB962C8B-B14F-4D97-AF65-F5344CB8AC3E}">
        <p14:creationId xmlns:p14="http://schemas.microsoft.com/office/powerpoint/2010/main" val="403852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02CE-BF1C-420F-A91C-D01A21222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7776CE-4E91-412A-88F5-9E61F7BD6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53C8A-401F-4C84-8F79-91DFC4D0C84A}"/>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5" name="Footer Placeholder 4">
            <a:extLst>
              <a:ext uri="{FF2B5EF4-FFF2-40B4-BE49-F238E27FC236}">
                <a16:creationId xmlns:a16="http://schemas.microsoft.com/office/drawing/2014/main" id="{00AD9E54-152F-4E7D-AF4C-4932BFAFC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B3560-4FE1-41B1-A81E-16B88A97C003}"/>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150837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32DB-7531-4A3B-89F4-9369407BE0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02DFDF-3869-4A1E-8DDF-9EF7919FB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D22FE-A814-46C6-B01C-56A5816C24BF}"/>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5" name="Footer Placeholder 4">
            <a:extLst>
              <a:ext uri="{FF2B5EF4-FFF2-40B4-BE49-F238E27FC236}">
                <a16:creationId xmlns:a16="http://schemas.microsoft.com/office/drawing/2014/main" id="{3FF3CF50-3776-4821-99D5-B9AFB1EFD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E0E98-CC5F-4BBD-9EB3-84CBED574DFB}"/>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8909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582FA-998C-4D57-9790-88C34E807C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E6FF26-2353-4A6D-BC68-94925BA35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E9114-D5B1-4688-9ED1-E1EE932DD352}"/>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5" name="Footer Placeholder 4">
            <a:extLst>
              <a:ext uri="{FF2B5EF4-FFF2-40B4-BE49-F238E27FC236}">
                <a16:creationId xmlns:a16="http://schemas.microsoft.com/office/drawing/2014/main" id="{D6DCE154-3824-4FF7-814D-6A9628251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9B523-32C0-4ECF-A85C-003C03838A51}"/>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17711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B3B1-91E1-42E7-8FE5-502EF0770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48A46-46B1-42B5-B150-EB2A08CAF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F1BA4-E483-4491-82C2-D9AAE72836EA}"/>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5" name="Footer Placeholder 4">
            <a:extLst>
              <a:ext uri="{FF2B5EF4-FFF2-40B4-BE49-F238E27FC236}">
                <a16:creationId xmlns:a16="http://schemas.microsoft.com/office/drawing/2014/main" id="{4BA7E184-457B-43AB-99CC-D9DB2C50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E69F5-9696-49C6-82E9-D1AD7ABAA45F}"/>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136263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B83A-280A-47D6-991D-21E6205306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6F9F2-2968-4F9E-9606-1AD7283C8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AAC6B-C7DA-493D-81FA-9D8F99C9E761}"/>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5" name="Footer Placeholder 4">
            <a:extLst>
              <a:ext uri="{FF2B5EF4-FFF2-40B4-BE49-F238E27FC236}">
                <a16:creationId xmlns:a16="http://schemas.microsoft.com/office/drawing/2014/main" id="{39382262-8A73-4AA3-909A-C4D2303C9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DE1C8-549D-4911-90B2-8AE1D22299C7}"/>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147597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180D-A505-4A83-BF59-B1DF076AB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515BC-EB56-4B20-AC0D-5C90454705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BA71D7-19AC-4C1B-8225-2694E42A2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2E50C-903F-413B-9659-FCA402E9CCC2}"/>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6" name="Footer Placeholder 5">
            <a:extLst>
              <a:ext uri="{FF2B5EF4-FFF2-40B4-BE49-F238E27FC236}">
                <a16:creationId xmlns:a16="http://schemas.microsoft.com/office/drawing/2014/main" id="{EDCBAD95-5BCB-4410-B4D3-9C360CBA2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33A75-07A7-4EC7-95B8-473795249AF4}"/>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237465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DB02-036B-4BAD-9A16-E8C15785B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8CB4B4-13A9-44C1-BB91-D7F7077505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7D1193-7637-45AA-B50A-FDD8A539CC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12161-455F-4EDA-B8BD-C2CFC75C7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1200EC-27C7-49BF-A487-16D41C1BEC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C45A7-CAD7-4012-8BF7-DDDEEC8A1AD7}"/>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8" name="Footer Placeholder 7">
            <a:extLst>
              <a:ext uri="{FF2B5EF4-FFF2-40B4-BE49-F238E27FC236}">
                <a16:creationId xmlns:a16="http://schemas.microsoft.com/office/drawing/2014/main" id="{128F4EB7-6942-4396-A2E9-B2E6EC6072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A47EE-EAE3-43D4-ADD7-D7F42A6D689D}"/>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205439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1CC3-E879-40B3-916F-616BE3A312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EF212F-2B55-4D52-A12B-275A7CE30BA7}"/>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4" name="Footer Placeholder 3">
            <a:extLst>
              <a:ext uri="{FF2B5EF4-FFF2-40B4-BE49-F238E27FC236}">
                <a16:creationId xmlns:a16="http://schemas.microsoft.com/office/drawing/2014/main" id="{B57C353E-1C9F-451C-9FB5-A31F8372DF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B0C1A4-DC69-4B59-93AF-50FDB332B6C0}"/>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196080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EEFB4E-C61B-4FEA-A65D-7C638F837CA4}"/>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3" name="Footer Placeholder 2">
            <a:extLst>
              <a:ext uri="{FF2B5EF4-FFF2-40B4-BE49-F238E27FC236}">
                <a16:creationId xmlns:a16="http://schemas.microsoft.com/office/drawing/2014/main" id="{37395983-0FD2-458A-9BE5-6FF6FF211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0C53ED-C64C-4828-896F-37CE4E68A01C}"/>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323805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ED5D-3B7A-423C-BA56-87DC6784D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60120-CA9A-4881-A087-9389FDCAB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F0B20D-AAEE-40EC-B67C-7C9CDCC4C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B3B5F-3926-4F19-BA06-D18BADE40268}"/>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6" name="Footer Placeholder 5">
            <a:extLst>
              <a:ext uri="{FF2B5EF4-FFF2-40B4-BE49-F238E27FC236}">
                <a16:creationId xmlns:a16="http://schemas.microsoft.com/office/drawing/2014/main" id="{77EB4085-EC6C-4E4E-A781-1C193ADFD5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5C323-03A5-4E15-93F3-4D0EBF4A4F7C}"/>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417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5899-59BA-498B-972C-B31DE702E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6D3D12-71DD-46AA-960C-93CB4C32A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0C2CB5-14C7-4A65-A01F-B8C3780E8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CCA19-9321-41F6-8E5F-1DB32B81C078}"/>
              </a:ext>
            </a:extLst>
          </p:cNvPr>
          <p:cNvSpPr>
            <a:spLocks noGrp="1"/>
          </p:cNvSpPr>
          <p:nvPr>
            <p:ph type="dt" sz="half" idx="10"/>
          </p:nvPr>
        </p:nvSpPr>
        <p:spPr/>
        <p:txBody>
          <a:bodyPr/>
          <a:lstStyle/>
          <a:p>
            <a:fld id="{30267C85-0043-4CFD-B472-6859CB213C4B}" type="datetimeFigureOut">
              <a:rPr lang="en-US" smtClean="0"/>
              <a:t>4/30/2021</a:t>
            </a:fld>
            <a:endParaRPr lang="en-US"/>
          </a:p>
        </p:txBody>
      </p:sp>
      <p:sp>
        <p:nvSpPr>
          <p:cNvPr id="6" name="Footer Placeholder 5">
            <a:extLst>
              <a:ext uri="{FF2B5EF4-FFF2-40B4-BE49-F238E27FC236}">
                <a16:creationId xmlns:a16="http://schemas.microsoft.com/office/drawing/2014/main" id="{39E18A0D-2043-47D9-B6DF-28EAEE92C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0A36B-6276-470D-A3CE-5D6BEFC0D601}"/>
              </a:ext>
            </a:extLst>
          </p:cNvPr>
          <p:cNvSpPr>
            <a:spLocks noGrp="1"/>
          </p:cNvSpPr>
          <p:nvPr>
            <p:ph type="sldNum" sz="quarter" idx="12"/>
          </p:nvPr>
        </p:nvSpPr>
        <p:spPr/>
        <p:txBody>
          <a:bodyPr/>
          <a:lstStyle/>
          <a:p>
            <a:fld id="{609DEFDA-44BA-4AE0-9202-6C19E7EC9D42}" type="slidenum">
              <a:rPr lang="en-US" smtClean="0"/>
              <a:t>‹#›</a:t>
            </a:fld>
            <a:endParaRPr lang="en-US"/>
          </a:p>
        </p:txBody>
      </p:sp>
    </p:spTree>
    <p:extLst>
      <p:ext uri="{BB962C8B-B14F-4D97-AF65-F5344CB8AC3E}">
        <p14:creationId xmlns:p14="http://schemas.microsoft.com/office/powerpoint/2010/main" val="196592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70AE7-09D8-46E1-83EA-6567BF6FB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C3201A-EC1D-465F-BFAF-C7A89B86E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E3743-B1A3-437E-93E3-27435AA32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67C85-0043-4CFD-B472-6859CB213C4B}" type="datetimeFigureOut">
              <a:rPr lang="en-US" smtClean="0"/>
              <a:t>4/30/2021</a:t>
            </a:fld>
            <a:endParaRPr lang="en-US"/>
          </a:p>
        </p:txBody>
      </p:sp>
      <p:sp>
        <p:nvSpPr>
          <p:cNvPr id="5" name="Footer Placeholder 4">
            <a:extLst>
              <a:ext uri="{FF2B5EF4-FFF2-40B4-BE49-F238E27FC236}">
                <a16:creationId xmlns:a16="http://schemas.microsoft.com/office/drawing/2014/main" id="{28DE6070-1D53-4E41-BF1E-6977D653B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9E1F0-0290-41DF-8ABA-60B7AA115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EFDA-44BA-4AE0-9202-6C19E7EC9D42}" type="slidenum">
              <a:rPr lang="en-US" smtClean="0"/>
              <a:t>‹#›</a:t>
            </a:fld>
            <a:endParaRPr lang="en-US"/>
          </a:p>
        </p:txBody>
      </p:sp>
    </p:spTree>
    <p:extLst>
      <p:ext uri="{BB962C8B-B14F-4D97-AF65-F5344CB8AC3E}">
        <p14:creationId xmlns:p14="http://schemas.microsoft.com/office/powerpoint/2010/main" val="425484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anujmagazine.blogspot.com/2014/04/how-to-manage-load-of-unread-book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0" descr="Desk with stethoscope and computer keyboard">
            <a:extLst>
              <a:ext uri="{FF2B5EF4-FFF2-40B4-BE49-F238E27FC236}">
                <a16:creationId xmlns:a16="http://schemas.microsoft.com/office/drawing/2014/main" id="{6E3B8E61-5216-45E4-9093-94CDD40BF4E5}"/>
              </a:ext>
            </a:extLst>
          </p:cNvPr>
          <p:cNvPicPr>
            <a:picLocks noChangeAspect="1"/>
          </p:cNvPicPr>
          <p:nvPr/>
        </p:nvPicPr>
        <p:blipFill rotWithShape="1">
          <a:blip r:embed="rId2">
            <a:alphaModFix/>
          </a:blip>
          <a:srcRect l="19329" r="3699" b="-1"/>
          <a:stretch/>
        </p:blipFill>
        <p:spPr>
          <a:xfrm>
            <a:off x="4283902" y="10"/>
            <a:ext cx="7908098" cy="6857992"/>
          </a:xfrm>
          <a:prstGeom prst="rect">
            <a:avLst/>
          </a:prstGeom>
        </p:spPr>
      </p:pic>
      <p:sp>
        <p:nvSpPr>
          <p:cNvPr id="57" name="Rectangle 5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3FC0B-6492-4CB2-B3D9-1D254053444E}"/>
              </a:ext>
            </a:extLst>
          </p:cNvPr>
          <p:cNvSpPr>
            <a:spLocks noGrp="1"/>
          </p:cNvSpPr>
          <p:nvPr>
            <p:ph type="ctrTitle"/>
          </p:nvPr>
        </p:nvSpPr>
        <p:spPr>
          <a:xfrm>
            <a:off x="728663" y="1115219"/>
            <a:ext cx="5505449" cy="2387600"/>
          </a:xfrm>
        </p:spPr>
        <p:txBody>
          <a:bodyPr>
            <a:normAutofit/>
          </a:bodyPr>
          <a:lstStyle/>
          <a:p>
            <a:pPr algn="l"/>
            <a:r>
              <a:rPr lang="en-US" sz="5000">
                <a:solidFill>
                  <a:schemeClr val="bg1"/>
                </a:solidFill>
              </a:rPr>
              <a:t>Physician &amp; Provider Service Distribution in California</a:t>
            </a:r>
          </a:p>
        </p:txBody>
      </p:sp>
      <p:sp>
        <p:nvSpPr>
          <p:cNvPr id="3" name="Subtitle 2">
            <a:extLst>
              <a:ext uri="{FF2B5EF4-FFF2-40B4-BE49-F238E27FC236}">
                <a16:creationId xmlns:a16="http://schemas.microsoft.com/office/drawing/2014/main" id="{A1C49F4D-7854-48F1-8C60-479C7C1ED935}"/>
              </a:ext>
            </a:extLst>
          </p:cNvPr>
          <p:cNvSpPr>
            <a:spLocks noGrp="1"/>
          </p:cNvSpPr>
          <p:nvPr>
            <p:ph type="subTitle" idx="1"/>
          </p:nvPr>
        </p:nvSpPr>
        <p:spPr>
          <a:xfrm>
            <a:off x="728663" y="3902075"/>
            <a:ext cx="5505449" cy="1655762"/>
          </a:xfrm>
        </p:spPr>
        <p:txBody>
          <a:bodyPr>
            <a:normAutofit/>
          </a:bodyPr>
          <a:lstStyle/>
          <a:p>
            <a:pPr algn="l"/>
            <a:r>
              <a:rPr lang="en-US" sz="2000">
                <a:solidFill>
                  <a:schemeClr val="bg1"/>
                </a:solidFill>
              </a:rPr>
              <a:t>By: Jeneice George, Matt Jensen, Emory Mansuetti, Veerpal Sanga, and Andrew Schell</a:t>
            </a:r>
          </a:p>
        </p:txBody>
      </p:sp>
      <p:cxnSp>
        <p:nvCxnSpPr>
          <p:cNvPr id="59" name="Straight Connector 5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57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0"/>
                                        </p:tgtEl>
                                        <p:attrNameLst>
                                          <p:attrName>style.visibility</p:attrName>
                                        </p:attrNameLst>
                                      </p:cBhvr>
                                      <p:to>
                                        <p:strVal val="visible"/>
                                      </p:to>
                                    </p:set>
                                    <p:animEffect transition="in" filter="fade">
                                      <p:cBhvr>
                                        <p:cTn id="13" dur="7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14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1FEAAF-B4D2-4D27-AEE5-D66DB602223F}"/>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n-US" sz="3200"/>
              <a:t>Linear Regression Model</a:t>
            </a:r>
          </a:p>
        </p:txBody>
      </p:sp>
      <p:sp>
        <p:nvSpPr>
          <p:cNvPr id="150" name="Rectangle 14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2" name="Rectangle 15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3" name="Content Placeholder 2062">
            <a:extLst>
              <a:ext uri="{FF2B5EF4-FFF2-40B4-BE49-F238E27FC236}">
                <a16:creationId xmlns:a16="http://schemas.microsoft.com/office/drawing/2014/main" id="{EF49B8C1-4EC6-4D4A-8DDC-746DBCB3CF4E}"/>
              </a:ext>
            </a:extLst>
          </p:cNvPr>
          <p:cNvSpPr>
            <a:spLocks noGrp="1"/>
          </p:cNvSpPr>
          <p:nvPr>
            <p:ph idx="1"/>
          </p:nvPr>
        </p:nvSpPr>
        <p:spPr>
          <a:xfrm>
            <a:off x="5250106" y="586822"/>
            <a:ext cx="6106742" cy="1645920"/>
          </a:xfrm>
        </p:spPr>
        <p:txBody>
          <a:bodyPr anchor="ctr">
            <a:normAutofit/>
          </a:bodyPr>
          <a:lstStyle/>
          <a:p>
            <a:r>
              <a:rPr lang="en-US" sz="1200" b="1" dirty="0"/>
              <a:t>Provider to Poverty Rate: </a:t>
            </a:r>
            <a:r>
              <a:rPr lang="en-US" sz="1200" dirty="0"/>
              <a:t>If the number of providers is not related to poverty rate, then increasing the amount of providers in a county will not have an affect on the poverty rate in the area.</a:t>
            </a:r>
          </a:p>
          <a:p>
            <a:pPr lvl="1"/>
            <a:r>
              <a:rPr lang="en-US" sz="1200" dirty="0"/>
              <a:t>Cannot reject null hypothesis (H0)</a:t>
            </a:r>
          </a:p>
          <a:p>
            <a:pPr marL="171450" lvl="1" indent="-171450"/>
            <a:r>
              <a:rPr lang="en-US" sz="1200" b="1" dirty="0"/>
              <a:t>Population to Provider: </a:t>
            </a:r>
            <a:r>
              <a:rPr lang="en-US" sz="1200" dirty="0"/>
              <a:t>If the size of the population within a county is not related to the amount of physicians in that county, then a high or low population size will have no impact on the amount of providers available in the county area.</a:t>
            </a:r>
          </a:p>
          <a:p>
            <a:pPr marL="457200" lvl="2" indent="0"/>
            <a:r>
              <a:rPr lang="en-US" sz="1200" dirty="0"/>
              <a:t>   Cannot reject H0</a:t>
            </a:r>
          </a:p>
        </p:txBody>
      </p:sp>
      <p:pic>
        <p:nvPicPr>
          <p:cNvPr id="2050" name="Picture 2" descr="Chart, scatter chart&#10;&#10;Description automatically generated">
            <a:extLst>
              <a:ext uri="{FF2B5EF4-FFF2-40B4-BE49-F238E27FC236}">
                <a16:creationId xmlns:a16="http://schemas.microsoft.com/office/drawing/2014/main" id="{5E5FA68B-0F19-4C3A-B3C5-8A8B57225B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4948" y="2729397"/>
            <a:ext cx="4787179" cy="34838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D0BFEDB-48AC-4251-84BC-79C430D540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4073" y="2729397"/>
            <a:ext cx="491249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16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FBAECA4-C44E-4431-9929-FD8B02107BD1}"/>
              </a:ext>
            </a:extLst>
          </p:cNvPr>
          <p:cNvSpPr>
            <a:spLocks noGrp="1"/>
          </p:cNvSpPr>
          <p:nvPr>
            <p:ph type="title"/>
          </p:nvPr>
        </p:nvSpPr>
        <p:spPr>
          <a:xfrm>
            <a:off x="838200" y="669925"/>
            <a:ext cx="4508946" cy="1325563"/>
          </a:xfrm>
        </p:spPr>
        <p:txBody>
          <a:bodyPr anchor="b">
            <a:normAutofit/>
          </a:bodyPr>
          <a:lstStyle/>
          <a:p>
            <a:pPr algn="r"/>
            <a:r>
              <a:rPr lang="en-US" sz="2800" dirty="0">
                <a:solidFill>
                  <a:schemeClr val="bg1"/>
                </a:solidFill>
              </a:rPr>
              <a:t>Post-Mortem – Difficulties and Additional Questions that Came Up</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A677AD-C6D0-4410-A3DA-294A2BD03C20}"/>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From the graphs, the physician count distribution was not linear</a:t>
            </a:r>
          </a:p>
          <a:p>
            <a:pPr lvl="1">
              <a:buFont typeface="Wingdings" panose="05000000000000000000" pitchFamily="2" charset="2"/>
              <a:buChar char="Ø"/>
            </a:pPr>
            <a:r>
              <a:rPr lang="en-US" sz="1800" dirty="0">
                <a:solidFill>
                  <a:schemeClr val="bg1"/>
                </a:solidFill>
              </a:rPr>
              <a:t>Differences were not great enough to the change the number of physicians available in the county/zip codes</a:t>
            </a:r>
          </a:p>
          <a:p>
            <a:pPr marL="285750" lvl="1" indent="-285750"/>
            <a:r>
              <a:rPr lang="en-US" sz="2000" dirty="0">
                <a:solidFill>
                  <a:schemeClr val="bg1"/>
                </a:solidFill>
              </a:rPr>
              <a:t>Outliers were hidden and not showing well in the color bar scatter plots</a:t>
            </a:r>
          </a:p>
          <a:p>
            <a:pPr marL="285750" lvl="1" indent="-285750"/>
            <a:r>
              <a:rPr lang="en-US" sz="2000" dirty="0">
                <a:solidFill>
                  <a:schemeClr val="bg1"/>
                </a:solidFill>
              </a:rPr>
              <a:t>Creating column names during the data cleanup</a:t>
            </a:r>
          </a:p>
          <a:p>
            <a:pPr marL="285750" lvl="1" indent="-285750"/>
            <a:r>
              <a:rPr lang="en-US" sz="2000" b="1" dirty="0">
                <a:solidFill>
                  <a:schemeClr val="bg1"/>
                </a:solidFill>
              </a:rPr>
              <a:t>Further Questions:</a:t>
            </a:r>
          </a:p>
          <a:p>
            <a:pPr marL="742950" lvl="2" indent="-285750">
              <a:buFont typeface="Wingdings" panose="05000000000000000000" pitchFamily="2" charset="2"/>
              <a:buChar char="Ø"/>
            </a:pPr>
            <a:r>
              <a:rPr lang="en-US" sz="1800" dirty="0">
                <a:solidFill>
                  <a:schemeClr val="bg1"/>
                </a:solidFill>
              </a:rPr>
              <a:t>Is the type of specialty services related to population size of a county?</a:t>
            </a:r>
          </a:p>
          <a:p>
            <a:pPr marL="742950" lvl="2" indent="-285750">
              <a:buFont typeface="Wingdings" panose="05000000000000000000" pitchFamily="2" charset="2"/>
              <a:buChar char="Ø"/>
            </a:pPr>
            <a:r>
              <a:rPr lang="en-US" sz="1800" dirty="0">
                <a:solidFill>
                  <a:schemeClr val="bg1"/>
                </a:solidFill>
              </a:rPr>
              <a:t>How is the average per capita income within a county related to the types of specialty services available?</a:t>
            </a: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53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BB0EBD5A-66FD-47F8-8E11-3588FEDE667C}"/>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Thank you! </a:t>
            </a:r>
          </a:p>
        </p:txBody>
      </p:sp>
      <p:sp>
        <p:nvSpPr>
          <p:cNvPr id="3" name="Content Placeholder 2">
            <a:extLst>
              <a:ext uri="{FF2B5EF4-FFF2-40B4-BE49-F238E27FC236}">
                <a16:creationId xmlns:a16="http://schemas.microsoft.com/office/drawing/2014/main" id="{5F857A5B-4BFB-470C-AB71-756A1234DBEF}"/>
              </a:ext>
            </a:extLst>
          </p:cNvPr>
          <p:cNvSpPr>
            <a:spLocks noGrp="1"/>
          </p:cNvSpPr>
          <p:nvPr>
            <p:ph idx="1"/>
          </p:nvPr>
        </p:nvSpPr>
        <p:spPr>
          <a:xfrm>
            <a:off x="1932902" y="3429000"/>
            <a:ext cx="8071697" cy="1655762"/>
          </a:xfrm>
        </p:spPr>
        <p:txBody>
          <a:bodyPr vert="horz" lIns="91440" tIns="45720" rIns="91440" bIns="45720" rtlCol="0">
            <a:normAutofit/>
          </a:bodyPr>
          <a:lstStyle/>
          <a:p>
            <a:pPr marL="0" indent="0">
              <a:buNone/>
            </a:pPr>
            <a:r>
              <a:rPr lang="en-US" sz="3200" kern="1200" dirty="0">
                <a:solidFill>
                  <a:schemeClr val="bg1"/>
                </a:solidFill>
                <a:latin typeface="+mn-lt"/>
                <a:ea typeface="+mn-ea"/>
                <a:cs typeface="+mn-cs"/>
              </a:rPr>
              <a:t>Any Questions?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29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kydivers make a formation above the clouds">
            <a:extLst>
              <a:ext uri="{FF2B5EF4-FFF2-40B4-BE49-F238E27FC236}">
                <a16:creationId xmlns:a16="http://schemas.microsoft.com/office/drawing/2014/main" id="{9D5B59C0-3F4C-4BC6-A209-F5EA36BC59C8}"/>
              </a:ext>
            </a:extLst>
          </p:cNvPr>
          <p:cNvPicPr>
            <a:picLocks noChangeAspect="1"/>
          </p:cNvPicPr>
          <p:nvPr/>
        </p:nvPicPr>
        <p:blipFill rotWithShape="1">
          <a:blip r:embed="rId2"/>
          <a:srcRect l="36" r="15581" b="-1"/>
          <a:stretch/>
        </p:blipFill>
        <p:spPr>
          <a:xfrm>
            <a:off x="3522468" y="10"/>
            <a:ext cx="8669532" cy="6857990"/>
          </a:xfrm>
          <a:prstGeom prst="rect">
            <a:avLst/>
          </a:prstGeom>
        </p:spPr>
      </p:pic>
      <p:sp>
        <p:nvSpPr>
          <p:cNvPr id="20" name="Rectangle 1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AFF273-3474-48D6-A2E0-D7EC4DEF3327}"/>
              </a:ext>
            </a:extLst>
          </p:cNvPr>
          <p:cNvSpPr>
            <a:spLocks noGrp="1"/>
          </p:cNvSpPr>
          <p:nvPr>
            <p:ph type="title"/>
          </p:nvPr>
        </p:nvSpPr>
        <p:spPr>
          <a:xfrm>
            <a:off x="371094" y="1161288"/>
            <a:ext cx="3438144" cy="1124712"/>
          </a:xfrm>
        </p:spPr>
        <p:txBody>
          <a:bodyPr anchor="b">
            <a:normAutofit/>
          </a:bodyPr>
          <a:lstStyle/>
          <a:p>
            <a:r>
              <a:rPr lang="en-US" sz="2800" dirty="0"/>
              <a:t>Introduction for the Team</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BEDD9C-A195-40C5-B0A2-5B06E2430591}"/>
              </a:ext>
            </a:extLst>
          </p:cNvPr>
          <p:cNvSpPr>
            <a:spLocks noGrp="1"/>
          </p:cNvSpPr>
          <p:nvPr>
            <p:ph idx="1"/>
          </p:nvPr>
        </p:nvSpPr>
        <p:spPr>
          <a:xfrm>
            <a:off x="371094" y="2718054"/>
            <a:ext cx="4094226" cy="3207258"/>
          </a:xfrm>
        </p:spPr>
        <p:txBody>
          <a:bodyPr anchor="t">
            <a:normAutofit/>
          </a:bodyPr>
          <a:lstStyle/>
          <a:p>
            <a:r>
              <a:rPr lang="en-US" sz="2000" dirty="0"/>
              <a:t>Background in Healthcare </a:t>
            </a:r>
          </a:p>
          <a:p>
            <a:r>
              <a:rPr lang="en-US" sz="2000" dirty="0"/>
              <a:t>Passionate about patient-care and healthcare accessibility</a:t>
            </a:r>
          </a:p>
          <a:p>
            <a:r>
              <a:rPr lang="en-US" sz="2000" dirty="0"/>
              <a:t>Backgrounds led us to examine healthcare-related topics</a:t>
            </a:r>
          </a:p>
          <a:p>
            <a:r>
              <a:rPr lang="en-US" sz="2000" dirty="0"/>
              <a:t>Growing interests in healthcare data analytics</a:t>
            </a:r>
          </a:p>
          <a:p>
            <a:endParaRPr lang="en-US" sz="1700" dirty="0"/>
          </a:p>
        </p:txBody>
      </p:sp>
    </p:spTree>
    <p:extLst>
      <p:ext uri="{BB962C8B-B14F-4D97-AF65-F5344CB8AC3E}">
        <p14:creationId xmlns:p14="http://schemas.microsoft.com/office/powerpoint/2010/main" val="2038757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3AACC05-0F53-40A4-B389-29062A3710EB}"/>
              </a:ext>
            </a:extLst>
          </p:cNvPr>
          <p:cNvSpPr>
            <a:spLocks noGrp="1"/>
          </p:cNvSpPr>
          <p:nvPr>
            <p:ph type="title"/>
          </p:nvPr>
        </p:nvSpPr>
        <p:spPr>
          <a:xfrm>
            <a:off x="922635" y="1250575"/>
            <a:ext cx="4604274" cy="4163210"/>
          </a:xfrm>
        </p:spPr>
        <p:txBody>
          <a:bodyPr anchor="ctr">
            <a:normAutofit/>
          </a:bodyPr>
          <a:lstStyle/>
          <a:p>
            <a:r>
              <a:rPr lang="en-US" sz="8000">
                <a:solidFill>
                  <a:schemeClr val="bg1"/>
                </a:solidFill>
              </a:rPr>
              <a:t>Sources of Data </a:t>
            </a:r>
          </a:p>
        </p:txBody>
      </p:sp>
      <p:sp>
        <p:nvSpPr>
          <p:cNvPr id="24" name="Rectangle 18">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8978E5-34DC-4976-8897-D4028B1F3BE7}"/>
              </a:ext>
            </a:extLst>
          </p:cNvPr>
          <p:cNvSpPr>
            <a:spLocks noGrp="1"/>
          </p:cNvSpPr>
          <p:nvPr>
            <p:ph idx="1"/>
          </p:nvPr>
        </p:nvSpPr>
        <p:spPr>
          <a:xfrm>
            <a:off x="6293224" y="860612"/>
            <a:ext cx="4797909" cy="5023821"/>
          </a:xfrm>
        </p:spPr>
        <p:txBody>
          <a:bodyPr anchor="ctr">
            <a:normAutofit/>
          </a:bodyPr>
          <a:lstStyle/>
          <a:p>
            <a:r>
              <a:rPr lang="en-US" sz="2000" dirty="0">
                <a:solidFill>
                  <a:schemeClr val="bg1"/>
                </a:solidFill>
              </a:rPr>
              <a:t>Census API 2019</a:t>
            </a:r>
          </a:p>
          <a:p>
            <a:pPr lvl="1">
              <a:buFont typeface="Wingdings" panose="05000000000000000000" pitchFamily="2" charset="2"/>
              <a:buChar char="Ø"/>
            </a:pPr>
            <a:r>
              <a:rPr lang="en-US" sz="2000" dirty="0">
                <a:solidFill>
                  <a:schemeClr val="bg1"/>
                </a:solidFill>
              </a:rPr>
              <a:t>American Community Survey – ACS 5</a:t>
            </a:r>
          </a:p>
          <a:p>
            <a:r>
              <a:rPr lang="en-US" sz="2000" dirty="0">
                <a:solidFill>
                  <a:schemeClr val="bg1"/>
                </a:solidFill>
              </a:rPr>
              <a:t>Enrolled Medi-Cal Fee-for-Service (FFS) Providers (CSV)</a:t>
            </a:r>
          </a:p>
          <a:p>
            <a:pPr lvl="1">
              <a:buFont typeface="Wingdings" panose="05000000000000000000" pitchFamily="2" charset="2"/>
              <a:buChar char="Ø"/>
            </a:pPr>
            <a:r>
              <a:rPr lang="en-US" sz="2000" dirty="0">
                <a:solidFill>
                  <a:schemeClr val="bg1"/>
                </a:solidFill>
              </a:rPr>
              <a:t> California Health and Human Services Open Data</a:t>
            </a:r>
          </a:p>
        </p:txBody>
      </p:sp>
    </p:spTree>
    <p:extLst>
      <p:ext uri="{BB962C8B-B14F-4D97-AF65-F5344CB8AC3E}">
        <p14:creationId xmlns:p14="http://schemas.microsoft.com/office/powerpoint/2010/main" val="239814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2C603A9-98E6-4968-A7FD-6E004AC93B4C}"/>
              </a:ext>
            </a:extLst>
          </p:cNvPr>
          <p:cNvSpPr>
            <a:spLocks noGrp="1"/>
          </p:cNvSpPr>
          <p:nvPr>
            <p:ph type="title"/>
          </p:nvPr>
        </p:nvSpPr>
        <p:spPr>
          <a:xfrm>
            <a:off x="6412620" y="1250575"/>
            <a:ext cx="4604274" cy="4163210"/>
          </a:xfrm>
        </p:spPr>
        <p:txBody>
          <a:bodyPr anchor="ctr">
            <a:normAutofit/>
          </a:bodyPr>
          <a:lstStyle/>
          <a:p>
            <a:r>
              <a:rPr lang="en-US" sz="6200">
                <a:solidFill>
                  <a:schemeClr val="bg1"/>
                </a:solidFill>
              </a:rPr>
              <a:t>Core Message and Hypothesis of the Project</a:t>
            </a:r>
          </a:p>
        </p:txBody>
      </p:sp>
      <p:sp>
        <p:nvSpPr>
          <p:cNvPr id="3" name="Content Placeholder 2">
            <a:extLst>
              <a:ext uri="{FF2B5EF4-FFF2-40B4-BE49-F238E27FC236}">
                <a16:creationId xmlns:a16="http://schemas.microsoft.com/office/drawing/2014/main" id="{4D02C623-CE7C-40A1-8637-D3F4DE3124EA}"/>
              </a:ext>
            </a:extLst>
          </p:cNvPr>
          <p:cNvSpPr>
            <a:spLocks noGrp="1"/>
          </p:cNvSpPr>
          <p:nvPr>
            <p:ph idx="1"/>
          </p:nvPr>
        </p:nvSpPr>
        <p:spPr>
          <a:xfrm>
            <a:off x="780262" y="860612"/>
            <a:ext cx="4996593" cy="5023821"/>
          </a:xfrm>
        </p:spPr>
        <p:txBody>
          <a:bodyPr anchor="ctr">
            <a:normAutofit/>
          </a:bodyPr>
          <a:lstStyle/>
          <a:p>
            <a:r>
              <a:rPr lang="en-US" sz="2000" b="1" dirty="0">
                <a:solidFill>
                  <a:schemeClr val="bg1"/>
                </a:solidFill>
              </a:rPr>
              <a:t>Hypothesis: Is there is difference in distribution or access to specialty and primary care services based on a region’s average per capita income?</a:t>
            </a:r>
          </a:p>
          <a:p>
            <a:pPr lvl="1"/>
            <a:r>
              <a:rPr lang="en-US" sz="1600" dirty="0">
                <a:solidFill>
                  <a:schemeClr val="bg1"/>
                </a:solidFill>
              </a:rPr>
              <a:t>Follow-Up: Does the size of a county’s population affect the number of physicians and the types of specialties that are accessible to people living in that county?</a:t>
            </a:r>
          </a:p>
          <a:p>
            <a:r>
              <a:rPr lang="en-US" sz="2000" b="1" dirty="0">
                <a:solidFill>
                  <a:schemeClr val="bg1"/>
                </a:solidFill>
              </a:rPr>
              <a:t>Core Message</a:t>
            </a:r>
            <a:r>
              <a:rPr lang="en-US" sz="2000" dirty="0">
                <a:solidFill>
                  <a:schemeClr val="bg1"/>
                </a:solidFill>
              </a:rPr>
              <a:t>: Want to examine how census demographics are related to the availability of physicians and providers as well as the varieties of specialty services that are accessible in different areas depending on the poverty count in the county.</a:t>
            </a:r>
          </a:p>
        </p:txBody>
      </p:sp>
      <p:sp>
        <p:nvSpPr>
          <p:cNvPr id="19" name="Rectangle 18">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6461"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06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ole with many signs on it&#10;&#10;Description automatically generated with low confidence">
            <a:extLst>
              <a:ext uri="{FF2B5EF4-FFF2-40B4-BE49-F238E27FC236}">
                <a16:creationId xmlns:a16="http://schemas.microsoft.com/office/drawing/2014/main" id="{62B04A85-8602-4B5C-A140-D487BEC5955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4822" r="23576" b="4268"/>
          <a:stretch/>
        </p:blipFill>
        <p:spPr>
          <a:xfrm>
            <a:off x="3522468" y="10"/>
            <a:ext cx="8669532" cy="6857990"/>
          </a:xfrm>
          <a:prstGeom prst="rect">
            <a:avLst/>
          </a:prstGeom>
        </p:spPr>
      </p:pic>
      <p:sp>
        <p:nvSpPr>
          <p:cNvPr id="30" name="Rectangle 2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FC9E45-D666-48A1-B58F-F307EE1392A5}"/>
              </a:ext>
            </a:extLst>
          </p:cNvPr>
          <p:cNvSpPr>
            <a:spLocks noGrp="1"/>
          </p:cNvSpPr>
          <p:nvPr>
            <p:ph type="title"/>
          </p:nvPr>
        </p:nvSpPr>
        <p:spPr>
          <a:xfrm>
            <a:off x="371094" y="1161288"/>
            <a:ext cx="3438144" cy="1124712"/>
          </a:xfrm>
        </p:spPr>
        <p:txBody>
          <a:bodyPr anchor="b">
            <a:normAutofit/>
          </a:bodyPr>
          <a:lstStyle/>
          <a:p>
            <a:r>
              <a:rPr lang="en-US" sz="2800"/>
              <a:t>Data Cleanup and Exploration</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ontent Placeholder 24">
            <a:extLst>
              <a:ext uri="{FF2B5EF4-FFF2-40B4-BE49-F238E27FC236}">
                <a16:creationId xmlns:a16="http://schemas.microsoft.com/office/drawing/2014/main" id="{E241B093-C44B-4109-AFAD-D512C3C636DA}"/>
              </a:ext>
            </a:extLst>
          </p:cNvPr>
          <p:cNvSpPr>
            <a:spLocks noGrp="1"/>
          </p:cNvSpPr>
          <p:nvPr>
            <p:ph idx="1"/>
          </p:nvPr>
        </p:nvSpPr>
        <p:spPr>
          <a:xfrm>
            <a:off x="371094" y="2718054"/>
            <a:ext cx="3850386" cy="3603498"/>
          </a:xfrm>
        </p:spPr>
        <p:txBody>
          <a:bodyPr anchor="t">
            <a:normAutofit lnSpcReduction="10000"/>
          </a:bodyPr>
          <a:lstStyle/>
          <a:p>
            <a:r>
              <a:rPr lang="en-US" sz="1700" dirty="0"/>
              <a:t>Started with dataset of geocoded clinics</a:t>
            </a:r>
          </a:p>
          <a:p>
            <a:pPr lvl="1"/>
            <a:r>
              <a:rPr lang="en-US" sz="1500" dirty="0"/>
              <a:t>It did not have good breakdown of specialties or physician count</a:t>
            </a:r>
          </a:p>
          <a:p>
            <a:pPr lvl="1"/>
            <a:r>
              <a:rPr lang="en-US" sz="1500" dirty="0"/>
              <a:t>Wanted more information pertaining to census, county, and specialty</a:t>
            </a:r>
          </a:p>
          <a:p>
            <a:r>
              <a:rPr lang="en-US" sz="1700" dirty="0"/>
              <a:t>Exploring provider data</a:t>
            </a:r>
          </a:p>
          <a:p>
            <a:pPr lvl="1"/>
            <a:r>
              <a:rPr lang="en-US" sz="1500" dirty="0"/>
              <a:t>National Provider Identifier (NPI) that distinguishes each physician</a:t>
            </a:r>
          </a:p>
          <a:p>
            <a:pPr lvl="1"/>
            <a:r>
              <a:rPr lang="en-US" sz="1500" dirty="0"/>
              <a:t>Limit the provider type code to physicians within the state of California</a:t>
            </a:r>
          </a:p>
          <a:p>
            <a:pPr lvl="1"/>
            <a:r>
              <a:rPr lang="en-US" sz="1500" dirty="0"/>
              <a:t>Standardized the zip code to 5 digits to prepare to merge the provider data to the census data</a:t>
            </a:r>
          </a:p>
        </p:txBody>
      </p:sp>
    </p:spTree>
    <p:extLst>
      <p:ext uri="{BB962C8B-B14F-4D97-AF65-F5344CB8AC3E}">
        <p14:creationId xmlns:p14="http://schemas.microsoft.com/office/powerpoint/2010/main" val="41572948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descr="A screenshot of a computer&#10;&#10;Description automatically generated with medium confidence">
            <a:extLst>
              <a:ext uri="{FF2B5EF4-FFF2-40B4-BE49-F238E27FC236}">
                <a16:creationId xmlns:a16="http://schemas.microsoft.com/office/drawing/2014/main" id="{8714781C-2BE0-4191-85D8-4EEC93309170}"/>
              </a:ext>
            </a:extLst>
          </p:cNvPr>
          <p:cNvPicPr>
            <a:picLocks noGrp="1" noChangeAspect="1"/>
          </p:cNvPicPr>
          <p:nvPr>
            <p:ph idx="1"/>
          </p:nvPr>
        </p:nvPicPr>
        <p:blipFill rotWithShape="1">
          <a:blip r:embed="rId3"/>
          <a:srcRect l="10410" t="9749" r="10410" b="13585"/>
          <a:stretch/>
        </p:blipFill>
        <p:spPr>
          <a:xfrm>
            <a:off x="981553" y="643466"/>
            <a:ext cx="10228894" cy="5571067"/>
          </a:xfrm>
          <a:prstGeom prst="rect">
            <a:avLst/>
          </a:prstGeom>
        </p:spPr>
      </p:pic>
      <p:sp>
        <p:nvSpPr>
          <p:cNvPr id="13" name="Arrow: Down 12">
            <a:extLst>
              <a:ext uri="{FF2B5EF4-FFF2-40B4-BE49-F238E27FC236}">
                <a16:creationId xmlns:a16="http://schemas.microsoft.com/office/drawing/2014/main" id="{A1D7ABD1-1464-49B3-A231-D11EFCA3DEFD}"/>
              </a:ext>
            </a:extLst>
          </p:cNvPr>
          <p:cNvSpPr/>
          <p:nvPr/>
        </p:nvSpPr>
        <p:spPr>
          <a:xfrm>
            <a:off x="8686800" y="34204"/>
            <a:ext cx="484632" cy="609262"/>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DCC85743-03BE-433B-8BC5-AFD6AF006184}"/>
              </a:ext>
            </a:extLst>
          </p:cNvPr>
          <p:cNvSpPr/>
          <p:nvPr/>
        </p:nvSpPr>
        <p:spPr>
          <a:xfrm>
            <a:off x="9214104" y="34204"/>
            <a:ext cx="484632" cy="609262"/>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0E27F58D-4DC8-457D-88A6-367D1C02B57C}"/>
              </a:ext>
            </a:extLst>
          </p:cNvPr>
          <p:cNvSpPr/>
          <p:nvPr/>
        </p:nvSpPr>
        <p:spPr>
          <a:xfrm>
            <a:off x="4195621" y="34204"/>
            <a:ext cx="484632" cy="609262"/>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7DB37A2B-E14C-49DE-A084-4592CC4C0BF4}"/>
              </a:ext>
            </a:extLst>
          </p:cNvPr>
          <p:cNvSpPr/>
          <p:nvPr/>
        </p:nvSpPr>
        <p:spPr>
          <a:xfrm>
            <a:off x="1950032" y="98719"/>
            <a:ext cx="484632" cy="609262"/>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395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A96C695-7D76-4D7A-B7C1-77758D921B72}"/>
              </a:ext>
            </a:extLst>
          </p:cNvPr>
          <p:cNvSpPr>
            <a:spLocks noGrp="1"/>
          </p:cNvSpPr>
          <p:nvPr>
            <p:ph type="title"/>
          </p:nvPr>
        </p:nvSpPr>
        <p:spPr>
          <a:xfrm>
            <a:off x="922635" y="1250575"/>
            <a:ext cx="4604274" cy="4163210"/>
          </a:xfrm>
        </p:spPr>
        <p:txBody>
          <a:bodyPr anchor="ctr">
            <a:normAutofit/>
          </a:bodyPr>
          <a:lstStyle/>
          <a:p>
            <a:r>
              <a:rPr lang="en-US" sz="8000" dirty="0">
                <a:solidFill>
                  <a:schemeClr val="bg1"/>
                </a:solidFill>
              </a:rPr>
              <a:t>Data Analysis</a:t>
            </a:r>
          </a:p>
        </p:txBody>
      </p:sp>
      <p:sp>
        <p:nvSpPr>
          <p:cNvPr id="15"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B1ABD525-BC01-449C-8870-CA50AF81867D}"/>
              </a:ext>
            </a:extLst>
          </p:cNvPr>
          <p:cNvSpPr>
            <a:spLocks noGrp="1"/>
          </p:cNvSpPr>
          <p:nvPr>
            <p:ph idx="1"/>
          </p:nvPr>
        </p:nvSpPr>
        <p:spPr>
          <a:xfrm>
            <a:off x="6293224" y="860612"/>
            <a:ext cx="4797909" cy="5023821"/>
          </a:xfrm>
        </p:spPr>
        <p:txBody>
          <a:bodyPr anchor="ctr">
            <a:normAutofit/>
          </a:bodyPr>
          <a:lstStyle/>
          <a:p>
            <a:r>
              <a:rPr lang="en-US" sz="2000" dirty="0">
                <a:solidFill>
                  <a:schemeClr val="bg1"/>
                </a:solidFill>
              </a:rPr>
              <a:t>Merged the 2019 census and provider data on zip code</a:t>
            </a:r>
          </a:p>
          <a:p>
            <a:pPr lvl="1">
              <a:buFont typeface="Wingdings" panose="05000000000000000000" pitchFamily="2" charset="2"/>
              <a:buChar char="Ø"/>
            </a:pPr>
            <a:r>
              <a:rPr lang="en-US" sz="1600" dirty="0">
                <a:solidFill>
                  <a:schemeClr val="bg1"/>
                </a:solidFill>
              </a:rPr>
              <a:t>Took a subset of this merged data and grouped this subset by county and zip code</a:t>
            </a:r>
          </a:p>
          <a:p>
            <a:pPr marL="285750" lvl="1" indent="-285750"/>
            <a:r>
              <a:rPr lang="en-US" sz="2000" dirty="0">
                <a:solidFill>
                  <a:schemeClr val="bg1"/>
                </a:solidFill>
              </a:rPr>
              <a:t>Account for duplicated zip codes for providers with multiple specialties, same location</a:t>
            </a:r>
          </a:p>
          <a:p>
            <a:pPr marL="742950" lvl="2" indent="-285750">
              <a:buFont typeface="Wingdings" panose="05000000000000000000" pitchFamily="2" charset="2"/>
              <a:buChar char="Ø"/>
            </a:pPr>
            <a:r>
              <a:rPr lang="en-US" sz="1600" dirty="0">
                <a:solidFill>
                  <a:schemeClr val="bg1"/>
                </a:solidFill>
              </a:rPr>
              <a:t>Find unique zip codes within the merged dataset</a:t>
            </a:r>
          </a:p>
          <a:p>
            <a:pPr marL="285750" lvl="2" indent="-285750"/>
            <a:r>
              <a:rPr lang="en-US" dirty="0">
                <a:solidFill>
                  <a:schemeClr val="bg1"/>
                </a:solidFill>
              </a:rPr>
              <a:t>Find number of different physicians within the unique sip codes</a:t>
            </a:r>
          </a:p>
        </p:txBody>
      </p:sp>
    </p:spTree>
    <p:extLst>
      <p:ext uri="{BB962C8B-B14F-4D97-AF65-F5344CB8AC3E}">
        <p14:creationId xmlns:p14="http://schemas.microsoft.com/office/powerpoint/2010/main" val="230759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989047CE-4163-4328-9D1C-18497A2A170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51" b="-1"/>
          <a:stretch/>
        </p:blipFill>
        <p:spPr bwMode="auto">
          <a:xfrm>
            <a:off x="869950" y="2166938"/>
            <a:ext cx="5191125" cy="3457575"/>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F8A0EA-01D8-4B59-B876-A294325937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5954"/>
          <a:stretch/>
        </p:blipFill>
        <p:spPr bwMode="auto">
          <a:xfrm>
            <a:off x="6132513" y="2166938"/>
            <a:ext cx="5191125" cy="345757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DDEB5B-BE37-4896-ACC1-DA7682539981}"/>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2700" kern="1200">
                <a:solidFill>
                  <a:schemeClr val="bg1"/>
                </a:solidFill>
                <a:latin typeface="+mj-lt"/>
                <a:ea typeface="+mj-ea"/>
                <a:cs typeface="+mj-cs"/>
              </a:rPr>
              <a:t>Per Capita Income and Physician Count Distribution Across California</a:t>
            </a:r>
          </a:p>
        </p:txBody>
      </p:sp>
    </p:spTree>
    <p:extLst>
      <p:ext uri="{BB962C8B-B14F-4D97-AF65-F5344CB8AC3E}">
        <p14:creationId xmlns:p14="http://schemas.microsoft.com/office/powerpoint/2010/main" val="28102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333A34F-ACA1-468D-99D1-62EB3CA8D970}"/>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kern="1200" dirty="0">
                <a:solidFill>
                  <a:schemeClr val="bg1"/>
                </a:solidFill>
                <a:latin typeface="+mj-lt"/>
                <a:ea typeface="+mj-ea"/>
                <a:cs typeface="+mj-cs"/>
              </a:rPr>
              <a:t>Discussion of Findings</a:t>
            </a:r>
          </a:p>
        </p:txBody>
      </p:sp>
      <p:sp>
        <p:nvSpPr>
          <p:cNvPr id="25" name="Rectangle 1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606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4157</TotalTime>
  <Words>702</Words>
  <Application>Microsoft Office PowerPoint</Application>
  <PresentationFormat>Widescreen</PresentationFormat>
  <Paragraphs>83</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Physician &amp; Provider Service Distribution in California</vt:lpstr>
      <vt:lpstr>Introduction for the Team</vt:lpstr>
      <vt:lpstr>Sources of Data </vt:lpstr>
      <vt:lpstr>Core Message and Hypothesis of the Project</vt:lpstr>
      <vt:lpstr>Data Cleanup and Exploration</vt:lpstr>
      <vt:lpstr>PowerPoint Presentation</vt:lpstr>
      <vt:lpstr>Data Analysis</vt:lpstr>
      <vt:lpstr>Per Capita Income and Physician Count Distribution Across California</vt:lpstr>
      <vt:lpstr>Discussion of Findings</vt:lpstr>
      <vt:lpstr>Linear Regression Model</vt:lpstr>
      <vt:lpstr>Post-Mortem – Difficulties and Additional Questions that Came Up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Jeneice George</dc:creator>
  <cp:lastModifiedBy>Jeneice George</cp:lastModifiedBy>
  <cp:revision>13</cp:revision>
  <dcterms:created xsi:type="dcterms:W3CDTF">2021-04-28T02:23:32Z</dcterms:created>
  <dcterms:modified xsi:type="dcterms:W3CDTF">2021-05-01T06:06:37Z</dcterms:modified>
</cp:coreProperties>
</file>