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74" r:id="rId5"/>
    <p:sldId id="260" r:id="rId6"/>
    <p:sldId id="275" r:id="rId7"/>
    <p:sldId id="276" r:id="rId8"/>
    <p:sldId id="283" r:id="rId9"/>
    <p:sldId id="288" r:id="rId10"/>
    <p:sldId id="284" r:id="rId11"/>
    <p:sldId id="285" r:id="rId12"/>
    <p:sldId id="286" r:id="rId13"/>
    <p:sldId id="287" r:id="rId14"/>
    <p:sldId id="289" r:id="rId15"/>
    <p:sldId id="290" r:id="rId16"/>
    <p:sldId id="29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5" d="100"/>
          <a:sy n="75" d="100"/>
        </p:scale>
        <p:origin x="324"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23-12-2019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23-12-2019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23-12-2019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4000" b="1" dirty="0">
                <a:solidFill>
                  <a:schemeClr val="accent2">
                    <a:lumMod val="50000"/>
                  </a:schemeClr>
                </a:solidFill>
              </a:rPr>
              <a:t>Ecommerce Capstone Project</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200" dirty="0"/>
              <a:t> </a:t>
            </a:r>
            <a:r>
              <a:rPr lang="en-IN" sz="1800" b="1" dirty="0"/>
              <a:t>Group Name:</a:t>
            </a:r>
          </a:p>
          <a:p>
            <a:pPr marL="457200" indent="-457200" algn="l">
              <a:buFont typeface="+mj-lt"/>
              <a:buAutoNum type="arabicPeriod"/>
            </a:pPr>
            <a:r>
              <a:rPr lang="en-IN" sz="1800" b="1" dirty="0" smtClean="0"/>
              <a:t> </a:t>
            </a:r>
            <a:r>
              <a:rPr lang="en-IN" sz="1800" b="1" dirty="0" err="1" smtClean="0"/>
              <a:t>Sanil</a:t>
            </a:r>
            <a:r>
              <a:rPr lang="en-IN" sz="1800" b="1" dirty="0" smtClean="0"/>
              <a:t> </a:t>
            </a:r>
            <a:r>
              <a:rPr lang="en-IN" sz="1800" b="1" dirty="0" err="1"/>
              <a:t>Vannantavita</a:t>
            </a:r>
            <a:endParaRPr lang="en-IN" sz="1800" b="1" dirty="0"/>
          </a:p>
          <a:p>
            <a:pPr marL="457200" indent="-457200" algn="l">
              <a:buFont typeface="+mj-lt"/>
              <a:buAutoNum type="arabicPeriod"/>
            </a:pPr>
            <a:r>
              <a:rPr lang="en-IN" sz="1800" b="1" dirty="0"/>
              <a:t> Rakesh Tripathi</a:t>
            </a:r>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Derived List of </a:t>
            </a:r>
            <a:r>
              <a:rPr lang="en-IN" dirty="0" err="1" smtClean="0">
                <a:solidFill>
                  <a:schemeClr val="accent2">
                    <a:lumMod val="50000"/>
                  </a:schemeClr>
                </a:solidFill>
              </a:rPr>
              <a:t>kpi</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342900" indent="-342900">
              <a:buAutoNum type="arabicParenR"/>
            </a:pPr>
            <a:r>
              <a:rPr lang="en-US" sz="2000" dirty="0" smtClean="0"/>
              <a:t>Week </a:t>
            </a:r>
            <a:r>
              <a:rPr lang="en-US" sz="2000" dirty="0"/>
              <a:t>number  :- It will give the week number </a:t>
            </a:r>
            <a:endParaRPr lang="en-US" sz="2000" dirty="0" smtClean="0"/>
          </a:p>
          <a:p>
            <a:pPr marL="342900" indent="-342900">
              <a:buAutoNum type="arabicParenR"/>
            </a:pPr>
            <a:r>
              <a:rPr lang="en-US" sz="2000" dirty="0" smtClean="0"/>
              <a:t>Pay </a:t>
            </a:r>
            <a:r>
              <a:rPr lang="en-US" sz="2000" dirty="0"/>
              <a:t>flag : It will set flag as one if it is salary day </a:t>
            </a:r>
            <a:endParaRPr lang="en-US" sz="2000" dirty="0" smtClean="0"/>
          </a:p>
          <a:p>
            <a:pPr marL="342900" indent="-342900">
              <a:buAutoNum type="arabicParenR"/>
            </a:pPr>
            <a:r>
              <a:rPr lang="en-US" sz="2000" dirty="0" smtClean="0"/>
              <a:t>Holiday </a:t>
            </a:r>
            <a:r>
              <a:rPr lang="en-US" sz="2000" dirty="0"/>
              <a:t>flag :- It will set flag as one if it is holiday </a:t>
            </a:r>
          </a:p>
          <a:p>
            <a:pPr marL="342900" indent="-342900">
              <a:buAutoNum type="arabicParenR"/>
            </a:pPr>
            <a:r>
              <a:rPr lang="en-US" sz="2000" dirty="0" smtClean="0"/>
              <a:t>List </a:t>
            </a:r>
            <a:r>
              <a:rPr lang="en-US" sz="2000" dirty="0"/>
              <a:t>price:- </a:t>
            </a:r>
            <a:r>
              <a:rPr lang="en-US" sz="2000" dirty="0" err="1"/>
              <a:t>gmv</a:t>
            </a:r>
            <a:r>
              <a:rPr lang="en-US" sz="2000" dirty="0"/>
              <a:t>/units </a:t>
            </a:r>
            <a:endParaRPr lang="en-US" sz="2000" dirty="0" smtClean="0"/>
          </a:p>
          <a:p>
            <a:pPr marL="342900" indent="-342900">
              <a:buAutoNum type="arabicParenR"/>
            </a:pPr>
            <a:r>
              <a:rPr lang="en-US" sz="2000" dirty="0" smtClean="0"/>
              <a:t> </a:t>
            </a:r>
            <a:r>
              <a:rPr lang="en-US" sz="2000" dirty="0"/>
              <a:t>Discount :- (</a:t>
            </a:r>
            <a:r>
              <a:rPr lang="en-US" sz="2000" dirty="0" err="1"/>
              <a:t>product_mrp</a:t>
            </a:r>
            <a:r>
              <a:rPr lang="en-US" sz="2000" dirty="0"/>
              <a:t>- </a:t>
            </a:r>
            <a:r>
              <a:rPr lang="en-US" sz="2000" dirty="0" err="1"/>
              <a:t>list_price</a:t>
            </a:r>
            <a:r>
              <a:rPr lang="en-US" sz="2000" dirty="0"/>
              <a:t>)/ </a:t>
            </a:r>
            <a:r>
              <a:rPr lang="en-US" sz="2000" dirty="0" err="1"/>
              <a:t>product_mrp</a:t>
            </a:r>
            <a:r>
              <a:rPr lang="en-US" sz="2000" dirty="0"/>
              <a:t> </a:t>
            </a:r>
            <a:endParaRPr lang="en-US" sz="2000" dirty="0" smtClean="0"/>
          </a:p>
          <a:p>
            <a:pPr marL="342900" indent="-342900">
              <a:buAutoNum type="arabicParenR"/>
            </a:pPr>
            <a:r>
              <a:rPr lang="en-US" sz="2000" dirty="0" smtClean="0"/>
              <a:t> </a:t>
            </a:r>
            <a:r>
              <a:rPr lang="en-US" sz="2000" dirty="0"/>
              <a:t>Rain condition : - It will set flag as one if it rain </a:t>
            </a:r>
            <a:endParaRPr lang="en-US" sz="2000" dirty="0" smtClean="0"/>
          </a:p>
          <a:p>
            <a:pPr marL="342900" indent="-342900">
              <a:buAutoNum type="arabicParenR"/>
            </a:pPr>
            <a:r>
              <a:rPr lang="en-US" sz="2000" dirty="0" smtClean="0"/>
              <a:t> </a:t>
            </a:r>
            <a:r>
              <a:rPr lang="en-US" sz="2000" dirty="0"/>
              <a:t>Snow condition : - It will set flag as one if it snowing </a:t>
            </a:r>
          </a:p>
          <a:p>
            <a:pPr marL="342900" indent="-342900">
              <a:buAutoNum type="arabicParenR"/>
            </a:pPr>
            <a:r>
              <a:rPr lang="en-US" sz="2000" dirty="0" smtClean="0"/>
              <a:t>Ad </a:t>
            </a:r>
            <a:r>
              <a:rPr lang="en-US" sz="2000" dirty="0"/>
              <a:t>stock value : it will show the ad stock value </a:t>
            </a:r>
            <a:endParaRPr lang="en-IN" sz="2000" dirty="0"/>
          </a:p>
        </p:txBody>
      </p:sp>
    </p:spTree>
    <p:extLst>
      <p:ext uri="{BB962C8B-B14F-4D97-AF65-F5344CB8AC3E}">
        <p14:creationId xmlns:p14="http://schemas.microsoft.com/office/powerpoint/2010/main" val="36886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solidFill>
                  <a:schemeClr val="accent2">
                    <a:lumMod val="50000"/>
                  </a:schemeClr>
                </a:solidFill>
              </a:rPr>
              <a:t>Model Building : </a:t>
            </a:r>
            <a:r>
              <a:rPr lang="en-IN" sz="2800" dirty="0" smtClean="0">
                <a:solidFill>
                  <a:schemeClr val="accent2">
                    <a:lumMod val="50000"/>
                  </a:schemeClr>
                </a:solidFill>
              </a:rPr>
              <a:t>Camera </a:t>
            </a:r>
            <a:r>
              <a:rPr lang="en-IN" sz="2800" dirty="0">
                <a:solidFill>
                  <a:schemeClr val="accent2">
                    <a:lumMod val="50000"/>
                  </a:schemeClr>
                </a:solidFill>
              </a:rPr>
              <a:t>Accessories</a:t>
            </a:r>
          </a:p>
        </p:txBody>
      </p:sp>
      <p:sp>
        <p:nvSpPr>
          <p:cNvPr id="3" name="Content Placeholder 2"/>
          <p:cNvSpPr>
            <a:spLocks noGrp="1"/>
          </p:cNvSpPr>
          <p:nvPr>
            <p:ph idx="1"/>
          </p:nvPr>
        </p:nvSpPr>
        <p:spPr>
          <a:xfrm>
            <a:off x="404949" y="1380068"/>
            <a:ext cx="11168742" cy="4819120"/>
          </a:xfrm>
        </p:spPr>
        <p:txBody>
          <a:bodyPr>
            <a:normAutofit lnSpcReduction="10000"/>
          </a:bodyPr>
          <a:lstStyle/>
          <a:p>
            <a:pPr marL="0" indent="0">
              <a:buNone/>
            </a:pPr>
            <a:r>
              <a:rPr lang="en-US" sz="2000" dirty="0" smtClean="0"/>
              <a:t>Below are the outcome of 4 models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sz="2000" dirty="0" smtClean="0"/>
              <a:t>f</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282511308"/>
              </p:ext>
            </p:extLst>
          </p:nvPr>
        </p:nvGraphicFramePr>
        <p:xfrm>
          <a:off x="101602" y="1739054"/>
          <a:ext cx="11997265" cy="4297680"/>
        </p:xfrm>
        <a:graphic>
          <a:graphicData uri="http://schemas.openxmlformats.org/drawingml/2006/table">
            <a:tbl>
              <a:tblPr firstRow="1" bandRow="1">
                <a:tableStyleId>{5C22544A-7EE6-4342-B048-85BDC9FD1C3A}</a:tableStyleId>
              </a:tblPr>
              <a:tblGrid>
                <a:gridCol w="2435000"/>
                <a:gridCol w="6629601"/>
                <a:gridCol w="1475218"/>
                <a:gridCol w="1457446"/>
              </a:tblGrid>
              <a:tr h="508000">
                <a:tc>
                  <a:txBody>
                    <a:bodyPr/>
                    <a:lstStyle/>
                    <a:p>
                      <a:r>
                        <a:rPr lang="en-IN" dirty="0" smtClean="0"/>
                        <a:t>Model </a:t>
                      </a:r>
                      <a:endParaRPr lang="en-IN" dirty="0"/>
                    </a:p>
                  </a:txBody>
                  <a:tcPr/>
                </a:tc>
                <a:tc>
                  <a:txBody>
                    <a:bodyPr/>
                    <a:lstStyle/>
                    <a:p>
                      <a:r>
                        <a:rPr lang="en-IN" dirty="0" smtClean="0"/>
                        <a:t>Significant Variable</a:t>
                      </a:r>
                      <a:endParaRPr lang="en-IN" dirty="0"/>
                    </a:p>
                  </a:txBody>
                  <a:tcPr/>
                </a:tc>
                <a:tc>
                  <a:txBody>
                    <a:bodyPr/>
                    <a:lstStyle/>
                    <a:p>
                      <a:r>
                        <a:rPr lang="en-IN" dirty="0" smtClean="0"/>
                        <a:t>R Square on train data</a:t>
                      </a:r>
                      <a:endParaRPr lang="en-IN" dirty="0"/>
                    </a:p>
                  </a:txBody>
                  <a:tcPr/>
                </a:tc>
                <a:tc>
                  <a:txBody>
                    <a:bodyPr/>
                    <a:lstStyle/>
                    <a:p>
                      <a:r>
                        <a:rPr lang="en-IN" dirty="0" smtClean="0"/>
                        <a:t>R Square on test</a:t>
                      </a:r>
                      <a:r>
                        <a:rPr lang="en-IN" baseline="0" dirty="0" smtClean="0"/>
                        <a:t> </a:t>
                      </a:r>
                      <a:r>
                        <a:rPr lang="en-IN" dirty="0" smtClean="0"/>
                        <a:t>data</a:t>
                      </a:r>
                      <a:endParaRPr lang="en-IN" dirty="0"/>
                    </a:p>
                  </a:txBody>
                  <a:tcPr/>
                </a:tc>
              </a:tr>
              <a:tr h="370840">
                <a:tc>
                  <a:txBody>
                    <a:bodyPr/>
                    <a:lstStyle/>
                    <a:p>
                      <a:r>
                        <a:rPr lang="en-IN" dirty="0" smtClean="0"/>
                        <a:t>Simple linear</a:t>
                      </a:r>
                      <a:r>
                        <a:rPr lang="en-IN" baseline="0" dirty="0" smtClean="0"/>
                        <a:t> Model</a:t>
                      </a:r>
                      <a:endParaRPr lang="en-IN" dirty="0"/>
                    </a:p>
                  </a:txBody>
                  <a:tcPr/>
                </a:tc>
                <a:tc>
                  <a:txBody>
                    <a:bodyPr/>
                    <a:lstStyle/>
                    <a:p>
                      <a:r>
                        <a:rPr lang="en-IN" dirty="0" smtClean="0"/>
                        <a:t>SEM+</a:t>
                      </a:r>
                      <a:r>
                        <a:rPr lang="en-IN" sz="1800" b="0" i="0" kern="1200" dirty="0" smtClean="0">
                          <a:solidFill>
                            <a:schemeClr val="dk1"/>
                          </a:solidFill>
                          <a:effectLst/>
                          <a:latin typeface="+mn-lt"/>
                          <a:ea typeface="+mn-ea"/>
                          <a:cs typeface="+mn-cs"/>
                        </a:rPr>
                        <a:t>Sponsorship+product_analytic_vertical_Lens+product_analytic_vertical_CameraBattery+product_analytic_vertical_CameraTripod+pay_flag+Radio</a:t>
                      </a:r>
                      <a:endParaRPr lang="en-IN" dirty="0"/>
                    </a:p>
                  </a:txBody>
                  <a:tcPr/>
                </a:tc>
                <a:tc>
                  <a:txBody>
                    <a:bodyPr/>
                    <a:lstStyle/>
                    <a:p>
                      <a:r>
                        <a:rPr lang="en-IN" dirty="0" smtClean="0"/>
                        <a:t>.919</a:t>
                      </a:r>
                      <a:endParaRPr lang="en-IN" dirty="0"/>
                    </a:p>
                  </a:txBody>
                  <a:tcPr/>
                </a:tc>
                <a:tc>
                  <a:txBody>
                    <a:bodyPr/>
                    <a:lstStyle/>
                    <a:p>
                      <a:r>
                        <a:rPr lang="en-IN" dirty="0" smtClean="0"/>
                        <a:t>.971</a:t>
                      </a:r>
                      <a:endParaRPr lang="en-IN" dirty="0"/>
                    </a:p>
                  </a:txBody>
                  <a:tcPr/>
                </a:tc>
              </a:tr>
              <a:tr h="370840">
                <a:tc>
                  <a:txBody>
                    <a:bodyPr/>
                    <a:lstStyle/>
                    <a:p>
                      <a:r>
                        <a:rPr lang="en-IN" dirty="0" smtClean="0"/>
                        <a:t>Multiplicative Model</a:t>
                      </a:r>
                      <a:endParaRPr lang="en-IN" dirty="0"/>
                    </a:p>
                  </a:txBody>
                  <a:tcPr/>
                </a:tc>
                <a:tc>
                  <a:txBody>
                    <a:bodyPr/>
                    <a:lstStyle/>
                    <a:p>
                      <a:r>
                        <a:rPr lang="en-IN" dirty="0" smtClean="0"/>
                        <a:t>product_analytic_vertical_CameraTripod+product_analytic_vertical_CameraBag+product_analytic_vertical_Lens+product_analytic_vertical_Strap+TV+Discount</a:t>
                      </a:r>
                      <a:endParaRPr lang="en-IN" dirty="0"/>
                    </a:p>
                  </a:txBody>
                  <a:tcPr/>
                </a:tc>
                <a:tc>
                  <a:txBody>
                    <a:bodyPr/>
                    <a:lstStyle/>
                    <a:p>
                      <a:r>
                        <a:rPr lang="en-IN" dirty="0" smtClean="0"/>
                        <a:t>.99</a:t>
                      </a:r>
                      <a:endParaRPr lang="en-IN" dirty="0"/>
                    </a:p>
                  </a:txBody>
                  <a:tcPr/>
                </a:tc>
                <a:tc>
                  <a:txBody>
                    <a:bodyPr/>
                    <a:lstStyle/>
                    <a:p>
                      <a:r>
                        <a:rPr lang="en-IN" dirty="0" smtClean="0"/>
                        <a:t>.895</a:t>
                      </a:r>
                      <a:endParaRPr lang="en-IN" dirty="0"/>
                    </a:p>
                  </a:txBody>
                  <a:tcPr/>
                </a:tc>
              </a:tr>
              <a:tr h="370840">
                <a:tc>
                  <a:txBody>
                    <a:bodyPr/>
                    <a:lstStyle/>
                    <a:p>
                      <a:r>
                        <a:rPr lang="en-IN" dirty="0" err="1" smtClean="0"/>
                        <a:t>Koyck</a:t>
                      </a:r>
                      <a:r>
                        <a:rPr lang="en-IN" dirty="0" smtClean="0"/>
                        <a:t> Model</a:t>
                      </a:r>
                      <a:endParaRPr lang="en-IN" dirty="0"/>
                    </a:p>
                  </a:txBody>
                  <a:tcPr/>
                </a:tc>
                <a:tc>
                  <a:txBody>
                    <a:bodyPr/>
                    <a:lstStyle/>
                    <a:p>
                      <a:r>
                        <a:rPr lang="en-IN" sz="1800" b="0" i="0" kern="1200" dirty="0" smtClean="0">
                          <a:solidFill>
                            <a:schemeClr val="dk1"/>
                          </a:solidFill>
                          <a:effectLst/>
                          <a:latin typeface="+mn-lt"/>
                          <a:ea typeface="+mn-ea"/>
                          <a:cs typeface="+mn-cs"/>
                        </a:rPr>
                        <a:t>product_analytic_vertical_Filter+product_analytic_vertical_CameraBattery+product_analytic_vertical_Flash+product_analytic_vertical_CameraTripod+SEM+pay_flag</a:t>
                      </a:r>
                      <a:endParaRPr lang="en-IN" dirty="0"/>
                    </a:p>
                  </a:txBody>
                  <a:tcPr/>
                </a:tc>
                <a:tc>
                  <a:txBody>
                    <a:bodyPr/>
                    <a:lstStyle/>
                    <a:p>
                      <a:r>
                        <a:rPr lang="en-IN" dirty="0" smtClean="0"/>
                        <a:t>.95</a:t>
                      </a:r>
                      <a:endParaRPr lang="en-IN" dirty="0"/>
                    </a:p>
                  </a:txBody>
                  <a:tcPr/>
                </a:tc>
                <a:tc>
                  <a:txBody>
                    <a:bodyPr/>
                    <a:lstStyle/>
                    <a:p>
                      <a:r>
                        <a:rPr lang="en-IN" dirty="0" smtClean="0"/>
                        <a:t>.914</a:t>
                      </a:r>
                      <a:endParaRPr lang="en-IN" dirty="0"/>
                    </a:p>
                  </a:txBody>
                  <a:tcPr/>
                </a:tc>
              </a:tr>
              <a:tr h="773853">
                <a:tc>
                  <a:txBody>
                    <a:bodyPr/>
                    <a:lstStyle/>
                    <a:p>
                      <a:r>
                        <a:rPr lang="en-IN" dirty="0" smtClean="0"/>
                        <a:t>Distributed Lag Model</a:t>
                      </a:r>
                      <a:endParaRPr lang="en-IN" dirty="0"/>
                    </a:p>
                  </a:txBody>
                  <a:tcPr/>
                </a:tc>
                <a:tc>
                  <a:txBody>
                    <a:bodyPr/>
                    <a:lstStyle/>
                    <a:p>
                      <a:r>
                        <a:rPr lang="en-IN" sz="1800" b="0" i="0" kern="1200" dirty="0" smtClean="0">
                          <a:solidFill>
                            <a:schemeClr val="dk1"/>
                          </a:solidFill>
                          <a:effectLst/>
                          <a:latin typeface="+mn-lt"/>
                          <a:ea typeface="+mn-ea"/>
                          <a:cs typeface="+mn-cs"/>
                        </a:rPr>
                        <a:t>product_analytic_vertical_Filter+product_analytic_vertical_CameraBattery+product_analytic_vertical_Flash+product_analytic_vertical_CameraTripod+pay_flag</a:t>
                      </a:r>
                      <a:endParaRPr lang="en-IN" dirty="0"/>
                    </a:p>
                  </a:txBody>
                  <a:tcPr/>
                </a:tc>
                <a:tc>
                  <a:txBody>
                    <a:bodyPr/>
                    <a:lstStyle/>
                    <a:p>
                      <a:r>
                        <a:rPr lang="en-IN" dirty="0" smtClean="0"/>
                        <a:t>.95</a:t>
                      </a:r>
                      <a:endParaRPr lang="en-IN" dirty="0"/>
                    </a:p>
                  </a:txBody>
                  <a:tcPr/>
                </a:tc>
                <a:tc>
                  <a:txBody>
                    <a:bodyPr/>
                    <a:lstStyle/>
                    <a:p>
                      <a:r>
                        <a:rPr lang="en-IN" dirty="0" smtClean="0"/>
                        <a:t>.90</a:t>
                      </a:r>
                      <a:endParaRPr lang="en-IN" dirty="0"/>
                    </a:p>
                  </a:txBody>
                  <a:tcPr/>
                </a:tc>
              </a:tr>
            </a:tbl>
          </a:graphicData>
        </a:graphic>
      </p:graphicFrame>
      <p:sp>
        <p:nvSpPr>
          <p:cNvPr id="5" name="TextBox 4"/>
          <p:cNvSpPr txBox="1"/>
          <p:nvPr/>
        </p:nvSpPr>
        <p:spPr>
          <a:xfrm>
            <a:off x="279400" y="6199188"/>
            <a:ext cx="11370733" cy="369332"/>
          </a:xfrm>
          <a:prstGeom prst="rect">
            <a:avLst/>
          </a:prstGeom>
          <a:noFill/>
        </p:spPr>
        <p:txBody>
          <a:bodyPr wrap="square" rtlCol="0">
            <a:spAutoFit/>
          </a:bodyPr>
          <a:lstStyle/>
          <a:p>
            <a:r>
              <a:rPr lang="en-IN" b="1" dirty="0" smtClean="0"/>
              <a:t>Simple Linear Model chosen as the best model since it is having high R square value on test data</a:t>
            </a:r>
            <a:endParaRPr lang="en-IN" b="1" dirty="0"/>
          </a:p>
        </p:txBody>
      </p:sp>
    </p:spTree>
    <p:extLst>
      <p:ext uri="{BB962C8B-B14F-4D97-AF65-F5344CB8AC3E}">
        <p14:creationId xmlns:p14="http://schemas.microsoft.com/office/powerpoint/2010/main" val="278056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523930"/>
            <a:ext cx="9313817" cy="856138"/>
          </a:xfrm>
        </p:spPr>
        <p:txBody>
          <a:bodyPr>
            <a:noAutofit/>
          </a:bodyPr>
          <a:lstStyle/>
          <a:p>
            <a:r>
              <a:rPr lang="en-IN" sz="2800" dirty="0">
                <a:solidFill>
                  <a:schemeClr val="accent2">
                    <a:lumMod val="50000"/>
                  </a:schemeClr>
                </a:solidFill>
              </a:rPr>
              <a:t>Model Building : </a:t>
            </a:r>
            <a:r>
              <a:rPr lang="en-IN" sz="2800" dirty="0" smtClean="0">
                <a:solidFill>
                  <a:schemeClr val="accent2">
                    <a:lumMod val="50000"/>
                  </a:schemeClr>
                </a:solidFill>
              </a:rPr>
              <a:t>Home Audio</a:t>
            </a:r>
            <a:endParaRPr lang="en-IN" sz="2800" dirty="0">
              <a:solidFill>
                <a:schemeClr val="accent2">
                  <a:lumMod val="50000"/>
                </a:schemeClr>
              </a:solidFill>
            </a:endParaRPr>
          </a:p>
        </p:txBody>
      </p:sp>
      <p:sp>
        <p:nvSpPr>
          <p:cNvPr id="3" name="Content Placeholder 2"/>
          <p:cNvSpPr>
            <a:spLocks noGrp="1"/>
          </p:cNvSpPr>
          <p:nvPr>
            <p:ph idx="1"/>
          </p:nvPr>
        </p:nvSpPr>
        <p:spPr>
          <a:xfrm>
            <a:off x="404949" y="1380068"/>
            <a:ext cx="11168742" cy="4819120"/>
          </a:xfrm>
        </p:spPr>
        <p:txBody>
          <a:bodyPr>
            <a:normAutofit/>
          </a:bodyPr>
          <a:lstStyle/>
          <a:p>
            <a:pPr marL="0" indent="0">
              <a:buNone/>
            </a:pPr>
            <a:r>
              <a:rPr lang="en-US" sz="2000" dirty="0" smtClean="0"/>
              <a:t>Below are the outcome of 4 models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958006746"/>
              </p:ext>
            </p:extLst>
          </p:nvPr>
        </p:nvGraphicFramePr>
        <p:xfrm>
          <a:off x="101602" y="1739054"/>
          <a:ext cx="11997265" cy="3334173"/>
        </p:xfrm>
        <a:graphic>
          <a:graphicData uri="http://schemas.openxmlformats.org/drawingml/2006/table">
            <a:tbl>
              <a:tblPr firstRow="1" bandRow="1">
                <a:tableStyleId>{5C22544A-7EE6-4342-B048-85BDC9FD1C3A}</a:tableStyleId>
              </a:tblPr>
              <a:tblGrid>
                <a:gridCol w="2435000"/>
                <a:gridCol w="6629601"/>
                <a:gridCol w="1475218"/>
                <a:gridCol w="1457446"/>
              </a:tblGrid>
              <a:tr h="508000">
                <a:tc>
                  <a:txBody>
                    <a:bodyPr/>
                    <a:lstStyle/>
                    <a:p>
                      <a:r>
                        <a:rPr lang="en-IN" dirty="0" smtClean="0"/>
                        <a:t>Model </a:t>
                      </a:r>
                      <a:endParaRPr lang="en-IN" dirty="0"/>
                    </a:p>
                  </a:txBody>
                  <a:tcPr/>
                </a:tc>
                <a:tc>
                  <a:txBody>
                    <a:bodyPr/>
                    <a:lstStyle/>
                    <a:p>
                      <a:r>
                        <a:rPr lang="en-IN" dirty="0" smtClean="0"/>
                        <a:t>Significant Variable</a:t>
                      </a:r>
                      <a:endParaRPr lang="en-IN" dirty="0"/>
                    </a:p>
                  </a:txBody>
                  <a:tcPr/>
                </a:tc>
                <a:tc>
                  <a:txBody>
                    <a:bodyPr/>
                    <a:lstStyle/>
                    <a:p>
                      <a:r>
                        <a:rPr lang="en-IN" dirty="0" smtClean="0"/>
                        <a:t>R Square on train data</a:t>
                      </a:r>
                      <a:endParaRPr lang="en-IN" dirty="0"/>
                    </a:p>
                  </a:txBody>
                  <a:tcPr/>
                </a:tc>
                <a:tc>
                  <a:txBody>
                    <a:bodyPr/>
                    <a:lstStyle/>
                    <a:p>
                      <a:r>
                        <a:rPr lang="en-IN" dirty="0" smtClean="0"/>
                        <a:t>R Square on test</a:t>
                      </a:r>
                      <a:r>
                        <a:rPr lang="en-IN" baseline="0" dirty="0" smtClean="0"/>
                        <a:t> </a:t>
                      </a:r>
                      <a:r>
                        <a:rPr lang="en-IN" dirty="0" smtClean="0"/>
                        <a:t>data</a:t>
                      </a:r>
                      <a:endParaRPr lang="en-IN" dirty="0"/>
                    </a:p>
                  </a:txBody>
                  <a:tcPr/>
                </a:tc>
              </a:tr>
              <a:tr h="370840">
                <a:tc>
                  <a:txBody>
                    <a:bodyPr/>
                    <a:lstStyle/>
                    <a:p>
                      <a:r>
                        <a:rPr lang="en-IN" dirty="0" smtClean="0"/>
                        <a:t>Simple linear</a:t>
                      </a:r>
                      <a:r>
                        <a:rPr lang="en-IN" baseline="0" dirty="0" smtClean="0"/>
                        <a:t> Model</a:t>
                      </a:r>
                      <a:endParaRPr lang="en-IN" dirty="0"/>
                    </a:p>
                  </a:txBody>
                  <a:tcPr/>
                </a:tc>
                <a:tc>
                  <a:txBody>
                    <a:bodyPr/>
                    <a:lstStyle/>
                    <a:p>
                      <a:r>
                        <a:rPr lang="en-IN" dirty="0" smtClean="0"/>
                        <a:t>Discount+product_analytic_vertical_FMRadio+product_analytic_vertical_HomeAudioSpeaker+Sponsorship+Online marketing +SEM</a:t>
                      </a:r>
                      <a:endParaRPr lang="en-IN" dirty="0"/>
                    </a:p>
                  </a:txBody>
                  <a:tcPr/>
                </a:tc>
                <a:tc>
                  <a:txBody>
                    <a:bodyPr/>
                    <a:lstStyle/>
                    <a:p>
                      <a:r>
                        <a:rPr lang="en-IN" dirty="0" smtClean="0"/>
                        <a:t>.99</a:t>
                      </a:r>
                      <a:endParaRPr lang="en-IN" dirty="0"/>
                    </a:p>
                  </a:txBody>
                  <a:tcPr/>
                </a:tc>
                <a:tc>
                  <a:txBody>
                    <a:bodyPr/>
                    <a:lstStyle/>
                    <a:p>
                      <a:r>
                        <a:rPr lang="en-IN" dirty="0" smtClean="0"/>
                        <a:t>.98</a:t>
                      </a:r>
                      <a:endParaRPr lang="en-IN" dirty="0"/>
                    </a:p>
                  </a:txBody>
                  <a:tcPr/>
                </a:tc>
              </a:tr>
              <a:tr h="370840">
                <a:tc>
                  <a:txBody>
                    <a:bodyPr/>
                    <a:lstStyle/>
                    <a:p>
                      <a:r>
                        <a:rPr lang="en-IN" dirty="0" smtClean="0"/>
                        <a:t>Multiplicative Model</a:t>
                      </a:r>
                      <a:endParaRPr lang="en-IN" dirty="0"/>
                    </a:p>
                  </a:txBody>
                  <a:tcPr/>
                </a:tc>
                <a:tc>
                  <a:txBody>
                    <a:bodyPr/>
                    <a:lstStyle/>
                    <a:p>
                      <a:r>
                        <a:rPr lang="en-IN" dirty="0" smtClean="0"/>
                        <a:t>product_analytic_vertical_FMRadio+product_analytic_vertical_HomeAudioSpeaker+Sponsorship+SEM+cold_day</a:t>
                      </a:r>
                      <a:endParaRPr lang="en-IN" dirty="0"/>
                    </a:p>
                  </a:txBody>
                  <a:tcPr/>
                </a:tc>
                <a:tc>
                  <a:txBody>
                    <a:bodyPr/>
                    <a:lstStyle/>
                    <a:p>
                      <a:r>
                        <a:rPr lang="en-IN" dirty="0" smtClean="0"/>
                        <a:t>.99</a:t>
                      </a:r>
                      <a:endParaRPr lang="en-IN" dirty="0"/>
                    </a:p>
                  </a:txBody>
                  <a:tcPr/>
                </a:tc>
                <a:tc>
                  <a:txBody>
                    <a:bodyPr/>
                    <a:lstStyle/>
                    <a:p>
                      <a:r>
                        <a:rPr lang="en-IN" dirty="0" smtClean="0"/>
                        <a:t>.992</a:t>
                      </a:r>
                      <a:endParaRPr lang="en-IN" dirty="0"/>
                    </a:p>
                  </a:txBody>
                  <a:tcPr/>
                </a:tc>
              </a:tr>
              <a:tr h="370840">
                <a:tc>
                  <a:txBody>
                    <a:bodyPr/>
                    <a:lstStyle/>
                    <a:p>
                      <a:r>
                        <a:rPr lang="en-IN" dirty="0" err="1" smtClean="0"/>
                        <a:t>Koyck</a:t>
                      </a:r>
                      <a:r>
                        <a:rPr lang="en-IN" dirty="0" smtClean="0"/>
                        <a:t> Model</a:t>
                      </a:r>
                      <a:endParaRPr lang="en-IN" dirty="0"/>
                    </a:p>
                  </a:txBody>
                  <a:tcPr/>
                </a:tc>
                <a:tc>
                  <a:txBody>
                    <a:bodyPr/>
                    <a:lstStyle/>
                    <a:p>
                      <a:r>
                        <a:rPr lang="en-IN" dirty="0" smtClean="0"/>
                        <a:t>product_analytic_vertical_FMRadio+product_analytic_vertical_HomeAudioSpeaker+Digital+Sponsorship+Affiliates+Discount</a:t>
                      </a:r>
                      <a:endParaRPr lang="en-IN" dirty="0"/>
                    </a:p>
                  </a:txBody>
                  <a:tcPr/>
                </a:tc>
                <a:tc>
                  <a:txBody>
                    <a:bodyPr/>
                    <a:lstStyle/>
                    <a:p>
                      <a:r>
                        <a:rPr lang="en-IN" dirty="0" smtClean="0"/>
                        <a:t>.99</a:t>
                      </a:r>
                      <a:endParaRPr lang="en-IN" dirty="0"/>
                    </a:p>
                  </a:txBody>
                  <a:tcPr/>
                </a:tc>
                <a:tc>
                  <a:txBody>
                    <a:bodyPr/>
                    <a:lstStyle/>
                    <a:p>
                      <a:r>
                        <a:rPr lang="en-IN" dirty="0" smtClean="0"/>
                        <a:t>.983</a:t>
                      </a:r>
                      <a:endParaRPr lang="en-IN" dirty="0"/>
                    </a:p>
                  </a:txBody>
                  <a:tcPr/>
                </a:tc>
              </a:tr>
              <a:tr h="773853">
                <a:tc>
                  <a:txBody>
                    <a:bodyPr/>
                    <a:lstStyle/>
                    <a:p>
                      <a:r>
                        <a:rPr lang="en-IN" dirty="0" smtClean="0"/>
                        <a:t>Distributed Lag Model</a:t>
                      </a:r>
                      <a:endParaRPr lang="en-IN" dirty="0"/>
                    </a:p>
                  </a:txBody>
                  <a:tcPr/>
                </a:tc>
                <a:tc>
                  <a:txBody>
                    <a:bodyPr/>
                    <a:lstStyle/>
                    <a:p>
                      <a:r>
                        <a:rPr lang="en-IN" dirty="0" smtClean="0"/>
                        <a:t>product_analytic_vertical_FMRadio+product_analytic_vertical_HomeAudioSpeaker+Digital+Sponsorship</a:t>
                      </a:r>
                      <a:endParaRPr lang="en-IN" dirty="0"/>
                    </a:p>
                  </a:txBody>
                  <a:tcPr/>
                </a:tc>
                <a:tc>
                  <a:txBody>
                    <a:bodyPr/>
                    <a:lstStyle/>
                    <a:p>
                      <a:r>
                        <a:rPr lang="en-IN" dirty="0" smtClean="0"/>
                        <a:t>.99</a:t>
                      </a:r>
                      <a:endParaRPr lang="en-IN" dirty="0"/>
                    </a:p>
                  </a:txBody>
                  <a:tcPr/>
                </a:tc>
                <a:tc>
                  <a:txBody>
                    <a:bodyPr/>
                    <a:lstStyle/>
                    <a:p>
                      <a:r>
                        <a:rPr lang="en-IN" dirty="0" smtClean="0"/>
                        <a:t>.98</a:t>
                      </a:r>
                      <a:endParaRPr lang="en-IN" dirty="0"/>
                    </a:p>
                  </a:txBody>
                  <a:tcPr/>
                </a:tc>
              </a:tr>
            </a:tbl>
          </a:graphicData>
        </a:graphic>
      </p:graphicFrame>
      <p:sp>
        <p:nvSpPr>
          <p:cNvPr id="5" name="TextBox 4"/>
          <p:cNvSpPr txBox="1"/>
          <p:nvPr/>
        </p:nvSpPr>
        <p:spPr>
          <a:xfrm>
            <a:off x="279400" y="6199188"/>
            <a:ext cx="11370733" cy="369332"/>
          </a:xfrm>
          <a:prstGeom prst="rect">
            <a:avLst/>
          </a:prstGeom>
          <a:noFill/>
        </p:spPr>
        <p:txBody>
          <a:bodyPr wrap="square" rtlCol="0">
            <a:spAutoFit/>
          </a:bodyPr>
          <a:lstStyle/>
          <a:p>
            <a:r>
              <a:rPr lang="en-IN" b="1" dirty="0" err="1" smtClean="0"/>
              <a:t>Koyck</a:t>
            </a:r>
            <a:r>
              <a:rPr lang="en-IN" b="1" dirty="0" smtClean="0"/>
              <a:t> model chosen as the best model since it is having high R square value on test data</a:t>
            </a:r>
            <a:endParaRPr lang="en-IN" b="1" dirty="0"/>
          </a:p>
        </p:txBody>
      </p:sp>
    </p:spTree>
    <p:extLst>
      <p:ext uri="{BB962C8B-B14F-4D97-AF65-F5344CB8AC3E}">
        <p14:creationId xmlns:p14="http://schemas.microsoft.com/office/powerpoint/2010/main" val="1524704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523930"/>
            <a:ext cx="9313817" cy="856138"/>
          </a:xfrm>
        </p:spPr>
        <p:txBody>
          <a:bodyPr>
            <a:noAutofit/>
          </a:bodyPr>
          <a:lstStyle/>
          <a:p>
            <a:r>
              <a:rPr lang="en-IN" sz="2800" dirty="0">
                <a:solidFill>
                  <a:schemeClr val="accent2">
                    <a:lumMod val="50000"/>
                  </a:schemeClr>
                </a:solidFill>
              </a:rPr>
              <a:t>Model Building : </a:t>
            </a:r>
            <a:r>
              <a:rPr lang="en-IN" sz="2800" dirty="0" smtClean="0">
                <a:solidFill>
                  <a:schemeClr val="accent2">
                    <a:lumMod val="50000"/>
                  </a:schemeClr>
                </a:solidFill>
              </a:rPr>
              <a:t>Game Accessories</a:t>
            </a:r>
            <a:endParaRPr lang="en-IN" sz="2800" dirty="0">
              <a:solidFill>
                <a:schemeClr val="accent2">
                  <a:lumMod val="50000"/>
                </a:schemeClr>
              </a:solidFill>
            </a:endParaRPr>
          </a:p>
        </p:txBody>
      </p:sp>
      <p:sp>
        <p:nvSpPr>
          <p:cNvPr id="3" name="Content Placeholder 2"/>
          <p:cNvSpPr>
            <a:spLocks noGrp="1"/>
          </p:cNvSpPr>
          <p:nvPr>
            <p:ph idx="1"/>
          </p:nvPr>
        </p:nvSpPr>
        <p:spPr>
          <a:xfrm>
            <a:off x="404949" y="1380068"/>
            <a:ext cx="11168742" cy="4819120"/>
          </a:xfrm>
        </p:spPr>
        <p:txBody>
          <a:bodyPr>
            <a:normAutofit/>
          </a:bodyPr>
          <a:lstStyle/>
          <a:p>
            <a:pPr marL="0" indent="0">
              <a:buNone/>
            </a:pPr>
            <a:r>
              <a:rPr lang="en-US" sz="2000" dirty="0" smtClean="0"/>
              <a:t>Below are the outcome of 4 models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262190100"/>
              </p:ext>
            </p:extLst>
          </p:nvPr>
        </p:nvGraphicFramePr>
        <p:xfrm>
          <a:off x="101602" y="1739054"/>
          <a:ext cx="11997265" cy="3608493"/>
        </p:xfrm>
        <a:graphic>
          <a:graphicData uri="http://schemas.openxmlformats.org/drawingml/2006/table">
            <a:tbl>
              <a:tblPr firstRow="1" bandRow="1">
                <a:tableStyleId>{5C22544A-7EE6-4342-B048-85BDC9FD1C3A}</a:tableStyleId>
              </a:tblPr>
              <a:tblGrid>
                <a:gridCol w="2435000"/>
                <a:gridCol w="6629601"/>
                <a:gridCol w="1475218"/>
                <a:gridCol w="1457446"/>
              </a:tblGrid>
              <a:tr h="508000">
                <a:tc>
                  <a:txBody>
                    <a:bodyPr/>
                    <a:lstStyle/>
                    <a:p>
                      <a:r>
                        <a:rPr lang="en-IN" dirty="0" smtClean="0"/>
                        <a:t>Model </a:t>
                      </a:r>
                      <a:endParaRPr lang="en-IN" dirty="0"/>
                    </a:p>
                  </a:txBody>
                  <a:tcPr/>
                </a:tc>
                <a:tc>
                  <a:txBody>
                    <a:bodyPr/>
                    <a:lstStyle/>
                    <a:p>
                      <a:r>
                        <a:rPr lang="en-IN" dirty="0" smtClean="0"/>
                        <a:t>Significant Variable</a:t>
                      </a:r>
                      <a:endParaRPr lang="en-IN" dirty="0"/>
                    </a:p>
                  </a:txBody>
                  <a:tcPr/>
                </a:tc>
                <a:tc>
                  <a:txBody>
                    <a:bodyPr/>
                    <a:lstStyle/>
                    <a:p>
                      <a:r>
                        <a:rPr lang="en-IN" dirty="0" smtClean="0"/>
                        <a:t>R Square on train data</a:t>
                      </a:r>
                      <a:endParaRPr lang="en-IN" dirty="0"/>
                    </a:p>
                  </a:txBody>
                  <a:tcPr/>
                </a:tc>
                <a:tc>
                  <a:txBody>
                    <a:bodyPr/>
                    <a:lstStyle/>
                    <a:p>
                      <a:r>
                        <a:rPr lang="en-IN" dirty="0" smtClean="0"/>
                        <a:t>R Square on test</a:t>
                      </a:r>
                      <a:r>
                        <a:rPr lang="en-IN" baseline="0" dirty="0" smtClean="0"/>
                        <a:t> </a:t>
                      </a:r>
                      <a:r>
                        <a:rPr lang="en-IN" dirty="0" smtClean="0"/>
                        <a:t>data</a:t>
                      </a:r>
                      <a:endParaRPr lang="en-IN" dirty="0"/>
                    </a:p>
                  </a:txBody>
                  <a:tcPr/>
                </a:tc>
              </a:tr>
              <a:tr h="370840">
                <a:tc>
                  <a:txBody>
                    <a:bodyPr/>
                    <a:lstStyle/>
                    <a:p>
                      <a:r>
                        <a:rPr lang="en-IN" dirty="0" smtClean="0"/>
                        <a:t>Simple linear</a:t>
                      </a:r>
                      <a:r>
                        <a:rPr lang="en-IN" baseline="0" dirty="0" smtClean="0"/>
                        <a:t> Model</a:t>
                      </a:r>
                      <a:endParaRPr lang="en-IN" dirty="0"/>
                    </a:p>
                  </a:txBody>
                  <a:tcPr/>
                </a:tc>
                <a:tc>
                  <a:txBody>
                    <a:bodyPr/>
                    <a:lstStyle/>
                    <a:p>
                      <a:r>
                        <a:rPr lang="en-IN" dirty="0" smtClean="0"/>
                        <a:t>product_analytic_vertical_GamingGun+product_analytic_vertical_GamingMouse+Sponsorship+TV+Content Marketing +Radio</a:t>
                      </a:r>
                      <a:endParaRPr lang="en-IN" dirty="0"/>
                    </a:p>
                  </a:txBody>
                  <a:tcPr/>
                </a:tc>
                <a:tc>
                  <a:txBody>
                    <a:bodyPr/>
                    <a:lstStyle/>
                    <a:p>
                      <a:r>
                        <a:rPr lang="en-US" dirty="0" smtClean="0"/>
                        <a:t>.91</a:t>
                      </a:r>
                      <a:endParaRPr lang="en-IN" dirty="0"/>
                    </a:p>
                  </a:txBody>
                  <a:tcPr/>
                </a:tc>
                <a:tc>
                  <a:txBody>
                    <a:bodyPr/>
                    <a:lstStyle/>
                    <a:p>
                      <a:r>
                        <a:rPr lang="en-US" dirty="0" smtClean="0"/>
                        <a:t>.57</a:t>
                      </a:r>
                      <a:endParaRPr lang="en-IN" dirty="0"/>
                    </a:p>
                  </a:txBody>
                  <a:tcPr/>
                </a:tc>
              </a:tr>
              <a:tr h="370840">
                <a:tc>
                  <a:txBody>
                    <a:bodyPr/>
                    <a:lstStyle/>
                    <a:p>
                      <a:r>
                        <a:rPr lang="en-IN" dirty="0" smtClean="0"/>
                        <a:t>Multiplicative Model</a:t>
                      </a:r>
                      <a:endParaRPr lang="en-IN" dirty="0"/>
                    </a:p>
                  </a:txBody>
                  <a:tcPr/>
                </a:tc>
                <a:tc>
                  <a:txBody>
                    <a:bodyPr/>
                    <a:lstStyle/>
                    <a:p>
                      <a:r>
                        <a:rPr lang="en-IN" dirty="0" smtClean="0"/>
                        <a:t>product_analytic_vertical_GamingHeadset+product_analytic_vertical_GamingMouse+product_analytic_vertical_TVOutCableAccessory+TV+Digital+Other</a:t>
                      </a:r>
                      <a:endParaRPr lang="en-IN" dirty="0"/>
                    </a:p>
                  </a:txBody>
                  <a:tcPr/>
                </a:tc>
                <a:tc>
                  <a:txBody>
                    <a:bodyPr/>
                    <a:lstStyle/>
                    <a:p>
                      <a:r>
                        <a:rPr lang="en-US" dirty="0" smtClean="0"/>
                        <a:t>.98</a:t>
                      </a:r>
                      <a:endParaRPr lang="en-IN" dirty="0"/>
                    </a:p>
                  </a:txBody>
                  <a:tcPr/>
                </a:tc>
                <a:tc>
                  <a:txBody>
                    <a:bodyPr/>
                    <a:lstStyle/>
                    <a:p>
                      <a:r>
                        <a:rPr lang="en-US" dirty="0" smtClean="0"/>
                        <a:t>.93</a:t>
                      </a:r>
                      <a:endParaRPr lang="en-IN" dirty="0"/>
                    </a:p>
                  </a:txBody>
                  <a:tcPr/>
                </a:tc>
              </a:tr>
              <a:tr h="370840">
                <a:tc>
                  <a:txBody>
                    <a:bodyPr/>
                    <a:lstStyle/>
                    <a:p>
                      <a:r>
                        <a:rPr lang="en-IN" dirty="0" err="1" smtClean="0"/>
                        <a:t>Koyck</a:t>
                      </a:r>
                      <a:r>
                        <a:rPr lang="en-IN" dirty="0" smtClean="0"/>
                        <a:t> Model</a:t>
                      </a:r>
                      <a:endParaRPr lang="en-IN" dirty="0"/>
                    </a:p>
                  </a:txBody>
                  <a:tcPr/>
                </a:tc>
                <a:tc>
                  <a:txBody>
                    <a:bodyPr/>
                    <a:lstStyle/>
                    <a:p>
                      <a:r>
                        <a:rPr lang="en-IN" dirty="0" smtClean="0"/>
                        <a:t>product_analytic_vertical_GamePad+product_analytic_vertical_GamingAccessoryKit+TV+Digital+Sponsorship+Radio</a:t>
                      </a:r>
                      <a:endParaRPr lang="en-IN" dirty="0"/>
                    </a:p>
                  </a:txBody>
                  <a:tcPr/>
                </a:tc>
                <a:tc>
                  <a:txBody>
                    <a:bodyPr/>
                    <a:lstStyle/>
                    <a:p>
                      <a:r>
                        <a:rPr lang="en-IN" dirty="0" smtClean="0"/>
                        <a:t>.87</a:t>
                      </a:r>
                      <a:endParaRPr lang="en-IN" dirty="0"/>
                    </a:p>
                  </a:txBody>
                  <a:tcPr/>
                </a:tc>
                <a:tc>
                  <a:txBody>
                    <a:bodyPr/>
                    <a:lstStyle/>
                    <a:p>
                      <a:r>
                        <a:rPr lang="en-IN" dirty="0" smtClean="0"/>
                        <a:t>.61</a:t>
                      </a:r>
                      <a:endParaRPr lang="en-IN" dirty="0"/>
                    </a:p>
                  </a:txBody>
                  <a:tcPr/>
                </a:tc>
              </a:tr>
              <a:tr h="773853">
                <a:tc>
                  <a:txBody>
                    <a:bodyPr/>
                    <a:lstStyle/>
                    <a:p>
                      <a:r>
                        <a:rPr lang="en-IN" dirty="0" smtClean="0"/>
                        <a:t>Distributed Lag Model</a:t>
                      </a:r>
                      <a:endParaRPr lang="en-IN" dirty="0"/>
                    </a:p>
                  </a:txBody>
                  <a:tcPr/>
                </a:tc>
                <a:tc>
                  <a:txBody>
                    <a:bodyPr/>
                    <a:lstStyle/>
                    <a:p>
                      <a:r>
                        <a:rPr lang="en-IN" dirty="0" err="1" smtClean="0"/>
                        <a:t>Digital+Sponsorship+Online</a:t>
                      </a:r>
                      <a:r>
                        <a:rPr lang="en-IN" dirty="0" smtClean="0"/>
                        <a:t> marketing </a:t>
                      </a:r>
                      <a:endParaRPr lang="en-IN" dirty="0"/>
                    </a:p>
                  </a:txBody>
                  <a:tcPr/>
                </a:tc>
                <a:tc>
                  <a:txBody>
                    <a:bodyPr/>
                    <a:lstStyle/>
                    <a:p>
                      <a:r>
                        <a:rPr lang="en-IN" dirty="0" smtClean="0"/>
                        <a:t>.45</a:t>
                      </a:r>
                      <a:endParaRPr lang="en-IN" dirty="0"/>
                    </a:p>
                  </a:txBody>
                  <a:tcPr/>
                </a:tc>
                <a:tc>
                  <a:txBody>
                    <a:bodyPr/>
                    <a:lstStyle/>
                    <a:p>
                      <a:r>
                        <a:rPr lang="en-IN" dirty="0" smtClean="0"/>
                        <a:t>.57</a:t>
                      </a:r>
                      <a:endParaRPr lang="en-IN" dirty="0"/>
                    </a:p>
                  </a:txBody>
                  <a:tcPr/>
                </a:tc>
              </a:tr>
            </a:tbl>
          </a:graphicData>
        </a:graphic>
      </p:graphicFrame>
      <p:sp>
        <p:nvSpPr>
          <p:cNvPr id="5" name="TextBox 4"/>
          <p:cNvSpPr txBox="1"/>
          <p:nvPr/>
        </p:nvSpPr>
        <p:spPr>
          <a:xfrm>
            <a:off x="279400" y="6199188"/>
            <a:ext cx="11370733" cy="369332"/>
          </a:xfrm>
          <a:prstGeom prst="rect">
            <a:avLst/>
          </a:prstGeom>
          <a:noFill/>
        </p:spPr>
        <p:txBody>
          <a:bodyPr wrap="square" rtlCol="0">
            <a:spAutoFit/>
          </a:bodyPr>
          <a:lstStyle/>
          <a:p>
            <a:r>
              <a:rPr lang="en-IN" b="1" dirty="0"/>
              <a:t>Multiplicative </a:t>
            </a:r>
            <a:r>
              <a:rPr lang="en-IN" b="1" dirty="0" smtClean="0"/>
              <a:t>Model chosen as the best model since it is having high R square value on test data</a:t>
            </a:r>
            <a:endParaRPr lang="en-IN" b="1" dirty="0"/>
          </a:p>
        </p:txBody>
      </p:sp>
    </p:spTree>
    <p:extLst>
      <p:ext uri="{BB962C8B-B14F-4D97-AF65-F5344CB8AC3E}">
        <p14:creationId xmlns:p14="http://schemas.microsoft.com/office/powerpoint/2010/main" val="1612737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2">
                    <a:lumMod val="50000"/>
                  </a:schemeClr>
                </a:solidFill>
              </a:rPr>
              <a:t>Recommendation </a:t>
            </a:r>
            <a:r>
              <a:rPr lang="en-IN" sz="2800" dirty="0" smtClean="0">
                <a:solidFill>
                  <a:schemeClr val="accent2">
                    <a:lumMod val="50000"/>
                  </a:schemeClr>
                </a:solidFill>
              </a:rPr>
              <a:t>: Camera Accessories</a:t>
            </a:r>
            <a:endParaRPr lang="en-IN" sz="2800"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000" dirty="0"/>
              <a:t>Sponsorship spend has positive impact on sales. One unit of this ad spend will increase the sale by 0.04 </a:t>
            </a:r>
            <a:r>
              <a:rPr lang="en-US" sz="2000" dirty="0" smtClean="0"/>
              <a:t>units.</a:t>
            </a:r>
          </a:p>
          <a:p>
            <a:r>
              <a:rPr lang="en-US" sz="2000" dirty="0" smtClean="0"/>
              <a:t>Radio spend </a:t>
            </a:r>
            <a:r>
              <a:rPr lang="en-US" sz="2000" dirty="0"/>
              <a:t>has positive impact on sales. One unit of this ad spend will increase the sale by </a:t>
            </a:r>
            <a:r>
              <a:rPr lang="en-US" sz="2000" dirty="0" smtClean="0"/>
              <a:t>0.09 units</a:t>
            </a:r>
          </a:p>
          <a:p>
            <a:r>
              <a:rPr lang="en-IN" sz="2000" dirty="0" smtClean="0"/>
              <a:t>Camera Battery, Camera Tripod,  and Lens has positive impact on the company revenue. Hence company should promote all these products comparatively more, then they can achieve more revenue.</a:t>
            </a:r>
          </a:p>
          <a:p>
            <a:r>
              <a:rPr lang="en-IN" sz="2000" dirty="0" smtClean="0"/>
              <a:t>On the salary days (1</a:t>
            </a:r>
            <a:r>
              <a:rPr lang="en-IN" sz="2000" baseline="30000" dirty="0" smtClean="0"/>
              <a:t>st</a:t>
            </a:r>
            <a:r>
              <a:rPr lang="en-IN" sz="2000" dirty="0" smtClean="0"/>
              <a:t> and 15</a:t>
            </a:r>
            <a:r>
              <a:rPr lang="en-IN" sz="2000" baseline="30000" dirty="0" smtClean="0"/>
              <a:t>th</a:t>
            </a:r>
            <a:r>
              <a:rPr lang="en-IN" sz="2000" dirty="0" smtClean="0"/>
              <a:t> days of the month) sales are comparatively less. Hence company can give more discounts on these days to attract more sales and to increase the revenue</a:t>
            </a:r>
            <a:endParaRPr lang="en-IN" sz="2000"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pay_flag</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0623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2">
                    <a:lumMod val="50000"/>
                  </a:schemeClr>
                </a:solidFill>
              </a:rPr>
              <a:t>Recommendation </a:t>
            </a:r>
            <a:r>
              <a:rPr lang="en-IN" sz="2800" dirty="0" smtClean="0">
                <a:solidFill>
                  <a:schemeClr val="accent2">
                    <a:lumMod val="50000"/>
                  </a:schemeClr>
                </a:solidFill>
              </a:rPr>
              <a:t>: </a:t>
            </a:r>
            <a:r>
              <a:rPr lang="en-IN" sz="2800" dirty="0" smtClean="0">
                <a:solidFill>
                  <a:schemeClr val="accent2">
                    <a:lumMod val="50000"/>
                  </a:schemeClr>
                </a:solidFill>
              </a:rPr>
              <a:t>Home Audio</a:t>
            </a:r>
            <a:endParaRPr lang="en-IN" sz="2800"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000" dirty="0"/>
              <a:t>Sponsorship spend has positive impact on sales. One unit of this ad spend will increase the sale by </a:t>
            </a:r>
            <a:r>
              <a:rPr lang="en-US" sz="2000" dirty="0" smtClean="0"/>
              <a:t>0.07 units. Company should focus more on this sponsorship</a:t>
            </a:r>
          </a:p>
          <a:p>
            <a:r>
              <a:rPr lang="en-US" sz="2000" dirty="0" smtClean="0"/>
              <a:t>Discount has positive impact on sales. One unit of this discount will increase the sale by 0.08 units. Company should plan more discount deals on Home Audio products</a:t>
            </a:r>
          </a:p>
          <a:p>
            <a:r>
              <a:rPr lang="en-IN" sz="2000" dirty="0" smtClean="0"/>
              <a:t>FM Radio and</a:t>
            </a:r>
            <a:r>
              <a:rPr lang="en-IN" sz="2000" dirty="0" smtClean="0"/>
              <a:t> Home audio speaker have positive impact on the company revenue. Hence company should promote all these products comparatively more, then they can achieve more revenue.</a:t>
            </a:r>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pay_flag</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0410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solidFill>
                  <a:schemeClr val="accent2">
                    <a:lumMod val="50000"/>
                  </a:schemeClr>
                </a:solidFill>
              </a:rPr>
              <a:t>Recommendation </a:t>
            </a:r>
            <a:r>
              <a:rPr lang="en-IN" sz="2800" dirty="0" smtClean="0">
                <a:solidFill>
                  <a:schemeClr val="accent2">
                    <a:lumMod val="50000"/>
                  </a:schemeClr>
                </a:solidFill>
              </a:rPr>
              <a:t>: </a:t>
            </a:r>
            <a:r>
              <a:rPr lang="en-IN" sz="2800" dirty="0" smtClean="0">
                <a:solidFill>
                  <a:schemeClr val="accent2">
                    <a:lumMod val="50000"/>
                  </a:schemeClr>
                </a:solidFill>
              </a:rPr>
              <a:t>Game Accessories</a:t>
            </a:r>
            <a:endParaRPr lang="en-IN" sz="2800" dirty="0">
              <a:solidFill>
                <a:schemeClr val="accent2">
                  <a:lumMod val="50000"/>
                </a:schemeClr>
              </a:solidFill>
            </a:endParaRPr>
          </a:p>
        </p:txBody>
      </p:sp>
      <p:sp>
        <p:nvSpPr>
          <p:cNvPr id="3" name="Content Placeholder 2"/>
          <p:cNvSpPr>
            <a:spLocks noGrp="1"/>
          </p:cNvSpPr>
          <p:nvPr>
            <p:ph idx="1"/>
          </p:nvPr>
        </p:nvSpPr>
        <p:spPr/>
        <p:txBody>
          <a:bodyPr>
            <a:normAutofit/>
          </a:bodyPr>
          <a:lstStyle/>
          <a:p>
            <a:r>
              <a:rPr lang="en-US" sz="2000" dirty="0" smtClean="0"/>
              <a:t>Other spend </a:t>
            </a:r>
            <a:r>
              <a:rPr lang="en-US" sz="2000" dirty="0"/>
              <a:t>has positive impact on sales. One unit of this ad spend will increase the sale by </a:t>
            </a:r>
            <a:r>
              <a:rPr lang="en-US" sz="2000" dirty="0" smtClean="0"/>
              <a:t>0.02 units. Company should focus more on this sponsorship</a:t>
            </a:r>
          </a:p>
          <a:p>
            <a:r>
              <a:rPr lang="en-US" sz="2000" dirty="0" smtClean="0"/>
              <a:t>Sponsorship has positive impact on sales. Company should plan more </a:t>
            </a:r>
            <a:r>
              <a:rPr lang="en-US" sz="2000" dirty="0" err="1" smtClean="0"/>
              <a:t>Sponshorship</a:t>
            </a:r>
            <a:r>
              <a:rPr lang="en-US" sz="2000" dirty="0" smtClean="0"/>
              <a:t> deals on Home Audio products</a:t>
            </a:r>
          </a:p>
          <a:p>
            <a:r>
              <a:rPr lang="en-IN" sz="2000" dirty="0" smtClean="0"/>
              <a:t>Gaming headset, Gaming mouse </a:t>
            </a:r>
            <a:r>
              <a:rPr lang="en-IN" sz="2000" dirty="0" smtClean="0"/>
              <a:t>and TV out cable Accessory </a:t>
            </a:r>
            <a:r>
              <a:rPr lang="en-IN" sz="2000" dirty="0" smtClean="0"/>
              <a:t>have positive impact on the company revenue. Hence company should promote all these products comparatively more, then they can achieve more revenue.</a:t>
            </a:r>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Courier New" panose="02070309020205020404" pitchFamily="49" charset="0"/>
              </a:rPr>
              <a:t>pay_flag</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785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000" dirty="0" smtClean="0"/>
          </a:p>
          <a:p>
            <a:pPr marL="0" indent="0">
              <a:buNone/>
            </a:pPr>
            <a:r>
              <a:rPr lang="en-US" sz="2000" dirty="0" err="1" smtClean="0"/>
              <a:t>ElecKart</a:t>
            </a:r>
            <a:r>
              <a:rPr lang="en-US" sz="2000" dirty="0" smtClean="0"/>
              <a:t> </a:t>
            </a:r>
            <a:r>
              <a:rPr lang="en-US" sz="2000" dirty="0"/>
              <a:t>is an e-commerce firm Based out </a:t>
            </a:r>
            <a:r>
              <a:rPr lang="en-US" sz="2000" dirty="0" smtClean="0"/>
              <a:t>Canada </a:t>
            </a:r>
            <a:r>
              <a:rPr lang="en-US" sz="2000" dirty="0" smtClean="0"/>
              <a:t>specialized </a:t>
            </a:r>
            <a:r>
              <a:rPr lang="en-US" sz="2000" dirty="0"/>
              <a:t>in electronics Product. Here the business objective is to make a market mix model for 3 product sub-categories - Camera accessory, Gaming accessory and Home Audio to see  the actual impact of different marketing levers over sale of last one year  and recommend the optimal budget allocation for different marketing levers for the next year. Data is available from July 2015 to June </a:t>
            </a:r>
            <a:r>
              <a:rPr lang="en-US" sz="2000" dirty="0" smtClean="0"/>
              <a:t>2016</a:t>
            </a:r>
          </a:p>
          <a:p>
            <a:pPr marL="0" indent="0">
              <a:buNone/>
            </a:pPr>
            <a:endParaRPr lang="en-IN" sz="1600" dirty="0"/>
          </a:p>
        </p:txBody>
      </p:sp>
      <p:sp>
        <p:nvSpPr>
          <p:cNvPr id="5" name="Title 1"/>
          <p:cNvSpPr>
            <a:spLocks noGrp="1"/>
          </p:cNvSpPr>
          <p:nvPr>
            <p:ph type="title"/>
          </p:nvPr>
        </p:nvSpPr>
        <p:spPr>
          <a:xfrm>
            <a:off x="1136469" y="640080"/>
            <a:ext cx="9313817" cy="856138"/>
          </a:xfrm>
        </p:spPr>
        <p:txBody>
          <a:bodyPr>
            <a:normAutofit/>
          </a:bodyPr>
          <a:lstStyle/>
          <a:p>
            <a:r>
              <a:rPr lang="en-IN" dirty="0">
                <a:solidFill>
                  <a:schemeClr val="accent2">
                    <a:lumMod val="50000"/>
                  </a:schemeClr>
                </a:solidFill>
              </a:rPr>
              <a:t> Business Objective</a:t>
            </a:r>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smtClean="0">
                <a:solidFill>
                  <a:schemeClr val="accent2">
                    <a:lumMod val="50000"/>
                  </a:schemeClr>
                </a:solidFill>
              </a:rPr>
              <a:t>Data understanding</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IN" sz="2000" dirty="0" smtClean="0"/>
              <a:t>Below data sets are available for analysis.</a:t>
            </a:r>
          </a:p>
          <a:p>
            <a:r>
              <a:rPr lang="en-US" sz="2000" dirty="0" smtClean="0"/>
              <a:t>Consumer Electronics </a:t>
            </a:r>
            <a:r>
              <a:rPr lang="en-US" sz="2000" dirty="0"/>
              <a:t>data: Order level sales data is available for the period of July 2015 to June 2016. 1648824 records are </a:t>
            </a:r>
            <a:r>
              <a:rPr lang="en-US" sz="2000" dirty="0" smtClean="0"/>
              <a:t>available</a:t>
            </a:r>
          </a:p>
          <a:p>
            <a:r>
              <a:rPr lang="en-US" sz="2000" dirty="0" smtClean="0"/>
              <a:t> </a:t>
            </a:r>
            <a:r>
              <a:rPr lang="en-US" sz="2000" dirty="0"/>
              <a:t>Media Investment data : Monthly spend on various advertising channels </a:t>
            </a:r>
            <a:endParaRPr lang="en-US" sz="2000" dirty="0" smtClean="0"/>
          </a:p>
          <a:p>
            <a:r>
              <a:rPr lang="en-US" sz="2000" dirty="0" smtClean="0"/>
              <a:t> </a:t>
            </a:r>
            <a:r>
              <a:rPr lang="en-US" sz="2000" dirty="0"/>
              <a:t>Special Sales Calendar data : Days when there was any special sale information </a:t>
            </a:r>
            <a:endParaRPr lang="en-US" sz="2000" dirty="0" smtClean="0"/>
          </a:p>
          <a:p>
            <a:r>
              <a:rPr lang="en-US" sz="2000" dirty="0" smtClean="0"/>
              <a:t> </a:t>
            </a:r>
            <a:r>
              <a:rPr lang="en-US" sz="2000" dirty="0"/>
              <a:t>Monthly NPS Score :  Net Promoter Score which shows how satisfied the consumer </a:t>
            </a:r>
            <a:endParaRPr lang="en-US" sz="2000" dirty="0" smtClean="0"/>
          </a:p>
          <a:p>
            <a:r>
              <a:rPr lang="en-US" sz="2000" dirty="0" smtClean="0"/>
              <a:t>Stock Index data: Stock Index of the company monthly level</a:t>
            </a:r>
          </a:p>
          <a:p>
            <a:r>
              <a:rPr lang="en-US" sz="2000" dirty="0" smtClean="0"/>
              <a:t>Climate </a:t>
            </a:r>
            <a:r>
              <a:rPr lang="en-US" sz="2000" dirty="0"/>
              <a:t>data: Climate data of Canada provided to check the effect on revenue for climate</a:t>
            </a:r>
            <a:endParaRPr lang="en-IN" sz="1800" dirty="0"/>
          </a:p>
          <a:p>
            <a:pPr marL="0" indent="0">
              <a:buNone/>
            </a:pPr>
            <a:endParaRPr lang="en-IN" sz="1800" dirty="0"/>
          </a:p>
          <a:p>
            <a:pPr marL="0" indent="0">
              <a:buNone/>
            </a:pPr>
            <a:endParaRPr lang="en-IN" sz="1800" dirty="0"/>
          </a:p>
        </p:txBody>
      </p:sp>
    </p:spTree>
    <p:extLst>
      <p:ext uri="{BB962C8B-B14F-4D97-AF65-F5344CB8AC3E}">
        <p14:creationId xmlns:p14="http://schemas.microsoft.com/office/powerpoint/2010/main" val="309534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Data Preparation </a:t>
            </a:r>
            <a:endParaRPr lang="en-IN" sz="2000"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IN" sz="2000" dirty="0" smtClean="0"/>
              <a:t>2) Below are the </a:t>
            </a:r>
            <a:r>
              <a:rPr lang="en-IN" sz="2000" b="1" dirty="0" smtClean="0"/>
              <a:t>data issues </a:t>
            </a:r>
            <a:r>
              <a:rPr lang="en-IN" sz="2000" dirty="0" smtClean="0"/>
              <a:t>identified</a:t>
            </a:r>
            <a:r>
              <a:rPr lang="en-IN" sz="2000" b="1" dirty="0" smtClean="0"/>
              <a:t>.</a:t>
            </a:r>
            <a:endParaRPr lang="en-IN" sz="2000" dirty="0" smtClean="0"/>
          </a:p>
          <a:p>
            <a:r>
              <a:rPr lang="en-US" sz="2000" dirty="0" err="1" smtClean="0"/>
              <a:t>deliverycdays</a:t>
            </a:r>
            <a:r>
              <a:rPr lang="en-US" sz="2000" dirty="0" smtClean="0"/>
              <a:t> and </a:t>
            </a:r>
            <a:r>
              <a:rPr lang="en-US" sz="2000" dirty="0" err="1" smtClean="0"/>
              <a:t>deliverycdays</a:t>
            </a:r>
            <a:r>
              <a:rPr lang="en-US" sz="2000" dirty="0" smtClean="0"/>
              <a:t> columns having 80% null values </a:t>
            </a:r>
          </a:p>
          <a:p>
            <a:r>
              <a:rPr lang="en-US" sz="2000" dirty="0" err="1" smtClean="0"/>
              <a:t>gmv,cust_id</a:t>
            </a:r>
            <a:r>
              <a:rPr lang="en-US" sz="2000" dirty="0" smtClean="0"/>
              <a:t> </a:t>
            </a:r>
            <a:r>
              <a:rPr lang="en-US" sz="2000" dirty="0"/>
              <a:t>and </a:t>
            </a:r>
            <a:r>
              <a:rPr lang="en-US" sz="2000" dirty="0" err="1"/>
              <a:t>pincode</a:t>
            </a:r>
            <a:r>
              <a:rPr lang="en-US" sz="2000" dirty="0"/>
              <a:t> columns are having null values. There are 4904 values are missing for these columns . </a:t>
            </a:r>
            <a:endParaRPr lang="en-US" sz="2000" dirty="0" smtClean="0"/>
          </a:p>
          <a:p>
            <a:r>
              <a:rPr lang="en-US" sz="2000" dirty="0" err="1" smtClean="0"/>
              <a:t>product_analytic_vertical</a:t>
            </a:r>
            <a:r>
              <a:rPr lang="en-US" sz="2000" dirty="0" smtClean="0"/>
              <a:t> </a:t>
            </a:r>
            <a:r>
              <a:rPr lang="en-US" sz="2000" dirty="0"/>
              <a:t>is having 5828 missing values. </a:t>
            </a:r>
            <a:endParaRPr lang="en-US" sz="2000" dirty="0" smtClean="0"/>
          </a:p>
          <a:p>
            <a:r>
              <a:rPr lang="en-US" sz="2000" dirty="0" smtClean="0"/>
              <a:t>There </a:t>
            </a:r>
            <a:r>
              <a:rPr lang="en-US" sz="2000" dirty="0"/>
              <a:t>are 5290 records with </a:t>
            </a:r>
            <a:r>
              <a:rPr lang="en-US" sz="2000" dirty="0" err="1"/>
              <a:t>product_mrp</a:t>
            </a:r>
            <a:r>
              <a:rPr lang="en-US" sz="2000" dirty="0"/>
              <a:t> as zero values. </a:t>
            </a:r>
            <a:endParaRPr lang="en-US" sz="2000" dirty="0" smtClean="0"/>
          </a:p>
          <a:p>
            <a:r>
              <a:rPr lang="en-US" sz="2000" dirty="0" smtClean="0"/>
              <a:t>There </a:t>
            </a:r>
            <a:r>
              <a:rPr lang="en-US" sz="2000" dirty="0"/>
              <a:t>70321 records with </a:t>
            </a:r>
            <a:r>
              <a:rPr lang="en-US" sz="2000" dirty="0" err="1"/>
              <a:t>product_procurement_sla</a:t>
            </a:r>
            <a:r>
              <a:rPr lang="en-US" sz="2000" dirty="0"/>
              <a:t> as -1 value    </a:t>
            </a:r>
            <a:endParaRPr lang="en-US" sz="2000" dirty="0" smtClean="0"/>
          </a:p>
          <a:p>
            <a:r>
              <a:rPr lang="en-US" sz="2000" dirty="0" err="1" smtClean="0"/>
              <a:t>cust_id</a:t>
            </a:r>
            <a:r>
              <a:rPr lang="en-US" sz="2000" dirty="0" smtClean="0"/>
              <a:t> </a:t>
            </a:r>
            <a:r>
              <a:rPr lang="en-US" sz="2000" dirty="0"/>
              <a:t>column is having 817926 negative values (almost 50%) </a:t>
            </a:r>
            <a:endParaRPr lang="en-US" sz="2000" dirty="0" smtClean="0"/>
          </a:p>
          <a:p>
            <a:r>
              <a:rPr lang="en-US" sz="2000" dirty="0" err="1" smtClean="0"/>
              <a:t>pincode</a:t>
            </a:r>
            <a:r>
              <a:rPr lang="en-US" sz="2000" dirty="0" smtClean="0"/>
              <a:t> </a:t>
            </a:r>
            <a:r>
              <a:rPr lang="en-US" sz="2000" dirty="0"/>
              <a:t>column is having 805932 negative values (almost 50%) </a:t>
            </a:r>
            <a:endParaRPr lang="en-US" sz="2000" dirty="0" smtClean="0"/>
          </a:p>
          <a:p>
            <a:r>
              <a:rPr lang="en-US" sz="2000" dirty="0" smtClean="0"/>
              <a:t>There </a:t>
            </a:r>
            <a:r>
              <a:rPr lang="en-US" sz="2000" dirty="0"/>
              <a:t>are records with </a:t>
            </a:r>
            <a:r>
              <a:rPr lang="en-US" sz="2000" dirty="0" err="1"/>
              <a:t>gmv</a:t>
            </a:r>
            <a:r>
              <a:rPr lang="en-US" sz="2000" dirty="0"/>
              <a:t> value higher than </a:t>
            </a:r>
            <a:r>
              <a:rPr lang="en-US" sz="2000" dirty="0" err="1"/>
              <a:t>product_mrp</a:t>
            </a:r>
            <a:r>
              <a:rPr lang="en-US" sz="2000" dirty="0"/>
              <a:t>.</a:t>
            </a:r>
            <a:endParaRPr lang="en-IN" sz="2400" dirty="0"/>
          </a:p>
          <a:p>
            <a:pPr marL="0" indent="0">
              <a:buNone/>
            </a:pPr>
            <a:endParaRPr lang="en-IN" sz="1400" dirty="0"/>
          </a:p>
        </p:txBody>
      </p:sp>
    </p:spTree>
    <p:extLst>
      <p:ext uri="{BB962C8B-B14F-4D97-AF65-F5344CB8AC3E}">
        <p14:creationId xmlns:p14="http://schemas.microsoft.com/office/powerpoint/2010/main" val="396631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Data Preparation</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IN" sz="2000" dirty="0" smtClean="0"/>
              <a:t>1 ) Below are the </a:t>
            </a:r>
            <a:r>
              <a:rPr lang="en-IN" sz="2000" b="1" dirty="0" smtClean="0"/>
              <a:t>data clean up </a:t>
            </a:r>
            <a:r>
              <a:rPr lang="en-IN" sz="2000" dirty="0" smtClean="0"/>
              <a:t>actions done</a:t>
            </a:r>
          </a:p>
          <a:p>
            <a:r>
              <a:rPr lang="en-US" sz="2000" dirty="0" smtClean="0"/>
              <a:t>Dropped </a:t>
            </a:r>
            <a:r>
              <a:rPr lang="en-US" sz="2000" dirty="0" err="1"/>
              <a:t>deliverycdays</a:t>
            </a:r>
            <a:r>
              <a:rPr lang="en-US" sz="2000" dirty="0"/>
              <a:t> and </a:t>
            </a:r>
            <a:r>
              <a:rPr lang="en-US" sz="2000" dirty="0" err="1"/>
              <a:t>deliverycdays</a:t>
            </a:r>
            <a:r>
              <a:rPr lang="en-US" sz="2000" dirty="0"/>
              <a:t> columns since it’s having 80% null values </a:t>
            </a:r>
            <a:endParaRPr lang="en-US" sz="2000" dirty="0" smtClean="0"/>
          </a:p>
          <a:p>
            <a:r>
              <a:rPr lang="en-US" sz="2000" dirty="0" smtClean="0"/>
              <a:t>Rows </a:t>
            </a:r>
            <a:r>
              <a:rPr lang="en-US" sz="2000" dirty="0"/>
              <a:t>with missing values for </a:t>
            </a:r>
            <a:r>
              <a:rPr lang="en-US" sz="2000" dirty="0" err="1"/>
              <a:t>gmv,cust_id</a:t>
            </a:r>
            <a:r>
              <a:rPr lang="en-US" sz="2000" dirty="0"/>
              <a:t> and </a:t>
            </a:r>
            <a:r>
              <a:rPr lang="en-US" sz="2000" dirty="0" err="1"/>
              <a:t>pincode</a:t>
            </a:r>
            <a:r>
              <a:rPr lang="en-US" sz="2000" dirty="0"/>
              <a:t> columns are removed. </a:t>
            </a:r>
            <a:endParaRPr lang="en-US" sz="2000" dirty="0" smtClean="0"/>
          </a:p>
          <a:p>
            <a:r>
              <a:rPr lang="en-US" sz="2000" dirty="0" smtClean="0"/>
              <a:t>Rows </a:t>
            </a:r>
            <a:r>
              <a:rPr lang="en-US" sz="2000" dirty="0"/>
              <a:t>with missing values for </a:t>
            </a:r>
            <a:r>
              <a:rPr lang="en-US" sz="2000" dirty="0" err="1"/>
              <a:t>product_analytic_vertical</a:t>
            </a:r>
            <a:r>
              <a:rPr lang="en-US" sz="2000" dirty="0"/>
              <a:t> is removed. </a:t>
            </a:r>
            <a:endParaRPr lang="en-US" sz="2000" dirty="0" smtClean="0"/>
          </a:p>
          <a:p>
            <a:r>
              <a:rPr lang="en-US" sz="2000" dirty="0" smtClean="0"/>
              <a:t>Rows </a:t>
            </a:r>
            <a:r>
              <a:rPr lang="en-US" sz="2000" dirty="0"/>
              <a:t>with </a:t>
            </a:r>
            <a:r>
              <a:rPr lang="en-US" sz="2000" dirty="0" err="1"/>
              <a:t>product_mrp</a:t>
            </a:r>
            <a:r>
              <a:rPr lang="en-US" sz="2000" dirty="0"/>
              <a:t> value as zero are removed , since it’s not possible to have product with </a:t>
            </a:r>
            <a:r>
              <a:rPr lang="en-US" sz="2000" dirty="0" err="1"/>
              <a:t>mrp</a:t>
            </a:r>
            <a:r>
              <a:rPr lang="en-US" sz="2000" dirty="0"/>
              <a:t> value as zero • </a:t>
            </a:r>
            <a:endParaRPr lang="en-US" sz="2000" dirty="0" smtClean="0"/>
          </a:p>
          <a:p>
            <a:r>
              <a:rPr lang="en-US" sz="2000" dirty="0" smtClean="0"/>
              <a:t>Negative </a:t>
            </a:r>
            <a:r>
              <a:rPr lang="en-US" sz="2000" dirty="0"/>
              <a:t>values in </a:t>
            </a:r>
            <a:r>
              <a:rPr lang="en-US" sz="2000" dirty="0" err="1"/>
              <a:t>product_procurement_sla</a:t>
            </a:r>
            <a:r>
              <a:rPr lang="en-US" sz="2000" dirty="0"/>
              <a:t> is invalid scenario. Hence replacing with zero values </a:t>
            </a:r>
            <a:endParaRPr lang="en-US" sz="2000" dirty="0" smtClean="0"/>
          </a:p>
          <a:p>
            <a:r>
              <a:rPr lang="en-US" sz="2000" dirty="0" smtClean="0"/>
              <a:t>Dropped </a:t>
            </a:r>
            <a:r>
              <a:rPr lang="en-US" sz="2000" dirty="0" err="1"/>
              <a:t>cust_id</a:t>
            </a:r>
            <a:r>
              <a:rPr lang="en-US" sz="2000" dirty="0"/>
              <a:t> and </a:t>
            </a:r>
            <a:r>
              <a:rPr lang="en-US" sz="2000" dirty="0" err="1"/>
              <a:t>picode</a:t>
            </a:r>
            <a:r>
              <a:rPr lang="en-US" sz="2000" dirty="0"/>
              <a:t> </a:t>
            </a:r>
            <a:r>
              <a:rPr lang="en-US" sz="2000" dirty="0" err="1"/>
              <a:t>coulmns</a:t>
            </a:r>
            <a:r>
              <a:rPr lang="en-US" sz="2000" dirty="0"/>
              <a:t> from data set since it is having 50% negative values </a:t>
            </a:r>
            <a:endParaRPr lang="en-US" sz="2000" dirty="0" smtClean="0"/>
          </a:p>
          <a:p>
            <a:r>
              <a:rPr lang="en-US" sz="2000" dirty="0" smtClean="0"/>
              <a:t>There </a:t>
            </a:r>
            <a:r>
              <a:rPr lang="en-US" sz="2000" dirty="0"/>
              <a:t>are many null values in climate dataset which has been treated accordingly.</a:t>
            </a: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Data Preparation</a:t>
            </a:r>
            <a:endParaRPr lang="en-IN" dirty="0">
              <a:solidFill>
                <a:schemeClr val="accent2">
                  <a:lumMod val="50000"/>
                </a:schemeClr>
              </a:solidFill>
            </a:endParaRPr>
          </a:p>
        </p:txBody>
      </p:sp>
      <p:sp>
        <p:nvSpPr>
          <p:cNvPr id="3" name="Content Placeholder 2"/>
          <p:cNvSpPr>
            <a:spLocks noGrp="1"/>
          </p:cNvSpPr>
          <p:nvPr>
            <p:ph idx="1"/>
          </p:nvPr>
        </p:nvSpPr>
        <p:spPr/>
        <p:txBody>
          <a:bodyPr>
            <a:normAutofit/>
          </a:bodyPr>
          <a:lstStyle/>
          <a:p>
            <a:pPr marL="0" indent="0">
              <a:buNone/>
            </a:pPr>
            <a:r>
              <a:rPr lang="en-IN" sz="2000" dirty="0" smtClean="0"/>
              <a:t>3) Below are the steps covered as part of final data preparation</a:t>
            </a:r>
          </a:p>
          <a:p>
            <a:r>
              <a:rPr lang="en-US" sz="2000" dirty="0"/>
              <a:t>Derived </a:t>
            </a:r>
            <a:r>
              <a:rPr lang="en-US" sz="2000" dirty="0" err="1"/>
              <a:t>weekly_number</a:t>
            </a:r>
            <a:r>
              <a:rPr lang="en-US" sz="2000" dirty="0"/>
              <a:t> column which starts for W29 (July-2015) to W28 (July-2016) in sales data set </a:t>
            </a:r>
            <a:r>
              <a:rPr lang="en-US" sz="2000" dirty="0" smtClean="0"/>
              <a:t>•</a:t>
            </a:r>
          </a:p>
          <a:p>
            <a:r>
              <a:rPr lang="en-US" sz="2000" dirty="0" smtClean="0"/>
              <a:t> </a:t>
            </a:r>
            <a:r>
              <a:rPr lang="en-US" sz="2000" dirty="0"/>
              <a:t>Daily order level data has been aggregated at weekly level for duration between June 2015 to July 2016 for 3 product sub categories </a:t>
            </a:r>
            <a:r>
              <a:rPr lang="en-US" sz="2000" dirty="0" smtClean="0"/>
              <a:t>– Camera Accessory</a:t>
            </a:r>
            <a:r>
              <a:rPr lang="en-US" sz="2000" dirty="0"/>
              <a:t>, Home audio and </a:t>
            </a:r>
            <a:r>
              <a:rPr lang="en-US" sz="2000" dirty="0" smtClean="0"/>
              <a:t>Gaming Accessory</a:t>
            </a:r>
            <a:r>
              <a:rPr lang="en-US" sz="2000" dirty="0"/>
              <a:t>. </a:t>
            </a:r>
            <a:r>
              <a:rPr lang="en-US" sz="2000" dirty="0" smtClean="0"/>
              <a:t>•</a:t>
            </a:r>
          </a:p>
          <a:p>
            <a:r>
              <a:rPr lang="en-US" sz="2000" dirty="0" smtClean="0"/>
              <a:t>Monthly </a:t>
            </a:r>
            <a:r>
              <a:rPr lang="en-US" sz="2000" dirty="0"/>
              <a:t>level media investment spend has been converted into weekly media investment spend. </a:t>
            </a:r>
            <a:endParaRPr lang="en-US" sz="2000" dirty="0" smtClean="0"/>
          </a:p>
          <a:p>
            <a:r>
              <a:rPr lang="en-US" sz="2000" dirty="0" smtClean="0"/>
              <a:t> </a:t>
            </a:r>
            <a:r>
              <a:rPr lang="en-US" sz="2000" dirty="0"/>
              <a:t>Monthly level NPS score has been considered for each week of the month. </a:t>
            </a:r>
            <a:endParaRPr lang="en-US" sz="2000" dirty="0" smtClean="0"/>
          </a:p>
          <a:p>
            <a:r>
              <a:rPr lang="en-US" sz="2000" dirty="0" smtClean="0"/>
              <a:t>Monthly stock data has been considered at weekly level</a:t>
            </a:r>
          </a:p>
          <a:p>
            <a:r>
              <a:rPr lang="en-US" sz="2000" dirty="0" smtClean="0"/>
              <a:t> </a:t>
            </a:r>
            <a:r>
              <a:rPr lang="en-US" sz="2000" dirty="0"/>
              <a:t>Climate data converted into weekly level with few derived columns which would help to find the effect of climate on revenue. </a:t>
            </a:r>
            <a:r>
              <a:rPr lang="en-US" sz="2000" dirty="0" smtClean="0"/>
              <a:t>•</a:t>
            </a:r>
          </a:p>
          <a:p>
            <a:r>
              <a:rPr lang="en-US" sz="2000" dirty="0" smtClean="0"/>
              <a:t> </a:t>
            </a:r>
            <a:r>
              <a:rPr lang="en-US" sz="2000" dirty="0"/>
              <a:t>All these different data set are merged together at weekly level to perform the modelling part </a:t>
            </a:r>
            <a:endParaRPr lang="en-US" sz="2000" dirty="0" smtClean="0"/>
          </a:p>
          <a:p>
            <a:r>
              <a:rPr lang="en-US" sz="2000" dirty="0" smtClean="0"/>
              <a:t> </a:t>
            </a:r>
            <a:r>
              <a:rPr lang="en-US" sz="2000" dirty="0"/>
              <a:t>Using filtering 3 datasets can be created for </a:t>
            </a:r>
            <a:r>
              <a:rPr lang="en-US" sz="2000" dirty="0" smtClean="0"/>
              <a:t>Camera Accessory</a:t>
            </a:r>
            <a:r>
              <a:rPr lang="en-US" sz="2000" dirty="0"/>
              <a:t>, Home audio and </a:t>
            </a:r>
            <a:r>
              <a:rPr lang="en-US" sz="2000" dirty="0" smtClean="0"/>
              <a:t>Gaming Accessory</a:t>
            </a:r>
            <a:endParaRPr lang="en-IN" sz="1400" dirty="0"/>
          </a:p>
        </p:txBody>
      </p:sp>
    </p:spTree>
    <p:extLst>
      <p:ext uri="{BB962C8B-B14F-4D97-AF65-F5344CB8AC3E}">
        <p14:creationId xmlns:p14="http://schemas.microsoft.com/office/powerpoint/2010/main" val="148719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EDA analysis: </a:t>
            </a:r>
            <a:r>
              <a:rPr lang="en-IN" sz="2400" dirty="0" smtClean="0">
                <a:solidFill>
                  <a:schemeClr val="accent2">
                    <a:lumMod val="50000"/>
                  </a:schemeClr>
                </a:solidFill>
              </a:rPr>
              <a:t>Camera Accessory</a:t>
            </a:r>
            <a:endParaRPr lang="en-IN" sz="2400" dirty="0">
              <a:solidFill>
                <a:schemeClr val="accent2">
                  <a:lumMod val="50000"/>
                </a:schemeClr>
              </a:solidFill>
            </a:endParaRPr>
          </a:p>
        </p:txBody>
      </p:sp>
      <p:sp>
        <p:nvSpPr>
          <p:cNvPr id="3" name="Content Placeholder 2"/>
          <p:cNvSpPr>
            <a:spLocks noGrp="1"/>
          </p:cNvSpPr>
          <p:nvPr>
            <p:ph idx="1"/>
          </p:nvPr>
        </p:nvSpPr>
        <p:spPr>
          <a:xfrm>
            <a:off x="404949" y="1496218"/>
            <a:ext cx="11168742" cy="4702969"/>
          </a:xfrm>
        </p:spPr>
        <p:txBody>
          <a:bodyPr>
            <a:normAutofit/>
          </a:bodyPr>
          <a:lstStyle/>
          <a:p>
            <a:pPr marL="0" indent="0">
              <a:buNone/>
            </a:pPr>
            <a:r>
              <a:rPr lang="en-IN" sz="1400" dirty="0" err="1" smtClean="0"/>
              <a:t>Gmv</a:t>
            </a:r>
            <a:r>
              <a:rPr lang="en-IN" sz="1400" dirty="0" smtClean="0"/>
              <a:t> </a:t>
            </a:r>
            <a:r>
              <a:rPr lang="en-IN" sz="1400" dirty="0" err="1" smtClean="0"/>
              <a:t>vs</a:t>
            </a:r>
            <a:r>
              <a:rPr lang="en-IN" sz="1400" dirty="0" smtClean="0"/>
              <a:t> Total Investment </a:t>
            </a:r>
          </a:p>
          <a:p>
            <a:pPr marL="0" indent="0">
              <a:buNone/>
            </a:pPr>
            <a:endParaRPr lang="en-IN" sz="1400" dirty="0"/>
          </a:p>
          <a:p>
            <a:pPr marL="0" indent="0">
              <a:buNone/>
            </a:pPr>
            <a:endParaRPr lang="en-IN" sz="1400" dirty="0"/>
          </a:p>
        </p:txBody>
      </p:sp>
      <p:pic>
        <p:nvPicPr>
          <p:cNvPr id="5" name="Picture 4"/>
          <p:cNvPicPr>
            <a:picLocks noChangeAspect="1"/>
          </p:cNvPicPr>
          <p:nvPr/>
        </p:nvPicPr>
        <p:blipFill>
          <a:blip r:embed="rId2"/>
          <a:stretch>
            <a:fillRect/>
          </a:stretch>
        </p:blipFill>
        <p:spPr>
          <a:xfrm>
            <a:off x="3098482" y="1756303"/>
            <a:ext cx="5781675" cy="3943350"/>
          </a:xfrm>
          <a:prstGeom prst="rect">
            <a:avLst/>
          </a:prstGeom>
        </p:spPr>
      </p:pic>
      <p:sp>
        <p:nvSpPr>
          <p:cNvPr id="7" name="TextBox 6"/>
          <p:cNvSpPr txBox="1"/>
          <p:nvPr/>
        </p:nvSpPr>
        <p:spPr>
          <a:xfrm>
            <a:off x="905933" y="6070600"/>
            <a:ext cx="10566400" cy="372533"/>
          </a:xfrm>
          <a:prstGeom prst="rect">
            <a:avLst/>
          </a:prstGeom>
          <a:noFill/>
        </p:spPr>
        <p:txBody>
          <a:bodyPr wrap="square" rtlCol="0">
            <a:spAutoFit/>
          </a:bodyPr>
          <a:lstStyle/>
          <a:p>
            <a:r>
              <a:rPr lang="en-IN" dirty="0" smtClean="0"/>
              <a:t>Above graph shows the relation between </a:t>
            </a:r>
            <a:r>
              <a:rPr lang="en-IN" dirty="0" err="1" smtClean="0"/>
              <a:t>gmv</a:t>
            </a:r>
            <a:r>
              <a:rPr lang="en-IN" dirty="0" smtClean="0"/>
              <a:t> and the total investment for the media investment data </a:t>
            </a:r>
            <a:endParaRPr lang="en-IN" dirty="0"/>
          </a:p>
        </p:txBody>
      </p:sp>
    </p:spTree>
    <p:extLst>
      <p:ext uri="{BB962C8B-B14F-4D97-AF65-F5344CB8AC3E}">
        <p14:creationId xmlns:p14="http://schemas.microsoft.com/office/powerpoint/2010/main" val="330819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EDA analysis: </a:t>
            </a:r>
            <a:r>
              <a:rPr lang="en-IN" sz="2400" dirty="0" smtClean="0">
                <a:solidFill>
                  <a:schemeClr val="accent2">
                    <a:lumMod val="50000"/>
                  </a:schemeClr>
                </a:solidFill>
              </a:rPr>
              <a:t>Camera Accessory</a:t>
            </a:r>
            <a:endParaRPr lang="en-IN" sz="2400" dirty="0">
              <a:solidFill>
                <a:schemeClr val="accent2">
                  <a:lumMod val="50000"/>
                </a:schemeClr>
              </a:solidFill>
            </a:endParaRPr>
          </a:p>
        </p:txBody>
      </p:sp>
      <p:sp>
        <p:nvSpPr>
          <p:cNvPr id="3" name="Content Placeholder 2"/>
          <p:cNvSpPr>
            <a:spLocks noGrp="1"/>
          </p:cNvSpPr>
          <p:nvPr>
            <p:ph idx="1"/>
          </p:nvPr>
        </p:nvSpPr>
        <p:spPr>
          <a:xfrm>
            <a:off x="404949" y="1854926"/>
            <a:ext cx="10136051" cy="4344261"/>
          </a:xfrm>
        </p:spPr>
        <p:txBody>
          <a:bodyPr>
            <a:normAutofit/>
          </a:bodyPr>
          <a:lstStyle/>
          <a:p>
            <a:pPr marL="0" indent="0">
              <a:buNone/>
            </a:pPr>
            <a:endParaRPr lang="en-IN" sz="1400" dirty="0"/>
          </a:p>
          <a:p>
            <a:pPr marL="0" indent="0">
              <a:buNone/>
            </a:pPr>
            <a:endParaRPr lang="en-IN" sz="1400" dirty="0"/>
          </a:p>
        </p:txBody>
      </p:sp>
      <p:pic>
        <p:nvPicPr>
          <p:cNvPr id="4" name="Picture 3"/>
          <p:cNvPicPr>
            <a:picLocks noChangeAspect="1"/>
          </p:cNvPicPr>
          <p:nvPr/>
        </p:nvPicPr>
        <p:blipFill>
          <a:blip r:embed="rId2"/>
          <a:stretch>
            <a:fillRect/>
          </a:stretch>
        </p:blipFill>
        <p:spPr>
          <a:xfrm>
            <a:off x="660401" y="1496218"/>
            <a:ext cx="4399858" cy="3295915"/>
          </a:xfrm>
          <a:prstGeom prst="rect">
            <a:avLst/>
          </a:prstGeom>
        </p:spPr>
      </p:pic>
      <p:pic>
        <p:nvPicPr>
          <p:cNvPr id="6" name="Picture 5"/>
          <p:cNvPicPr>
            <a:picLocks noChangeAspect="1"/>
          </p:cNvPicPr>
          <p:nvPr/>
        </p:nvPicPr>
        <p:blipFill>
          <a:blip r:embed="rId3"/>
          <a:stretch>
            <a:fillRect/>
          </a:stretch>
        </p:blipFill>
        <p:spPr>
          <a:xfrm>
            <a:off x="6215399" y="1634068"/>
            <a:ext cx="4234887" cy="3073400"/>
          </a:xfrm>
          <a:prstGeom prst="rect">
            <a:avLst/>
          </a:prstGeom>
        </p:spPr>
      </p:pic>
      <p:sp>
        <p:nvSpPr>
          <p:cNvPr id="7" name="TextBox 6"/>
          <p:cNvSpPr txBox="1"/>
          <p:nvPr/>
        </p:nvSpPr>
        <p:spPr>
          <a:xfrm>
            <a:off x="609600" y="5367867"/>
            <a:ext cx="11032067" cy="646331"/>
          </a:xfrm>
          <a:prstGeom prst="rect">
            <a:avLst/>
          </a:prstGeom>
          <a:noFill/>
        </p:spPr>
        <p:txBody>
          <a:bodyPr wrap="square" rtlCol="0">
            <a:spAutoFit/>
          </a:bodyPr>
          <a:lstStyle/>
          <a:p>
            <a:r>
              <a:rPr lang="en-US"/>
              <a:t>From the above two graph, we could see that more discount is not effective for CameraAccessory categories in terms of gmv.  Gmv is getting reduced if we give more than 50% discount. </a:t>
            </a:r>
            <a:endParaRPr lang="en-IN" dirty="0"/>
          </a:p>
        </p:txBody>
      </p:sp>
    </p:spTree>
    <p:extLst>
      <p:ext uri="{BB962C8B-B14F-4D97-AF65-F5344CB8AC3E}">
        <p14:creationId xmlns:p14="http://schemas.microsoft.com/office/powerpoint/2010/main" val="254598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chemeClr val="accent2">
                    <a:lumMod val="50000"/>
                  </a:schemeClr>
                </a:solidFill>
              </a:rPr>
              <a:t>EDA analysis: </a:t>
            </a:r>
            <a:r>
              <a:rPr lang="en-IN" sz="2400" dirty="0" smtClean="0">
                <a:solidFill>
                  <a:schemeClr val="accent2">
                    <a:lumMod val="50000"/>
                  </a:schemeClr>
                </a:solidFill>
              </a:rPr>
              <a:t>Home Audio</a:t>
            </a:r>
            <a:endParaRPr lang="en-IN" sz="2400" dirty="0">
              <a:solidFill>
                <a:schemeClr val="accent2">
                  <a:lumMod val="50000"/>
                </a:schemeClr>
              </a:solidFill>
            </a:endParaRPr>
          </a:p>
        </p:txBody>
      </p:sp>
      <p:sp>
        <p:nvSpPr>
          <p:cNvPr id="3" name="Content Placeholder 2"/>
          <p:cNvSpPr>
            <a:spLocks noGrp="1"/>
          </p:cNvSpPr>
          <p:nvPr>
            <p:ph idx="1"/>
          </p:nvPr>
        </p:nvSpPr>
        <p:spPr>
          <a:xfrm>
            <a:off x="404949" y="1854926"/>
            <a:ext cx="10136051" cy="4344261"/>
          </a:xfrm>
        </p:spPr>
        <p:txBody>
          <a:bodyPr>
            <a:normAutofit/>
          </a:bodyPr>
          <a:lstStyle/>
          <a:p>
            <a:pPr marL="0" indent="0">
              <a:buNone/>
            </a:pPr>
            <a:endParaRPr lang="en-IN" sz="1400" dirty="0"/>
          </a:p>
          <a:p>
            <a:pPr marL="0" indent="0">
              <a:buNone/>
            </a:pPr>
            <a:endParaRPr lang="en-IN" sz="1400" dirty="0"/>
          </a:p>
        </p:txBody>
      </p:sp>
      <p:sp>
        <p:nvSpPr>
          <p:cNvPr id="7" name="TextBox 6"/>
          <p:cNvSpPr txBox="1"/>
          <p:nvPr/>
        </p:nvSpPr>
        <p:spPr>
          <a:xfrm>
            <a:off x="609600" y="5367867"/>
            <a:ext cx="11032067" cy="369332"/>
          </a:xfrm>
          <a:prstGeom prst="rect">
            <a:avLst/>
          </a:prstGeom>
          <a:noFill/>
        </p:spPr>
        <p:txBody>
          <a:bodyPr wrap="square" rtlCol="0">
            <a:spAutoFit/>
          </a:bodyPr>
          <a:lstStyle/>
          <a:p>
            <a:r>
              <a:rPr lang="en-US" dirty="0"/>
              <a:t>From the above two graph, we could see that more discount is </a:t>
            </a:r>
            <a:r>
              <a:rPr lang="en-US" dirty="0" smtClean="0"/>
              <a:t>having positive impact </a:t>
            </a:r>
            <a:r>
              <a:rPr lang="en-US" dirty="0" err="1" smtClean="0"/>
              <a:t>onHome</a:t>
            </a:r>
            <a:r>
              <a:rPr lang="en-US" dirty="0" smtClean="0"/>
              <a:t> Audio categories </a:t>
            </a:r>
            <a:r>
              <a:rPr lang="en-US" dirty="0" err="1" smtClean="0"/>
              <a:t>gmv</a:t>
            </a:r>
            <a:endParaRPr lang="en-IN" dirty="0"/>
          </a:p>
        </p:txBody>
      </p:sp>
      <p:pic>
        <p:nvPicPr>
          <p:cNvPr id="5" name="Picture 4"/>
          <p:cNvPicPr>
            <a:picLocks noChangeAspect="1"/>
          </p:cNvPicPr>
          <p:nvPr/>
        </p:nvPicPr>
        <p:blipFill>
          <a:blip r:embed="rId2"/>
          <a:stretch>
            <a:fillRect/>
          </a:stretch>
        </p:blipFill>
        <p:spPr>
          <a:xfrm>
            <a:off x="970280" y="1717076"/>
            <a:ext cx="4971732" cy="3201195"/>
          </a:xfrm>
          <a:prstGeom prst="rect">
            <a:avLst/>
          </a:prstGeom>
        </p:spPr>
      </p:pic>
      <p:pic>
        <p:nvPicPr>
          <p:cNvPr id="8" name="Picture 7"/>
          <p:cNvPicPr>
            <a:picLocks noChangeAspect="1"/>
          </p:cNvPicPr>
          <p:nvPr/>
        </p:nvPicPr>
        <p:blipFill>
          <a:blip r:embed="rId3"/>
          <a:stretch>
            <a:fillRect/>
          </a:stretch>
        </p:blipFill>
        <p:spPr>
          <a:xfrm>
            <a:off x="6287205" y="1717076"/>
            <a:ext cx="4680083" cy="2930659"/>
          </a:xfrm>
          <a:prstGeom prst="rect">
            <a:avLst/>
          </a:prstGeom>
        </p:spPr>
      </p:pic>
    </p:spTree>
    <p:extLst>
      <p:ext uri="{BB962C8B-B14F-4D97-AF65-F5344CB8AC3E}">
        <p14:creationId xmlns:p14="http://schemas.microsoft.com/office/powerpoint/2010/main" val="3892027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1468</TotalTime>
  <Words>1274</Words>
  <Application>Microsoft Office PowerPoint</Application>
  <PresentationFormat>Widescreen</PresentationFormat>
  <Paragraphs>177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Times New Roman</vt:lpstr>
      <vt:lpstr>Office Theme</vt:lpstr>
      <vt:lpstr>Ecommerce Capstone Project</vt:lpstr>
      <vt:lpstr> Business Objective</vt:lpstr>
      <vt:lpstr> Data understanding</vt:lpstr>
      <vt:lpstr>Data Preparation </vt:lpstr>
      <vt:lpstr>Data Preparation</vt:lpstr>
      <vt:lpstr>Data Preparation</vt:lpstr>
      <vt:lpstr>EDA analysis: Camera Accessory</vt:lpstr>
      <vt:lpstr>EDA analysis: Camera Accessory</vt:lpstr>
      <vt:lpstr>EDA analysis: Home Audio</vt:lpstr>
      <vt:lpstr>Derived List of kpi</vt:lpstr>
      <vt:lpstr>Model Building : Camera Accessories</vt:lpstr>
      <vt:lpstr>Model Building : Home Audio</vt:lpstr>
      <vt:lpstr>Model Building : Game Accessories</vt:lpstr>
      <vt:lpstr>Recommendation : Camera Accessories</vt:lpstr>
      <vt:lpstr>Recommendation : Home Audio</vt:lpstr>
      <vt:lpstr>Recommendation : Game Accessories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Windows User</cp:lastModifiedBy>
  <cp:revision>89</cp:revision>
  <dcterms:created xsi:type="dcterms:W3CDTF">2016-06-09T08:16:28Z</dcterms:created>
  <dcterms:modified xsi:type="dcterms:W3CDTF">2019-12-23T03:46:29Z</dcterms:modified>
</cp:coreProperties>
</file>