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5" r:id="rId23"/>
    <p:sldId id="279" r:id="rId24"/>
    <p:sldId id="293" r:id="rId25"/>
    <p:sldId id="294" r:id="rId26"/>
    <p:sldId id="280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81" r:id="rId35"/>
    <p:sldId id="282" r:id="rId36"/>
    <p:sldId id="283" r:id="rId37"/>
    <p:sldId id="291" r:id="rId38"/>
    <p:sldId id="29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4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08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6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785A-8D5A-4DCA-9C9B-EFC16B2484A4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D036-3700-42C5-AB1D-2BB51A981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Теория вероятностей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52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Борелевские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алгебры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Борелевской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алгебр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ой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наименьшая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алгебр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 smtClean="0"/>
                  <a:t>, содержащая все интервалы вида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То есть борелевская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алгебр</m:t>
                    </m:r>
                  </m:oMath>
                </a14:m>
                <a:r>
                  <a:rPr lang="ru-RU" dirty="0" smtClean="0"/>
                  <a:t>а – алгебра, порождённая системой интервалов вида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Базовая система множеств: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Утверждение: существуют сигма-алгебры, которые содержат </a:t>
                </a:r>
                <a:r>
                  <a:rPr lang="en-US" dirty="0" smtClean="0"/>
                  <a:t>K.</a:t>
                </a:r>
                <a:r>
                  <a:rPr lang="ru-RU" dirty="0" smtClean="0"/>
                  <a:t> Совокупность всех таких сигма-алгебр обозначают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⋂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Примеры борелевских множеств: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,+∞)∈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]∈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}∈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то же самое, но в качестве образа берутся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3"/>
                <a:stretch>
                  <a:fillRect l="-812" t="-3026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4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Вероятность: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Вероятность – функция, определённая на сигма-алгебре,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⟶[0,1]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Аксиомы: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 то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то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Тройка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вероятностное пространство,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– измеримое пространство.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вероятности: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</a:t>
                </a: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то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0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вероятность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условная вероятность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Свойства: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то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Можно обобщить на случай счётного числа событий.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Можно обобщить на случай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числа событий.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Независимость событий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 </a:t>
                </a:r>
                <a:r>
                  <a:rPr lang="ru-RU" dirty="0" smtClean="0"/>
                  <a:t>независимы, если </a:t>
                </a:r>
                <a:r>
                  <a:rPr lang="en-US" dirty="0" smtClean="0"/>
                  <a:t>P(AB)=P(A)P(B)</a:t>
                </a:r>
              </a:p>
              <a:p>
                <a:r>
                  <a:rPr lang="en-US" dirty="0" smtClean="0"/>
                  <a:t>N </a:t>
                </a:r>
                <a:r>
                  <a:rPr lang="ru-RU" dirty="0" smtClean="0"/>
                  <a:t>событий попарно независимы, если любые два из них независимы.</a:t>
                </a:r>
              </a:p>
              <a:p>
                <a:r>
                  <a:rPr lang="en-US" dirty="0" smtClean="0"/>
                  <a:t>N </a:t>
                </a:r>
                <a:r>
                  <a:rPr lang="ru-RU" dirty="0" smtClean="0"/>
                  <a:t>событий независимы в совокупности, если для любых </a:t>
                </a:r>
                <a:r>
                  <a:rPr lang="ru-RU" dirty="0" err="1" smtClean="0"/>
                  <a:t>наборой</a:t>
                </a:r>
                <a:r>
                  <a:rPr lang="ru-RU" dirty="0" smtClean="0"/>
                  <a:t> индексов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Свойства:</a:t>
                </a:r>
              </a:p>
              <a:p>
                <a:pPr lvl="1"/>
                <a:r>
                  <a:rPr lang="en-US" dirty="0" smtClean="0"/>
                  <a:t>P(A|B)=P(A), P(B|A)=P(B)</a:t>
                </a:r>
              </a:p>
              <a:p>
                <a:pPr lvl="1"/>
                <a:r>
                  <a:rPr lang="en-US" dirty="0" smtClean="0"/>
                  <a:t>P(A+B)=P(A)+P(B)-P(A)P(B)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B, A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тоже независимы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6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полной вероятности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Если некоторое событие </a:t>
                </a:r>
                <a:r>
                  <a:rPr lang="en-US" dirty="0" smtClean="0"/>
                  <a:t>A</a:t>
                </a:r>
                <a:r>
                  <a:rPr lang="ru-RU" dirty="0" smtClean="0"/>
                  <a:t> может произойти только с одним из событий</a:t>
                </a:r>
                <a:r>
                  <a:rPr lang="en-US" dirty="0" smtClean="0"/>
                  <a:t> H1, …, </a:t>
                </a:r>
                <a:r>
                  <a:rPr lang="en-US" dirty="0" err="1" smtClean="0"/>
                  <a:t>Hn</a:t>
                </a:r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P(Hi)&gt;0, </a:t>
                </a:r>
                <a:r>
                  <a:rPr lang="ru-RU" dirty="0" smtClean="0"/>
                  <a:t>то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P(A)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Причём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может быть бесконечным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04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Байеса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может произойти только с одним из событий </a:t>
                </a:r>
                <a:r>
                  <a:rPr lang="en-US" dirty="0" smtClean="0"/>
                  <a:t>H1,…,</a:t>
                </a:r>
                <a:r>
                  <a:rPr lang="en-US" dirty="0" err="1" smtClean="0"/>
                  <a:t>Hn</a:t>
                </a:r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P(Hi)&gt;0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P(A)&gt;0.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𝐻𝑘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𝐻𝑘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𝐻𝑖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02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Бернулли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 </a:t>
                </a:r>
                <a:r>
                  <a:rPr lang="ru-RU" dirty="0" smtClean="0"/>
                  <a:t>независимых повторений случайного эксперимента. В каждом может наступить некоторое событие </a:t>
                </a:r>
                <a:r>
                  <a:rPr lang="en-US" dirty="0" smtClean="0"/>
                  <a:t>A </a:t>
                </a:r>
                <a:r>
                  <a:rPr lang="ru-RU" dirty="0" smtClean="0"/>
                  <a:t>с неизменной вероятностью </a:t>
                </a:r>
                <a:r>
                  <a:rPr lang="en-US" dirty="0" smtClean="0"/>
                  <a:t>p. </a:t>
                </a:r>
                <a:r>
                  <a:rPr lang="ru-RU" dirty="0" smtClean="0"/>
                  <a:t>Какова вероятность, что в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испытаниях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наступит </a:t>
                </a:r>
                <a:r>
                  <a:rPr lang="en-US" dirty="0" smtClean="0"/>
                  <a:t>m </a:t>
                </a:r>
                <a:r>
                  <a:rPr lang="ru-RU" dirty="0" smtClean="0"/>
                  <a:t>раз?</a:t>
                </a:r>
              </a:p>
              <a:p>
                <a:r>
                  <a:rPr lang="ru-RU" dirty="0" smtClean="0"/>
                  <a:t>Ответ: </a:t>
                </a:r>
                <a:r>
                  <a:rPr lang="en-US" dirty="0" smtClean="0"/>
                  <a:t>P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пару формул: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Ряд задач может быть сведён к размещению шаров по ящикам: есть </a:t>
            </a:r>
            <a:r>
              <a:rPr lang="en-US" dirty="0" smtClean="0"/>
              <a:t>r </a:t>
            </a:r>
            <a:r>
              <a:rPr lang="ru-RU" dirty="0" smtClean="0"/>
              <a:t>шаров и </a:t>
            </a:r>
            <a:r>
              <a:rPr lang="en-US" dirty="0" smtClean="0"/>
              <a:t>n </a:t>
            </a:r>
            <a:r>
              <a:rPr lang="ru-RU" dirty="0" smtClean="0"/>
              <a:t>ящиков. Каждому шару можно приписать номер ящика, в который он попал. Всего таких комбинаций</a:t>
            </a:r>
            <a:endParaRPr lang="en-US" dirty="0" smtClean="0"/>
          </a:p>
          <a:p>
            <a:r>
              <a:rPr lang="ru-RU" dirty="0" smtClean="0"/>
              <a:t>А сколько размещений, когда в одном ящике нужно ровно </a:t>
            </a:r>
            <a:r>
              <a:rPr lang="en-US" dirty="0" smtClean="0"/>
              <a:t>k1 </a:t>
            </a:r>
            <a:r>
              <a:rPr lang="ru-RU" dirty="0" smtClean="0"/>
              <a:t>шаров, во втором </a:t>
            </a:r>
            <a:r>
              <a:rPr lang="en-US" dirty="0" smtClean="0"/>
              <a:t>k2, </a:t>
            </a:r>
            <a:r>
              <a:rPr lang="ru-RU" dirty="0" smtClean="0"/>
              <a:t>…, в </a:t>
            </a:r>
            <a:r>
              <a:rPr lang="en-US" dirty="0" smtClean="0"/>
              <a:t>n </a:t>
            </a:r>
            <a:r>
              <a:rPr lang="ru-RU" dirty="0" smtClean="0"/>
              <a:t>ящике </a:t>
            </a:r>
            <a:r>
              <a:rPr lang="en-US" dirty="0" err="1" smtClean="0"/>
              <a:t>kn</a:t>
            </a:r>
            <a:r>
              <a:rPr lang="en-US" dirty="0" smtClean="0"/>
              <a:t> </a:t>
            </a:r>
            <a:r>
              <a:rPr lang="ru-RU" dirty="0" smtClean="0"/>
              <a:t>шаров (</a:t>
            </a:r>
            <a:r>
              <a:rPr lang="en-US" dirty="0" smtClean="0"/>
              <a:t>k1+k2+…+</a:t>
            </a:r>
            <a:r>
              <a:rPr lang="en-US" dirty="0" err="1" smtClean="0"/>
              <a:t>kn</a:t>
            </a:r>
            <a:r>
              <a:rPr lang="en-US" dirty="0" smtClean="0"/>
              <a:t>=r)?</a:t>
            </a:r>
            <a:r>
              <a:rPr lang="ru-RU" dirty="0" smtClean="0"/>
              <a:t> (Статистика </a:t>
            </a:r>
            <a:r>
              <a:rPr lang="ru-RU" dirty="0" err="1" smtClean="0"/>
              <a:t>Маквелла</a:t>
            </a:r>
            <a:r>
              <a:rPr lang="ru-RU" dirty="0" smtClean="0"/>
              <a:t>-Больцмана)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А если </a:t>
            </a:r>
            <a:r>
              <a:rPr lang="en-US" dirty="0"/>
              <a:t>k1+k2+…+</a:t>
            </a:r>
            <a:r>
              <a:rPr lang="en-US" dirty="0" err="1" smtClean="0"/>
              <a:t>kn</a:t>
            </a:r>
            <a:r>
              <a:rPr lang="en-US" dirty="0" smtClean="0"/>
              <a:t>=r</a:t>
            </a:r>
            <a:r>
              <a:rPr lang="ru-RU" dirty="0" smtClean="0"/>
              <a:t> рассмотреть, как уравнение </a:t>
            </a:r>
            <a:r>
              <a:rPr lang="ru-RU" dirty="0" err="1" smtClean="0"/>
              <a:t>отностельно</a:t>
            </a:r>
            <a:r>
              <a:rPr lang="ru-RU" dirty="0" smtClean="0"/>
              <a:t> </a:t>
            </a:r>
            <a:r>
              <a:rPr lang="en-US" dirty="0" smtClean="0"/>
              <a:t>k1, k2,…,</a:t>
            </a:r>
            <a:r>
              <a:rPr lang="en-US" dirty="0" err="1" smtClean="0"/>
              <a:t>kn</a:t>
            </a:r>
            <a:r>
              <a:rPr lang="en-US" dirty="0" smtClean="0"/>
              <a:t>, </a:t>
            </a:r>
            <a:r>
              <a:rPr lang="ru-RU" dirty="0" smtClean="0"/>
              <a:t>то получаем статистику </a:t>
            </a:r>
            <a:r>
              <a:rPr lang="ru-RU" dirty="0" err="1" smtClean="0"/>
              <a:t>Бозе</a:t>
            </a:r>
            <a:r>
              <a:rPr lang="ru-RU" dirty="0" smtClean="0"/>
              <a:t>-Эйнштейна.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96251" y="2638697"/>
                <a:ext cx="6528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251" y="2638697"/>
                <a:ext cx="652871" cy="400110"/>
              </a:xfrm>
              <a:prstGeom prst="rect">
                <a:avLst/>
              </a:prstGeom>
              <a:blipFill>
                <a:blip r:embed="rId2"/>
                <a:stretch>
                  <a:fillRect l="-10280" t="-9231" r="-9346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0251" y="4001294"/>
                <a:ext cx="502047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2−…−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51" y="4001294"/>
                <a:ext cx="5020477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82881" y="5925961"/>
                <a:ext cx="1255215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81" y="5925961"/>
                <a:ext cx="1255215" cy="385939"/>
              </a:xfrm>
              <a:prstGeom prst="rect">
                <a:avLst/>
              </a:prstGeom>
              <a:blipFill>
                <a:blip r:embed="rId4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6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Действительной одномерное СВ называется функция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 smtClean="0"/>
                  <a:t> такая, что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Функцией распределения СВ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функция, которая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определённая для всех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Свойства ФР:</a:t>
                </a:r>
              </a:p>
              <a:p>
                <a:pPr lvl="1"/>
                <a:r>
                  <a:rPr lang="ru-RU" dirty="0" smtClean="0"/>
                  <a:t>От 0 до 1</a:t>
                </a:r>
              </a:p>
              <a:p>
                <a:pPr lvl="1"/>
                <a:r>
                  <a:rPr lang="ru-RU" dirty="0" smtClean="0"/>
                  <a:t>Неубывающая</a:t>
                </a:r>
              </a:p>
              <a:p>
                <a:pPr lvl="1"/>
                <a:r>
                  <a:rPr lang="ru-RU" dirty="0" smtClean="0"/>
                  <a:t>Пределы: 0 при уменьшении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1 </a:t>
                </a:r>
                <a:r>
                  <a:rPr lang="ru-RU" dirty="0" smtClean="0"/>
                  <a:t>при увеличении</a:t>
                </a:r>
              </a:p>
              <a:p>
                <a:pPr lvl="1"/>
                <a:r>
                  <a:rPr lang="ru-RU" dirty="0" smtClean="0"/>
                  <a:t>Непрерывна справа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0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698" y="641260"/>
            <a:ext cx="10515600" cy="53439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Эксперимент: заданы условия и что ожидать.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0252" y="1949485"/>
            <a:ext cx="191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Эксперимент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671" y="2837869"/>
            <a:ext cx="3007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Детерминированный</a:t>
            </a:r>
          </a:p>
          <a:p>
            <a:pPr algn="just"/>
            <a:r>
              <a:rPr lang="ru-RU" sz="1400" dirty="0"/>
              <a:t>(«Безумие — это точное повторение одного и того же действия. Раз за разом, в надежде на изменение. Это есть безумие»)</a:t>
            </a:r>
            <a:endParaRPr lang="ru-RU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21485" y="2837869"/>
            <a:ext cx="330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Недетерминированный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8260" y="4161308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Прочие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5239" y="4161308"/>
            <a:ext cx="3620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C00000"/>
                </a:solidFill>
              </a:rPr>
              <a:t>Случайные</a:t>
            </a:r>
          </a:p>
          <a:p>
            <a:pPr algn="ctr"/>
            <a:r>
              <a:rPr lang="ru-RU" sz="2400" b="1" i="1" dirty="0" smtClean="0">
                <a:solidFill>
                  <a:srgbClr val="C00000"/>
                </a:solidFill>
              </a:rPr>
              <a:t>(стохастические)</a:t>
            </a:r>
          </a:p>
          <a:p>
            <a:pPr algn="ctr"/>
            <a:r>
              <a:rPr lang="ru-RU" sz="1600" dirty="0" smtClean="0"/>
              <a:t>(Есть повторяемость и регулярность)</a:t>
            </a: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 flipH="1">
            <a:off x="3401527" y="2411150"/>
            <a:ext cx="2224211" cy="42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2"/>
            <a:endCxn id="6" idx="0"/>
          </p:cNvCxnSpPr>
          <p:nvPr/>
        </p:nvCxnSpPr>
        <p:spPr>
          <a:xfrm>
            <a:off x="5625738" y="2411150"/>
            <a:ext cx="2349502" cy="42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7" idx="0"/>
          </p:cNvCxnSpPr>
          <p:nvPr/>
        </p:nvCxnSpPr>
        <p:spPr>
          <a:xfrm flipH="1">
            <a:off x="6440311" y="3299534"/>
            <a:ext cx="1534929" cy="861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2"/>
            <a:endCxn id="8" idx="0"/>
          </p:cNvCxnSpPr>
          <p:nvPr/>
        </p:nvCxnSpPr>
        <p:spPr>
          <a:xfrm>
            <a:off x="7975240" y="3299534"/>
            <a:ext cx="1810293" cy="861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7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одномерных распределений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67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Для любого борелевского множества </a:t>
                </a:r>
                <a:r>
                  <a:rPr lang="en-US" dirty="0" smtClean="0"/>
                  <a:t>B </a:t>
                </a:r>
                <a:r>
                  <a:rPr lang="ru-RU" dirty="0" smtClean="0"/>
                  <a:t>определяют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Эта функция является вероятностной мерой (вероятностью).</a:t>
                </a:r>
              </a:p>
              <a:p>
                <a:r>
                  <a:rPr lang="ru-RU" dirty="0" smtClean="0"/>
                  <a:t>Говорят, что СВ имеет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для любого борелевского </a:t>
                </a:r>
                <a:r>
                  <a:rPr lang="en-US" dirty="0" smtClean="0"/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Типы:</a:t>
                </a:r>
              </a:p>
              <a:p>
                <a:pPr lvl="1"/>
                <a:r>
                  <a:rPr lang="ru-RU" dirty="0" smtClean="0"/>
                  <a:t>Дискретное</a:t>
                </a:r>
              </a:p>
              <a:p>
                <a:pPr lvl="1"/>
                <a:r>
                  <a:rPr lang="ru-RU" dirty="0" smtClean="0"/>
                  <a:t>Абсолютно непрерывное</a:t>
                </a:r>
              </a:p>
              <a:p>
                <a:pPr lvl="1"/>
                <a:r>
                  <a:rPr lang="ru-RU" dirty="0" smtClean="0"/>
                  <a:t>Сингулярное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6764"/>
              </a:xfrm>
              <a:blipFill>
                <a:blip r:embed="rId2"/>
                <a:stretch>
                  <a:fillRect l="-1043" t="-2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распределение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Распределение дискретное, если оно сосредоточено на конечном либо счётном множестве точек.</a:t>
                </a:r>
              </a:p>
              <a:p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𝑥𝑘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ФР (считаем, что </a:t>
                </a:r>
                <a:r>
                  <a:rPr lang="en-US" dirty="0" smtClean="0"/>
                  <a:t>x1&lt;x2&lt;…&lt;</a:t>
                </a:r>
                <a:r>
                  <a:rPr lang="en-US" dirty="0" err="1" smtClean="0"/>
                  <a:t>xn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𝑥𝑘</m:t>
                              </m:r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Распределение Пуассона</a:t>
            </a:r>
            <a:endParaRPr lang="ru-RU" dirty="0"/>
          </a:p>
        </p:txBody>
      </p:sp>
      <p:pic>
        <p:nvPicPr>
          <p:cNvPr id="4098" name="Picture 2" descr="Функция вероятности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21" y="1690369"/>
            <a:ext cx="4485852" cy="3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Функция распределен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13" y="1793329"/>
            <a:ext cx="4348571" cy="32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59" y="5255351"/>
            <a:ext cx="2619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Абсолютно непрерывное распределение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Распределение АН,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 - плотность распределения.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ФР: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Свойства: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ru-RU" dirty="0" smtClean="0"/>
                  <a:t> =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lvl="1"/>
                <a:endParaRPr lang="ru-RU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Равномерное распределение</a:t>
            </a:r>
            <a:endParaRPr lang="ru-RU" dirty="0"/>
          </a:p>
        </p:txBody>
      </p:sp>
      <p:pic>
        <p:nvPicPr>
          <p:cNvPr id="2050" name="Picture 2" descr="Плотность непрерывного равномерного распредел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4" y="1690688"/>
            <a:ext cx="4413316" cy="34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ункция распределения непрерывного равномерного распределен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68" y="1595438"/>
            <a:ext cx="5004473" cy="34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33" y="5186000"/>
            <a:ext cx="2705100" cy="971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541" y="4995500"/>
            <a:ext cx="4048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3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 Нормальное распределение</a:t>
            </a:r>
            <a:endParaRPr lang="ru-RU" dirty="0"/>
          </a:p>
        </p:txBody>
      </p:sp>
      <p:pic>
        <p:nvPicPr>
          <p:cNvPr id="3074" name="Picture 2" descr="Плотность нормального распределени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89" y="1816916"/>
            <a:ext cx="4265628" cy="31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Функция распределения нормального распределен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59" y="1816917"/>
            <a:ext cx="4265628" cy="319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818" y="5142367"/>
            <a:ext cx="2543175" cy="933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355" y="5256667"/>
            <a:ext cx="2305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7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Сингулярное распределение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Распределение называется сингулярным, если оно сосредоточено на множестве нулевой меры Лебега и соответствующая функция распределения непрерывна.</a:t>
            </a:r>
            <a:endParaRPr lang="ru-RU" dirty="0"/>
          </a:p>
        </p:txBody>
      </p:sp>
      <p:pic>
        <p:nvPicPr>
          <p:cNvPr id="1026" name="Picture 2" descr="https://upload.wikimedia.org/wikipedia/ru/thumb/a/ad/Kantor_Stairs.png/800px-Kantor_Stai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45" y="3361509"/>
            <a:ext cx="3018110" cy="30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СВ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n-</a:t>
                </a:r>
                <a:r>
                  <a:rPr lang="ru-RU" dirty="0" smtClean="0"/>
                  <a:t>мерной действительной СВ называется совокупность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одномерных СВ, которые определены на одном и том же вероятностном пространстве.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ФР: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1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Независимость СВ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Утверждение: Совокупность подмножеств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сигма-алгеброй. Она называется сигма-алгеброй, порождённой СВ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 smtClean="0"/>
                  <a:t>. Причём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Сигма-алгебры </a:t>
                </a:r>
                <a:r>
                  <a:rPr lang="en-US" dirty="0" smtClean="0"/>
                  <a:t>F1, F2,…,</a:t>
                </a:r>
                <a:r>
                  <a:rPr lang="en-US" dirty="0" err="1" smtClean="0"/>
                  <a:t>Fn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называются независимыми, если для любых событий </a:t>
                </a:r>
                <a:r>
                  <a:rPr lang="en-US" dirty="0" smtClean="0"/>
                  <a:t>A1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F1, …, An </a:t>
                </a:r>
                <a:r>
                  <a:rPr lang="ru-RU" dirty="0" smtClean="0"/>
                  <a:t>из </a:t>
                </a:r>
                <a:r>
                  <a:rPr lang="en-US" dirty="0" err="1" smtClean="0"/>
                  <a:t>Fn</a:t>
                </a:r>
                <a:r>
                  <a:rPr lang="en-US" dirty="0" smtClean="0"/>
                  <a:t>     P(A1,…,An)=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СВ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размерностей </a:t>
                </a:r>
                <a:r>
                  <a:rPr lang="en-US" dirty="0" smtClean="0"/>
                  <a:t>k1,k2,…,</a:t>
                </a:r>
                <a:r>
                  <a:rPr lang="en-US" dirty="0" err="1" smtClean="0"/>
                  <a:t>kn</a:t>
                </a:r>
                <a:r>
                  <a:rPr lang="ru-RU" dirty="0" smtClean="0"/>
                  <a:t>называются независимыми, если для любых </a:t>
                </a:r>
                <a:r>
                  <a:rPr lang="en-US" dirty="0" smtClean="0"/>
                  <a:t>B1, B2,…,</a:t>
                </a:r>
                <a:r>
                  <a:rPr lang="en-US" dirty="0" err="1" smtClean="0"/>
                  <a:t>Bn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ru-RU" dirty="0" smtClean="0"/>
                  <a:t>Теорема. </a:t>
                </a:r>
                <a:r>
                  <a:rPr lang="ru-RU" dirty="0"/>
                  <a:t>СВ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независимы тогда и только тогда,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84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преобразования СВ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- </a:t>
                </a:r>
                <a:r>
                  <a:rPr lang="en-US" dirty="0" smtClean="0"/>
                  <a:t>n</a:t>
                </a:r>
                <a:r>
                  <a:rPr lang="ru-RU" dirty="0" smtClean="0"/>
                  <a:t>-мерная СВ.</a:t>
                </a:r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борелевской, если 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прообраз его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Утверждение: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борелевская функция, 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ru-RU" dirty="0" smtClean="0"/>
                  <a:t> – СВ (</a:t>
                </a:r>
                <a:r>
                  <a:rPr lang="en-US" dirty="0" smtClean="0"/>
                  <a:t>m-</a:t>
                </a:r>
                <a:r>
                  <a:rPr lang="ru-RU" dirty="0" smtClean="0"/>
                  <a:t>мерная).</a:t>
                </a:r>
              </a:p>
              <a:p>
                <a:endParaRPr lang="ru-RU" dirty="0"/>
              </a:p>
              <a:p>
                <a:r>
                  <a:rPr lang="ru-RU" dirty="0" smtClean="0"/>
                  <a:t>Предположим,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 smtClean="0"/>
                  <a:t> имеет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dirty="0" smtClean="0"/>
                  <a:t>.  </a:t>
                </a:r>
                <a:r>
                  <a:rPr lang="ru-RU" dirty="0" smtClean="0"/>
                  <a:t>Тогда 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Таким образом, имеем: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96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5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элементарных событий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Любой мыслимый исход эксперимента называется </a:t>
                </a:r>
                <a:r>
                  <a:rPr lang="ru-RU" b="1" dirty="0" smtClean="0"/>
                  <a:t>элементарным событием (ЭС)</a:t>
                </a:r>
                <a:r>
                  <a:rPr lang="ru-RU" dirty="0" smtClean="0"/>
                  <a:t>.</a:t>
                </a:r>
                <a:r>
                  <a:rPr lang="ru-RU" b="1" dirty="0" smtClean="0"/>
                  <a:t> </a:t>
                </a:r>
              </a:p>
              <a:p>
                <a:r>
                  <a:rPr lang="ru-RU" dirty="0" smtClean="0"/>
                  <a:t>Множество всех ЭС обозначают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Отдельные ЭС: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Любое подмножество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 </a:t>
                </a:r>
                <a:r>
                  <a:rPr lang="ru-RU" b="1" dirty="0" smtClean="0"/>
                  <a:t>событием</a:t>
                </a:r>
                <a:r>
                  <a:rPr lang="ru-RU" dirty="0" smtClean="0"/>
                  <a:t>. Говорят, что событие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наступает (происходит), если наступает (происходит) любое ЭС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Событие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достоверным</a:t>
                </a:r>
                <a:r>
                  <a:rPr lang="ru-RU" dirty="0" smtClean="0"/>
                  <a:t>, 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невозможным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06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преобразования плотностей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Есть СВ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и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то:</a:t>
                </a:r>
              </a:p>
              <a:p>
                <a:pPr lvl="2"/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то дополняем преобразование </a:t>
                </a:r>
                <a:r>
                  <a:rPr lang="en-US" dirty="0" smtClean="0"/>
                  <a:t>g </a:t>
                </a:r>
                <a:r>
                  <a:rPr lang="ru-RU" dirty="0" smtClean="0"/>
                  <a:t>до </a:t>
                </a:r>
                <a:r>
                  <a:rPr lang="en-US" dirty="0" smtClean="0"/>
                  <a:t>n</a:t>
                </a:r>
                <a:r>
                  <a:rPr lang="ru-RU" dirty="0" smtClean="0"/>
                  <a:t> таким образом, чтобы Якобиан системы был ненулевой.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Считаем, что </a:t>
                </a:r>
                <a:r>
                  <a:rPr lang="en-US" dirty="0" smtClean="0"/>
                  <a:t>m=n </a:t>
                </a:r>
                <a:r>
                  <a:rPr lang="ru-RU" dirty="0" smtClean="0"/>
                  <a:t>и Якобиан ненулевой.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165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Математическое ожидание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ru-RU" dirty="0"/>
              </a:p>
              <a:p>
                <a:endParaRPr lang="en-US" dirty="0" smtClean="0"/>
              </a:p>
              <a:p>
                <a:r>
                  <a:rPr lang="ru-RU" dirty="0" smtClean="0"/>
                  <a:t>Свойства: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конечные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 smtClean="0"/>
                  <a:t> независимы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3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Моменты СВ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Начальный момент порядка </a:t>
                </a:r>
                <a:r>
                  <a:rPr lang="en-US" dirty="0" smtClean="0"/>
                  <a:t>k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k&gt;0):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ru-RU" dirty="0" smtClean="0"/>
                  <a:t>Центральный момент порядка </a:t>
                </a:r>
                <a:r>
                  <a:rPr lang="en-US" dirty="0" smtClean="0"/>
                  <a:t>k: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:r>
                  <a:rPr lang="ru-RU" b="0" dirty="0" smtClean="0"/>
                  <a:t>Абсолютный </a:t>
                </a:r>
                <a:r>
                  <a:rPr lang="ru-RU" dirty="0" smtClean="0"/>
                  <a:t>начальный момент: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/>
                <a:r>
                  <a:rPr lang="ru-RU" dirty="0"/>
                  <a:t>Абсолютный </a:t>
                </a:r>
                <a:r>
                  <a:rPr lang="ru-RU" dirty="0" smtClean="0"/>
                  <a:t>центральный </a:t>
                </a:r>
                <a:r>
                  <a:rPr lang="ru-RU" dirty="0"/>
                  <a:t>момент: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ru-RU" b="0" dirty="0" smtClean="0"/>
              </a:p>
              <a:p>
                <a:pPr/>
                <a:endParaRPr lang="ru-RU" dirty="0"/>
              </a:p>
              <a:p>
                <a:pPr/>
                <a:r>
                  <a:rPr lang="ru-RU" b="0" dirty="0" smtClean="0"/>
                  <a:t>Начальный смешанный момент порядка </a:t>
                </a:r>
                <a:r>
                  <a:rPr lang="en-US" b="0" dirty="0" smtClean="0"/>
                  <a:t>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/>
                <a:r>
                  <a:rPr lang="ru-RU" dirty="0" smtClean="0"/>
                  <a:t>Центральный </a:t>
                </a:r>
                <a:r>
                  <a:rPr lang="ru-RU" dirty="0"/>
                  <a:t>смешанный момент порядка </a:t>
                </a:r>
                <a:r>
                  <a:rPr lang="en-US" dirty="0"/>
                  <a:t>k: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Дисперсия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Свойства: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/>
                  <a:t> независимы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68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статистика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 наблюдениям за независимыми реализациями СВ </a:t>
                </a:r>
                <a:r>
                  <a:rPr lang="en-US" dirty="0" smtClean="0"/>
                  <a:t>(x1, x2,…, </a:t>
                </a:r>
                <a:r>
                  <a:rPr lang="en-US" dirty="0" err="1" smtClean="0"/>
                  <a:t>xn</a:t>
                </a:r>
                <a:r>
                  <a:rPr lang="en-US" dirty="0" smtClean="0"/>
                  <a:t>) </a:t>
                </a:r>
                <a:r>
                  <a:rPr lang="ru-RU" dirty="0" smtClean="0"/>
                  <a:t>необходимо сделать некоторые выводы о распределении. Например, мы хотим узнать ФР (представим в виде </a:t>
                </a:r>
                <a:r>
                  <a:rPr lang="en-US" dirty="0" smtClean="0"/>
                  <a:t>F(x,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)).</a:t>
                </a:r>
              </a:p>
              <a:p>
                <a:r>
                  <a:rPr lang="ru-RU" dirty="0" smtClean="0"/>
                  <a:t>Обозначим </a:t>
                </a:r>
                <a:r>
                  <a:rPr lang="en-US" dirty="0" smtClean="0"/>
                  <a:t>X=(x1, x2,…, </a:t>
                </a:r>
                <a:r>
                  <a:rPr lang="en-US" dirty="0" err="1" smtClean="0"/>
                  <a:t>xn</a:t>
                </a:r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выборка, </a:t>
                </a:r>
                <a:r>
                  <a:rPr lang="en-US" dirty="0" smtClean="0"/>
                  <a:t>n –</a:t>
                </a:r>
                <a:r>
                  <a:rPr lang="ru-RU" dirty="0" smtClean="0"/>
                  <a:t> объём выборки. Оценку</a:t>
                </a:r>
                <a:r>
                  <a:rPr lang="en-US" dirty="0" smtClean="0"/>
                  <a:t>, </a:t>
                </a:r>
                <a:r>
                  <a:rPr lang="ru-RU" dirty="0" smtClean="0"/>
                  <a:t>которую мы хотим получить, обозначим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Измеримое отображение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статистикой, то 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Предметом МС являются выводы, суждения и рассуждения о ФР с помощью статистики.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8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понятия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Есть выборка </a:t>
                </a:r>
                <a:r>
                  <a:rPr lang="en-US" dirty="0" smtClean="0"/>
                  <a:t>X</a:t>
                </a:r>
                <a:r>
                  <a:rPr lang="ru-RU" dirty="0" smtClean="0"/>
                  <a:t> реализаций некой СВ с ФР </a:t>
                </a:r>
                <a:r>
                  <a:rPr lang="en-US" dirty="0" smtClean="0"/>
                  <a:t>F(x,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Хотим оценить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построив некую статистику </a:t>
                </a:r>
                <a:r>
                  <a:rPr lang="en-US" dirty="0" smtClean="0"/>
                  <a:t>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наша оценка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 smtClean="0"/>
                  <a:t>. Для удобства считаем,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 - истинное значение.</a:t>
                </a:r>
              </a:p>
              <a:p>
                <a:endParaRPr lang="ru-RU" dirty="0"/>
              </a:p>
              <a:p>
                <a:r>
                  <a:rPr lang="ru-RU" dirty="0" smtClean="0"/>
                  <a:t>Требования на оценку:</a:t>
                </a:r>
              </a:p>
              <a:p>
                <a:pPr lvl="1"/>
                <a:r>
                  <a:rPr lang="ru-RU" dirty="0" smtClean="0"/>
                  <a:t>Состоятельность (сильная):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 при увеличении выборки</a:t>
                </a:r>
              </a:p>
              <a:p>
                <a:pPr lvl="1"/>
                <a:r>
                  <a:rPr lang="ru-RU" dirty="0" err="1" smtClean="0"/>
                  <a:t>Несмещённость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если стремление к 0 при увеличении выборки, то это </a:t>
                </a:r>
                <a:r>
                  <a:rPr lang="ru-RU" dirty="0" err="1" smtClean="0"/>
                  <a:t>ассимптотическая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несмещенность</a:t>
                </a:r>
                <a:r>
                  <a:rPr lang="ru-RU" dirty="0" smtClean="0"/>
                  <a:t>)</a:t>
                </a:r>
              </a:p>
              <a:p>
                <a:pPr lvl="1"/>
                <a:r>
                  <a:rPr lang="ru-RU" dirty="0" smtClean="0"/>
                  <a:t>Матрица вариаций: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построения оценок: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моментов:</a:t>
                </a:r>
              </a:p>
              <a:p>
                <a:r>
                  <a:rPr lang="ru-RU" dirty="0" smtClean="0"/>
                  <a:t>Моменты</a:t>
                </a:r>
                <a:r>
                  <a:rPr lang="en-US" dirty="0" smtClean="0"/>
                  <a:t> (</a:t>
                </a:r>
                <a:r>
                  <a:rPr lang="ru-RU" dirty="0" smtClean="0"/>
                  <a:t>Теоретические</a:t>
                </a:r>
                <a:r>
                  <a:rPr lang="en-US" dirty="0" smtClean="0"/>
                  <a:t>)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Выборочные моменты: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Суть метода: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максимального правдоподобия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Вводится функция правдоподобия Фишера: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Вводится ещё логарифмическая ФП: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ru-RU" dirty="0" smtClean="0"/>
              </a:p>
              <a:p>
                <a:r>
                  <a:rPr lang="ru-RU" dirty="0" smtClean="0"/>
                  <a:t>Ищем 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dirty="0" smtClean="0"/>
                  <a:t> критические точки и среди них (+границы) ищем глобальный максимум.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39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наименьших квадратов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4434" y="1497874"/>
                <a:ext cx="8202298" cy="4679089"/>
              </a:xfrm>
            </p:spPr>
            <p:txBody>
              <a:bodyPr/>
              <a:lstStyle/>
              <a:p>
                <a:r>
                  <a:rPr lang="ru-RU" dirty="0" smtClean="0"/>
                  <a:t>Предполагают, что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Выборка из </a:t>
                </a:r>
                <a:r>
                  <a:rPr lang="en-US" dirty="0" smtClean="0"/>
                  <a:t>n</a:t>
                </a:r>
                <a:r>
                  <a:rPr lang="ru-RU" dirty="0" smtClean="0"/>
                  <a:t> экспериментов, имеем: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Считаем,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Мы можем простроить ФП: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ru-RU" dirty="0" smtClean="0"/>
                  <a:t>То есть цель метода минимизировать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сумма невязок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434" y="1497874"/>
                <a:ext cx="8202298" cy="4679089"/>
              </a:xfrm>
              <a:blipFill>
                <a:blip r:embed="rId2"/>
                <a:stretch>
                  <a:fillRect l="-1338" t="-2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7/75/Linear_least_squares%282%29.svg/1024px-Linear_least_squares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78" y="2028485"/>
            <a:ext cx="3477185" cy="314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02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 событиями: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наступает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u-RU" dirty="0" smtClean="0"/>
                  <a:t> наступит хотя бы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или </a:t>
                </a:r>
                <a:r>
                  <a:rPr lang="en-US" dirty="0" smtClean="0"/>
                  <a:t>B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наступает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u-RU" dirty="0"/>
                  <a:t> наступит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наступает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u-RU" dirty="0"/>
                  <a:t> наступит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 не наступит </a:t>
                </a:r>
                <a:r>
                  <a:rPr lang="en-US" dirty="0"/>
                  <a:t>B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наступает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u-RU" dirty="0"/>
                  <a:t> наступит </a:t>
                </a:r>
                <a:r>
                  <a:rPr lang="en-US" dirty="0" smtClean="0"/>
                  <a:t>A, </a:t>
                </a:r>
                <a:r>
                  <a:rPr lang="ru-RU" dirty="0" smtClean="0"/>
                  <a:t>но не </a:t>
                </a:r>
                <a:r>
                  <a:rPr lang="ru-RU" dirty="0"/>
                  <a:t>наступит </a:t>
                </a:r>
                <a:r>
                  <a:rPr lang="en-US" dirty="0" smtClean="0"/>
                  <a:t>B</a:t>
                </a:r>
                <a:r>
                  <a:rPr lang="ru-RU" dirty="0" smtClean="0"/>
                  <a:t>, или не наступит </a:t>
                </a:r>
                <a:r>
                  <a:rPr lang="en-US" dirty="0" smtClean="0"/>
                  <a:t>A, </a:t>
                </a:r>
                <a:r>
                  <a:rPr lang="ru-RU" dirty="0" smtClean="0"/>
                  <a:t>но наступит </a:t>
                </a:r>
                <a:r>
                  <a:rPr lang="en-US" dirty="0" smtClean="0"/>
                  <a:t>B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наступает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не наступит </a:t>
                </a:r>
                <a:r>
                  <a:rPr lang="en-US" dirty="0" smtClean="0"/>
                  <a:t>A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Определения: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b="1" dirty="0" smtClean="0">
                    <a:latin typeface="Cambria Math" panose="02040503050406030204" pitchFamily="18" charset="0"/>
                  </a:rPr>
                  <a:t>−</a:t>
                </a:r>
                <a:r>
                  <a:rPr lang="en-US" b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b="1" dirty="0" smtClean="0">
                    <a:latin typeface="Cambria Math" panose="02040503050406030204" pitchFamily="18" charset="0"/>
                  </a:rPr>
                  <a:t>несовместимы </a:t>
                </a:r>
                <a:r>
                  <a:rPr lang="ru-RU" b="1" dirty="0">
                    <a:latin typeface="Cambria Math" panose="02040503050406030204" pitchFamily="18" charset="0"/>
                  </a:rPr>
                  <a:t>(противоположны), </a:t>
                </a:r>
                <a:r>
                  <a:rPr lang="ru-RU" dirty="0">
                    <a:latin typeface="Cambria Math" panose="02040503050406030204" pitchFamily="18" charset="0"/>
                  </a:rPr>
                  <a:t>если они не могут наступить одновременно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если они состоят из одних и тех же ЭС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если всегда из наступления </a:t>
                </a:r>
                <a:r>
                  <a:rPr lang="en-US" dirty="0" smtClean="0"/>
                  <a:t>A </a:t>
                </a:r>
                <a:r>
                  <a:rPr lang="ru-RU" dirty="0" smtClean="0"/>
                  <a:t>следует наступление </a:t>
                </a:r>
                <a:r>
                  <a:rPr lang="en-US" dirty="0" smtClean="0"/>
                  <a:t>B</a:t>
                </a:r>
              </a:p>
              <a:p>
                <a:r>
                  <a:rPr lang="ru-RU" dirty="0" smtClean="0"/>
                  <a:t>События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образуют </a:t>
                </a:r>
                <a:r>
                  <a:rPr lang="ru-RU" b="1" dirty="0" smtClean="0"/>
                  <a:t>полную группу событий (ПСГ), </a:t>
                </a:r>
                <a:r>
                  <a:rPr lang="ru-RU" dirty="0" smtClean="0"/>
                  <a:t>если: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ru-RU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  <a:blipFill>
                <a:blip r:embed="rId2"/>
                <a:stretch>
                  <a:fillRect l="-638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16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вероятность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Пусть множество ЭС состоит из </a:t>
                </a:r>
                <a:r>
                  <a:rPr lang="en-US" dirty="0" smtClean="0"/>
                  <a:t>N </a:t>
                </a:r>
                <a:r>
                  <a:rPr lang="ru-RU" i="1" dirty="0" smtClean="0"/>
                  <a:t>равновозможных</a:t>
                </a:r>
                <a:r>
                  <a:rPr lang="ru-RU" dirty="0" smtClean="0"/>
                  <a:t> ЭС. 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тогда вероятностью наступления этого события будет называть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благоприятные для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события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697" y="3463641"/>
            <a:ext cx="10515600" cy="1325563"/>
          </a:xfrm>
        </p:spPr>
        <p:txBody>
          <a:bodyPr/>
          <a:lstStyle/>
          <a:p>
            <a:r>
              <a:rPr lang="ru-RU" sz="4000" dirty="0" smtClean="0"/>
              <a:t>Геометрическая вероятность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3697" y="4655910"/>
                <a:ext cx="10515600" cy="203227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и для неё определена 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/>
                  <a:t>(“</a:t>
                </a:r>
                <a:r>
                  <a:rPr lang="ru-RU" sz="1400" dirty="0" smtClean="0"/>
                  <a:t>масса </a:t>
                </a:r>
                <a:r>
                  <a:rPr lang="ru-RU" sz="1400" dirty="0"/>
                  <a:t>множества при некотором распределении массы по пространству</a:t>
                </a:r>
                <a:r>
                  <a:rPr lang="en-US" sz="1400" dirty="0" smtClean="0"/>
                  <a:t>”)</a:t>
                </a:r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Тогда имеем вероятность: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4655910"/>
                <a:ext cx="10515600" cy="2032272"/>
              </a:xfrm>
              <a:blipFill>
                <a:blip r:embed="rId2"/>
                <a:stretch>
                  <a:fillRect l="-1043" t="-5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733697" y="230189"/>
            <a:ext cx="10515600" cy="822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smtClean="0"/>
              <a:t>Частотное определение вероятности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655320" y="1027906"/>
                <a:ext cx="10515600" cy="2699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ru-RU" sz="2400" dirty="0" smtClean="0"/>
                  <a:t>Пусть имеется </a:t>
                </a:r>
                <a:r>
                  <a:rPr lang="en-US" sz="2400" dirty="0" smtClean="0"/>
                  <a:t>N </a:t>
                </a:r>
                <a:r>
                  <a:rPr lang="ru-RU" sz="2400" dirty="0" smtClean="0"/>
                  <a:t>повторений случайного эксперимента. </a:t>
                </a:r>
                <a:r>
                  <a:rPr lang="en-US" sz="2400" dirty="0" smtClean="0"/>
                  <a:t>A – </a:t>
                </a:r>
                <a:r>
                  <a:rPr lang="ru-RU" sz="2400" dirty="0" smtClean="0"/>
                  <a:t>некоторое событие, которое может наступить в каждом эксперименте. Тогда </a:t>
                </a:r>
                <a:r>
                  <a:rPr lang="ru-RU" sz="2400" dirty="0"/>
                  <a:t>вероятностью наступления этого события будет называть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сколько раз наступило </a:t>
                </a:r>
                <a:r>
                  <a:rPr lang="en-US" sz="2400" dirty="0" smtClean="0"/>
                  <a:t>A.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1027906"/>
                <a:ext cx="10515600" cy="2699657"/>
              </a:xfrm>
              <a:prstGeom prst="rect">
                <a:avLst/>
              </a:prstGeom>
              <a:blipFill>
                <a:blip r:embed="rId3"/>
                <a:stretch>
                  <a:fillRect l="-812" t="-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Колмогорова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Любое произвольное 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 smtClean="0"/>
                  <a:t> интерпретируем, как пространство ЭС.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Алгебра – совокупность подмножеств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 smtClean="0"/>
                  <a:t>, для которых выполняются следующие аксиомы (обозначается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ru-RU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замкнутость относительно перехода к противоположному событию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</a:t>
                </a:r>
                <a:r>
                  <a:rPr lang="ru-RU" dirty="0"/>
                  <a:t>замкнутость относительно </a:t>
                </a:r>
                <a:r>
                  <a:rPr lang="ru-RU" dirty="0" smtClean="0"/>
                  <a:t>суммы</a:t>
                </a:r>
              </a:p>
              <a:p>
                <a:pPr marL="457200" lvl="1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6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из аксиом: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Достоверное событие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Невозможное событие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en-US" dirty="0"/>
                  <a:t>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ru-RU" dirty="0" smtClean="0"/>
                  <a:t> замкнуто относительно произведения событий (из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</m:oMath>
                </a14:m>
                <a:r>
                  <a:rPr lang="ru-RU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𝔄</m:t>
                    </m:r>
                  </m:oMath>
                </a14:m>
                <a:r>
                  <a:rPr lang="ru-RU" dirty="0" smtClean="0"/>
                  <a:t> замкнута относительно теоретико-множественных операций в конечном числе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6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Сигма-алгебра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−алгебры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Алгебра, замкнутая относительно операции + в счётном числе, называется сигма-алгеброй. Обозначается </a:t>
                </a:r>
                <a:r>
                  <a:rPr lang="en-US" dirty="0" smtClean="0"/>
                  <a:t>F.</a:t>
                </a:r>
              </a:p>
              <a:p>
                <a:r>
                  <a:rPr lang="ru-RU" dirty="0" smtClean="0"/>
                  <a:t>Имеем: </a:t>
                </a:r>
                <a:r>
                  <a:rPr lang="en-US" dirty="0" smtClean="0"/>
                  <a:t>F 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−алгебра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−алгебра, 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2. 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:r>
                  <a:rPr lang="ru-RU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 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 smtClean="0"/>
              </a:p>
              <a:p>
                <a:pPr lvl="3"/>
                <a:endParaRPr lang="en-US" dirty="0"/>
              </a:p>
              <a:p>
                <a:r>
                  <a:rPr lang="ru-RU" dirty="0" smtClean="0"/>
                  <a:t>Из такого определения может иметь следующее следствие: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−алгебра</m:t>
                    </m:r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замкнута относительно счётного произведения.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 </m:t>
                    </m:r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25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4060</Words>
  <Application>Microsoft Office PowerPoint</Application>
  <PresentationFormat>Широкоэкранный</PresentationFormat>
  <Paragraphs>236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Тема Office</vt:lpstr>
      <vt:lpstr>Теория вероятностей</vt:lpstr>
      <vt:lpstr>Презентация PowerPoint</vt:lpstr>
      <vt:lpstr>Пространство элементарных событий</vt:lpstr>
      <vt:lpstr>Операции на событиями:</vt:lpstr>
      <vt:lpstr>Классическая вероятность</vt:lpstr>
      <vt:lpstr>Геометрическая вероятность</vt:lpstr>
      <vt:lpstr>Подход Колмогорова</vt:lpstr>
      <vt:lpstr>Следствия из аксиом:</vt:lpstr>
      <vt:lpstr>Сигма-алгебра (σ-алгебры)</vt:lpstr>
      <vt:lpstr>Борелевские σ-алгебры </vt:lpstr>
      <vt:lpstr>Вероятность:</vt:lpstr>
      <vt:lpstr>Свойства вероятности:</vt:lpstr>
      <vt:lpstr>Условная вероятность</vt:lpstr>
      <vt:lpstr>Независимость событий</vt:lpstr>
      <vt:lpstr>Формула полной вероятности</vt:lpstr>
      <vt:lpstr>Формула Байеса</vt:lpstr>
      <vt:lpstr>Формула Бернулли</vt:lpstr>
      <vt:lpstr>Ещё пару формул:</vt:lpstr>
      <vt:lpstr>Случайные величины</vt:lpstr>
      <vt:lpstr>Типы одномерных распределений</vt:lpstr>
      <vt:lpstr>Дискретное распределение</vt:lpstr>
      <vt:lpstr>Пример: Распределение Пуассона</vt:lpstr>
      <vt:lpstr>Абсолютно непрерывное распределение</vt:lpstr>
      <vt:lpstr>Примеры: Равномерное распределение</vt:lpstr>
      <vt:lpstr>Примеры: Нормальное распределение</vt:lpstr>
      <vt:lpstr>Сингулярное распределение</vt:lpstr>
      <vt:lpstr>Многомерные СВ</vt:lpstr>
      <vt:lpstr>Независимость СВ</vt:lpstr>
      <vt:lpstr>Функциональные преобразования СВ</vt:lpstr>
      <vt:lpstr>Формула преобразования плотностей</vt:lpstr>
      <vt:lpstr>Математическое ожидание</vt:lpstr>
      <vt:lpstr>Моменты СВ</vt:lpstr>
      <vt:lpstr>Дисперсия</vt:lpstr>
      <vt:lpstr>Математическая статистика</vt:lpstr>
      <vt:lpstr>Общие понятия</vt:lpstr>
      <vt:lpstr>Методы построения оценок:</vt:lpstr>
      <vt:lpstr>Метод максимального правдоподобия</vt:lpstr>
      <vt:lpstr>Метод наименьших квадратов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вероятностей</dc:title>
  <dc:creator>User</dc:creator>
  <cp:lastModifiedBy>User</cp:lastModifiedBy>
  <cp:revision>40</cp:revision>
  <dcterms:created xsi:type="dcterms:W3CDTF">2022-09-25T15:00:19Z</dcterms:created>
  <dcterms:modified xsi:type="dcterms:W3CDTF">2022-09-26T10:38:57Z</dcterms:modified>
</cp:coreProperties>
</file>