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EBD100-87C4-4A6E-A25F-CC5A8C9F2D05}">
          <p14:sldIdLst>
            <p14:sldId id="257"/>
            <p14:sldId id="258"/>
            <p14:sldId id="259"/>
          </p14:sldIdLst>
        </p14:section>
        <p14:section name="DOM Manipulation" id="{58CEF134-C4B8-4F31-8160-85FB1EF91650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ive Exercises" id="{B0620760-2FE8-4ED6-9B76-CB4BA2937AB1}">
          <p14:sldIdLst>
            <p14:sldId id="273"/>
          </p14:sldIdLst>
        </p14:section>
        <p14:section name="Handling Events" id="{E6846673-2911-423E-8D47-CA1CFDE9C0B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ive Exercises" id="{5467537F-3DD8-4823-98FB-356BB3F0D6C0}">
          <p14:sldIdLst>
            <p14:sldId id="291"/>
          </p14:sldIdLst>
        </p14:section>
        <p14:section name="Summary" id="{ABEEDD48-7B4F-48D4-A55D-527EDF565B4C}">
          <p14:sldIdLst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8" d="100"/>
          <a:sy n="98" d="100"/>
        </p:scale>
        <p:origin x="-8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9B7D7-AB86-4D84-9AED-B29F2C8BB4F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EDAD-43B6-40F3-8B39-776B0864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4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5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643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098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9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7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8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57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5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3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341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6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4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294DF1C-E195-4EFE-B2D2-11F3DD97EE9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75EB86-43EA-4744-A90C-986AEB13B6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5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28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Web/Events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28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7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7.png"/><Relationship Id="rId10" Type="http://schemas.openxmlformats.org/officeDocument/2006/relationships/image" Target="../media/image7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2.gif"/><Relationship Id="rId5" Type="http://schemas.openxmlformats.org/officeDocument/2006/relationships/image" Target="../media/image7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8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2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</a:t>
            </a:r>
            <a:r>
              <a:rPr lang="en-US" dirty="0" smtClean="0"/>
              <a:t>Elements, Handle </a:t>
            </a:r>
            <a:r>
              <a:rPr lang="en-US" dirty="0"/>
              <a:t>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54" y="1996831"/>
            <a:ext cx="3687511" cy="3816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51427"/>
            <a:ext cx="3564983" cy="20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6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3236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175991"/>
            <a:ext cx="4424641" cy="193011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26" y="4599059"/>
            <a:ext cx="3535986" cy="1272650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Extend the previous problem</a:t>
            </a:r>
          </a:p>
          <a:p>
            <a:pPr lvl="1"/>
            <a:r>
              <a:rPr lang="en-US" sz="3200" dirty="0"/>
              <a:t>Implement </a:t>
            </a:r>
            <a:r>
              <a:rPr lang="en-US" sz="3200" b="1" dirty="0">
                <a:solidFill>
                  <a:schemeClr val="bg1"/>
                </a:solidFill>
              </a:rPr>
              <a:t>[Delete] </a:t>
            </a:r>
            <a:r>
              <a:rPr lang="en-US" sz="3200" dirty="0"/>
              <a:t>action as link after each list item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1" y="2743200"/>
            <a:ext cx="3734124" cy="3560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88" y="2743200"/>
            <a:ext cx="3734124" cy="3560926"/>
          </a:xfrm>
          <a:prstGeom prst="rect">
            <a:avLst/>
          </a:prstGeom>
        </p:spPr>
      </p:pic>
      <p:sp>
        <p:nvSpPr>
          <p:cNvPr id="6" name="Arrow: Right 9"/>
          <p:cNvSpPr/>
          <p:nvPr/>
        </p:nvSpPr>
        <p:spPr>
          <a:xfrm>
            <a:off x="5929726" y="437126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081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2592" y="1593669"/>
            <a:ext cx="10820398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2400" b="1" noProof="1">
                <a:latin typeface="Consolas" pitchFamily="49" charset="0"/>
                <a:cs typeface="Consolas" pitchFamily="49" charset="0"/>
              </a:rPr>
            </a:br>
            <a:r>
              <a:rPr lang="it-IT" sz="2400" b="1" noProof="1"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 </a:t>
            </a:r>
            <a:r>
              <a:rPr lang="it-IT" sz="2400" b="1" noProof="1">
                <a:solidFill>
                  <a:schemeClr val="bg1"/>
                </a:solidFill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  <a:r>
              <a:rPr lang="it-IT" sz="2400" b="1" noProof="1">
                <a:cs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cs typeface="Consolas" pitchFamily="49" charset="0"/>
              </a:rPr>
              <a:t>...</a:t>
            </a:r>
            <a:r>
              <a:rPr lang="it-IT" sz="2400" b="1" noProof="1">
                <a:cs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312" y="2811194"/>
            <a:ext cx="3147678" cy="30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652451"/>
            <a:ext cx="1095169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document.createElement("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.appendChild(document.createTextNode(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+ " "));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document.createElement('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href='#'&gt;[Delete]&lt;/a&gt;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firstChild.addEventListener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it-IT" sz="2400" b="1" noProof="1">
                <a:cs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.appendChild(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").appendChild(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').value = '';</a:t>
            </a:r>
          </a:p>
        </p:txBody>
      </p:sp>
    </p:spTree>
    <p:extLst>
      <p:ext uri="{BB962C8B-B14F-4D97-AF65-F5344CB8AC3E}">
        <p14:creationId xmlns:p14="http://schemas.microsoft.com/office/powerpoint/2010/main" val="6429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5502" y="1219200"/>
            <a:ext cx="1053671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.parentNode.parentNode;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.removeChild(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58" y="3276428"/>
            <a:ext cx="7070398" cy="2819572"/>
          </a:xfrm>
          <a:prstGeom prst="roundRect">
            <a:avLst>
              <a:gd name="adj" fmla="val 985"/>
            </a:avLst>
          </a:prstGeom>
        </p:spPr>
      </p:pic>
      <p:sp>
        <p:nvSpPr>
          <p:cNvPr id="6" name="TextBox 5"/>
          <p:cNvSpPr txBox="1"/>
          <p:nvPr/>
        </p:nvSpPr>
        <p:spPr>
          <a:xfrm>
            <a:off x="816005" y="621111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https://judge.softuni.bg/Contests/328</a:t>
            </a:r>
            <a:endParaRPr lang="en-US" sz="2400" dirty="0"/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4720948" y="3276428"/>
            <a:ext cx="4701726" cy="399817"/>
          </a:xfrm>
          <a:prstGeom prst="wedgeRoundRectCallout">
            <a:avLst>
              <a:gd name="adj1" fmla="val -72939"/>
              <a:gd name="adj2" fmla="val 6625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noProof="1">
                <a:solidFill>
                  <a:schemeClr val="bg1"/>
                </a:solidFill>
              </a:rPr>
              <a:t>this.parentNode.parentNode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noProof="1">
                <a:solidFill>
                  <a:srgbClr val="FFFFFF"/>
                </a:solidFill>
              </a:rPr>
              <a:t>==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li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5291359" y="3861451"/>
            <a:ext cx="3513007" cy="444835"/>
          </a:xfrm>
          <a:prstGeom prst="wedgeRoundRectCallout">
            <a:avLst>
              <a:gd name="adj1" fmla="val -85334"/>
              <a:gd name="adj2" fmla="val 5102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this.parentNode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noProof="1">
                <a:solidFill>
                  <a:srgbClr val="FFFFFF"/>
                </a:solidFill>
              </a:rPr>
              <a:t>==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5138959" y="4889552"/>
            <a:ext cx="4083418" cy="422677"/>
          </a:xfrm>
          <a:prstGeom prst="wedgeRoundRectCallout">
            <a:avLst>
              <a:gd name="adj1" fmla="val -46306"/>
              <a:gd name="adj2" fmla="val -9184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this</a:t>
            </a:r>
            <a:r>
              <a:rPr lang="en-US" sz="2400" noProof="1">
                <a:solidFill>
                  <a:srgbClr val="FFFFFF"/>
                </a:solidFill>
              </a:rPr>
              <a:t> holds the clicked hyperlink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9528" y="1644866"/>
            <a:ext cx="10515598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51" y="1360128"/>
            <a:ext cx="3323610" cy="22713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0192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6590" y="6135441"/>
            <a:ext cx="8367600" cy="442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400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sz="2400" b="0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https://judge.softuni.bg/Contests/328</a:t>
            </a:r>
            <a:endParaRPr lang="en-US" sz="2400" b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778" y="2557241"/>
            <a:ext cx="343092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Practice: DOM and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Exercises in Class (Lab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Browser Events and DOM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14" y="828132"/>
            <a:ext cx="5840661" cy="3762733"/>
          </a:xfrm>
          <a:prstGeom prst="roundRect">
            <a:avLst>
              <a:gd name="adj" fmla="val 25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527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/>
          <a:lstStyle/>
          <a:p>
            <a:r>
              <a:rPr lang="en-US" sz="3200" dirty="0"/>
              <a:t>Browsers send </a:t>
            </a: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to notify the JS code of interesting things that have taken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 in JS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96436" y="2380267"/>
            <a:ext cx="956914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'&gt;Some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96436" y="3165704"/>
            <a:ext cx="9569141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div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"3px solid green";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"";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=== event.target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87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Manipulating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  <a:p>
            <a:pPr marL="761946" lvl="1" indent="-457200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dirty="0"/>
              <a:t> Elements</a:t>
            </a:r>
          </a:p>
          <a:p>
            <a:pPr marL="761946" lvl="1" indent="-457200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Delete</a:t>
            </a:r>
            <a:r>
              <a:rPr lang="en-US" sz="3200" dirty="0"/>
              <a:t> Elements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200" dirty="0"/>
              <a:t>Element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Event Handling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200" dirty="0"/>
              <a:t>Attach / Detach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5720" y="2053322"/>
            <a:ext cx="3505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(finished loading)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(exit from page)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(window resized)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9119" y="2053322"/>
            <a:ext cx="306671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9119" y="4835434"/>
            <a:ext cx="306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(emit char)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18769" y="4835434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053322"/>
            <a:ext cx="257495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855720" y="4835434"/>
            <a:ext cx="3505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(value changed)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(change + leave)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(form sent)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(form reset)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8467" y="6174261"/>
            <a:ext cx="814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Learn more at </a:t>
            </a:r>
            <a:r>
              <a:rPr lang="en-US" dirty="0">
                <a:hlinkClick r:id="rId2"/>
              </a:rPr>
              <a:t>https://developer.mozilla.org/docs/Web/Events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/ Remove Event Handler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952164" y="1441073"/>
            <a:ext cx="9874076" cy="39310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textbox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textbox.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textbox.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"I am a text box";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document.body.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(textbox);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textbox.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focusHandler);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focusHandler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textbox.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"Event handler removed";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textbox.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focusHandler);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7995370" y="2337941"/>
            <a:ext cx="4100836" cy="753602"/>
          </a:xfrm>
          <a:prstGeom prst="wedgeRoundRectCallout">
            <a:avLst>
              <a:gd name="adj1" fmla="val -58835"/>
              <a:gd name="adj2" fmla="val 560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chemeClr val="bg2"/>
                </a:solidFill>
                <a:cs typeface="Consolas" pitchFamily="49" charset="0"/>
              </a:rPr>
              <a:t>Subscribe to events like this, don't use</a:t>
            </a:r>
            <a:r>
              <a:rPr lang="en-US" sz="24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onclick</a:t>
            </a:r>
            <a:r>
              <a:rPr lang="en-US" sz="24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bg2"/>
                </a:solidFill>
                <a:cs typeface="Consolas" pitchFamily="49" charset="0"/>
              </a:rPr>
              <a:t>/</a:t>
            </a:r>
            <a:r>
              <a:rPr lang="en-US" sz="24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onfocus</a:t>
            </a:r>
          </a:p>
        </p:txBody>
      </p:sp>
    </p:spTree>
    <p:extLst>
      <p:ext uri="{BB962C8B-B14F-4D97-AF65-F5344CB8AC3E}">
        <p14:creationId xmlns:p14="http://schemas.microsoft.com/office/powerpoint/2010/main" val="118906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>
                <a:latin typeface="+mj-lt"/>
              </a:rPr>
              <a:t>A HTML page holds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time-box</a:t>
            </a:r>
            <a:r>
              <a:rPr lang="en-US" sz="3200" dirty="0">
                <a:latin typeface="+mj-lt"/>
              </a:rPr>
              <a:t> +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[Start] </a:t>
            </a:r>
            <a:r>
              <a:rPr lang="en-US" sz="3200" dirty="0">
                <a:latin typeface="+mj-lt"/>
              </a:rPr>
              <a:t>+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[Stop] </a:t>
            </a:r>
            <a:r>
              <a:rPr lang="en-US" sz="3200" dirty="0">
                <a:latin typeface="+mj-lt"/>
              </a:rPr>
              <a:t>buttons</a:t>
            </a:r>
          </a:p>
          <a:p>
            <a:pPr lvl="1">
              <a:lnSpc>
                <a:spcPct val="95000"/>
              </a:lnSpc>
            </a:pPr>
            <a:r>
              <a:rPr lang="en-US" sz="3200" dirty="0">
                <a:latin typeface="+mj-lt"/>
              </a:rPr>
              <a:t>Implement the missing JS function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stopwatch()</a:t>
            </a:r>
          </a:p>
          <a:p>
            <a:pPr lvl="2">
              <a:lnSpc>
                <a:spcPct val="95000"/>
              </a:lnSpc>
            </a:pPr>
            <a:r>
              <a:rPr lang="en-US" sz="3200" dirty="0">
                <a:latin typeface="+mj-lt"/>
              </a:rPr>
              <a:t>Increase the time </a:t>
            </a:r>
            <a:r>
              <a:rPr lang="en-US" sz="3200" dirty="0" smtClean="0">
                <a:latin typeface="+mj-lt"/>
              </a:rPr>
              <a:t>at each </a:t>
            </a:r>
            <a:r>
              <a:rPr lang="en-US" sz="3200" dirty="0">
                <a:latin typeface="+mj-lt"/>
              </a:rPr>
              <a:t>second</a:t>
            </a:r>
          </a:p>
          <a:p>
            <a:pPr lvl="2">
              <a:lnSpc>
                <a:spcPct val="95000"/>
              </a:lnSpc>
            </a:pPr>
            <a:r>
              <a:rPr lang="en-US" sz="3200" dirty="0">
                <a:latin typeface="+mj-lt"/>
              </a:rPr>
              <a:t>Disable / enable buttons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Stopwatch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3635" y="3070861"/>
            <a:ext cx="6328365" cy="3732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time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" style="border:3px solid blue; text-align:center; font-size:2em; margin-bottom:10px"&gt;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00:00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&lt;/div&gt;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&lt;button id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="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startBtn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"&gt;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Start&lt;/button&gt;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&lt;button id="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stopBtn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" 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disabled="true"&gt;Stop&lt;/button&gt;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&lt;script&gt;window.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= function() {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stopwatch()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; }&lt;/script&gt;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57" y="4151796"/>
            <a:ext cx="3182101" cy="23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Stopwatch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368" y="1454054"/>
            <a:ext cx="10702725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stopwatch()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intervalID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stopBtn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stopBtn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-1;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incrementTime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intervalID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incrementTime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.disabled = true;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stopBtn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.disabled = false;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92" y="3501817"/>
            <a:ext cx="3657601" cy="26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Stopwatch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1037" y="1442465"/>
            <a:ext cx="10702725" cy="46574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stopBtn.addEventListener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clearInterval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(intervalID);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startBtn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.disabled = false;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stopBtn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.disabled = true;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incrementTime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("0" + Math.trunc(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/ 60)).slice(-2) +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':' + ("0" +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% 60)).slice(-2);</a:t>
            </a:r>
          </a:p>
          <a:p>
            <a:pPr marL="360363" lvl="1" indent="-36036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509" y="1892885"/>
            <a:ext cx="3219785" cy="2362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7298" y="6091698"/>
            <a:ext cx="845646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400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  <a:hlinkClick r:id="rId3"/>
              </a:rPr>
              <a:t>https://judge.softuni.bg/Contests/328</a:t>
            </a:r>
            <a:endParaRPr lang="en-US" sz="2400" dirty="0"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54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Moving the mouse should show </a:t>
            </a:r>
            <a:r>
              <a:rPr lang="en-US" sz="3200" b="1" dirty="0">
                <a:solidFill>
                  <a:schemeClr val="bg1"/>
                </a:solidFill>
              </a:rPr>
              <a:t>percentage </a:t>
            </a:r>
            <a:r>
              <a:rPr lang="en-US" sz="3200" dirty="0"/>
              <a:t>[0% … 100%],</a:t>
            </a:r>
            <a:br>
              <a:rPr lang="en-US" sz="3200" dirty="0"/>
            </a:br>
            <a:r>
              <a:rPr lang="en-US" sz="3200" dirty="0"/>
              <a:t>depending on the </a:t>
            </a:r>
            <a:r>
              <a:rPr lang="en-US" sz="32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200" dirty="0"/>
              <a:t>Left side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200" dirty="0">
                <a:sym typeface="Wingdings" panose="05000000000000000000" pitchFamily="2" charset="2"/>
              </a:rPr>
              <a:t>; middle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200" dirty="0">
                <a:sym typeface="Wingdings" panose="05000000000000000000" pitchFamily="2" charset="2"/>
              </a:rPr>
              <a:t>; right side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31" y="3795767"/>
            <a:ext cx="7600762" cy="26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9948" y="6048222"/>
            <a:ext cx="8456464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400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sz="2400" b="0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https://judge.softuni.bg/Contests/328</a:t>
            </a:r>
            <a:endParaRPr lang="en-US" sz="2400" b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Highlight Active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151121"/>
            <a:ext cx="7325084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A webpage contains </a:t>
            </a:r>
            <a:r>
              <a:rPr lang="en-US" sz="3200" b="1" dirty="0" smtClean="0">
                <a:solidFill>
                  <a:schemeClr val="bg1"/>
                </a:solidFill>
              </a:rPr>
              <a:t>multiple</a:t>
            </a:r>
            <a:r>
              <a:rPr lang="en-US" sz="3200" dirty="0" smtClean="0"/>
              <a:t> input        boxes inside </a:t>
            </a:r>
            <a:r>
              <a:rPr lang="en-US" sz="3200" noProof="1" smtClean="0"/>
              <a:t>divs</a:t>
            </a:r>
          </a:p>
          <a:p>
            <a:r>
              <a:rPr lang="en-US" sz="3200" dirty="0" smtClean="0"/>
              <a:t>Apply styling to the div that holds            the </a:t>
            </a:r>
            <a:r>
              <a:rPr lang="en-US" sz="3200" b="1" dirty="0" smtClean="0">
                <a:solidFill>
                  <a:schemeClr val="bg1"/>
                </a:solidFill>
              </a:rPr>
              <a:t>focused</a:t>
            </a:r>
            <a:r>
              <a:rPr lang="en-US" sz="3200" dirty="0" smtClean="0"/>
              <a:t> input box</a:t>
            </a:r>
          </a:p>
          <a:p>
            <a:pPr lvl="1"/>
            <a:r>
              <a:rPr lang="en-US" sz="3200" dirty="0" smtClean="0"/>
              <a:t>Set class "</a:t>
            </a:r>
            <a:r>
              <a:rPr lang="en-US" sz="3200" b="1" dirty="0" smtClean="0">
                <a:solidFill>
                  <a:schemeClr val="bg1"/>
                </a:solidFill>
              </a:rPr>
              <a:t>focus</a:t>
            </a:r>
            <a:r>
              <a:rPr lang="en-US" sz="3200" dirty="0" smtClean="0"/>
              <a:t>" for active</a:t>
            </a: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Remove</a:t>
            </a:r>
            <a:r>
              <a:rPr lang="en-US" sz="3200" dirty="0" smtClean="0"/>
              <a:t> class </a:t>
            </a:r>
            <a:r>
              <a:rPr lang="en-US" sz="3200" b="1" dirty="0" smtClean="0">
                <a:solidFill>
                  <a:schemeClr val="bg1"/>
                </a:solidFill>
              </a:rPr>
              <a:t>attribute</a:t>
            </a:r>
            <a:r>
              <a:rPr lang="en-US" sz="3200" dirty="0" smtClean="0"/>
              <a:t> from inactive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61" y="1151118"/>
            <a:ext cx="4598074" cy="53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2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Highlight Active (2</a:t>
            </a:r>
            <a:r>
              <a:rPr lang="en-US" dirty="0" smtClean="0"/>
              <a:t>)	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25214" y="1172616"/>
            <a:ext cx="10268303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&lt;!DOCTYPE html&gt;&lt;html lang="en"&gt;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&lt;meta charset="UTF-8"&gt;&lt;title&gt;Focus&lt;/title&gt;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focus.css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focus.js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focus()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&lt;div&gt;&lt;h1&gt;Section 1&lt;/h1&gt;&lt;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type="text"/&gt;&lt;/div&gt;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&lt;div&gt;&lt;h1&gt;Section 2&lt;/h1&gt;&lt;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type="text"/&gt;&lt;/div&gt;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&lt;div&gt;&lt;h1&gt;Section 3&lt;/h1&gt;&lt;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type="text"/&gt;&lt;/div&gt;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&lt;div&gt;&lt;h1&gt;Section 4&lt;/h1&gt;&lt;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type="text"/&gt;&lt;/div&gt;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Highlight Active (3)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190413" y="1151121"/>
            <a:ext cx="6079758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Place all project files in the          </a:t>
            </a:r>
            <a:r>
              <a:rPr lang="en-US" sz="3200" b="1" dirty="0" smtClean="0">
                <a:solidFill>
                  <a:schemeClr val="bg1"/>
                </a:solidFill>
              </a:rPr>
              <a:t>same folder</a:t>
            </a:r>
          </a:p>
          <a:p>
            <a:r>
              <a:rPr lang="en-US" sz="3200" dirty="0" smtClean="0"/>
              <a:t>Listen for </a:t>
            </a:r>
            <a:r>
              <a:rPr lang="en-US" sz="3200" b="1" dirty="0" smtClean="0">
                <a:solidFill>
                  <a:schemeClr val="bg1"/>
                </a:solidFill>
              </a:rPr>
              <a:t>focus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blur</a:t>
            </a:r>
            <a:r>
              <a:rPr lang="en-US" sz="3200" dirty="0" smtClean="0"/>
              <a:t> events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900366" y="1151121"/>
            <a:ext cx="4733770" cy="5706879"/>
            <a:chOff x="684212" y="928048"/>
            <a:chExt cx="5571970" cy="5830791"/>
          </a:xfrm>
        </p:grpSpPr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684212" y="1442786"/>
              <a:ext cx="5571970" cy="53160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div {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  width: 470px;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div div {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  text-align: center;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  display: inline-block;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  width: 200px;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  height: 200px;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  margin: 15px;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  border: 1px solid #999;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.focused {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  background: #999999;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}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684212" y="928048"/>
              <a:ext cx="5571970" cy="514738"/>
            </a:xfrm>
            <a:prstGeom prst="rect">
              <a:avLst/>
            </a:prstGeom>
            <a:solidFill>
              <a:srgbClr val="D9D5C7">
                <a:alpha val="6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focus.css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3178" y="4020883"/>
            <a:ext cx="5571970" cy="1768140"/>
            <a:chOff x="684212" y="928048"/>
            <a:chExt cx="5571970" cy="1768140"/>
          </a:xfrm>
        </p:grpSpPr>
        <p:sp>
          <p:nvSpPr>
            <p:cNvPr id="16" name="Text Placeholder 5"/>
            <p:cNvSpPr txBox="1">
              <a:spLocks/>
            </p:cNvSpPr>
            <p:nvPr/>
          </p:nvSpPr>
          <p:spPr>
            <a:xfrm>
              <a:off x="684212" y="1442786"/>
              <a:ext cx="5571970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function focus() {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i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	// TODO</a:t>
              </a:r>
            </a:p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}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Placeholder 5"/>
            <p:cNvSpPr txBox="1">
              <a:spLocks/>
            </p:cNvSpPr>
            <p:nvPr/>
          </p:nvSpPr>
          <p:spPr>
            <a:xfrm>
              <a:off x="684212" y="928048"/>
              <a:ext cx="5571970" cy="514738"/>
            </a:xfrm>
            <a:prstGeom prst="rect">
              <a:avLst/>
            </a:prstGeom>
            <a:solidFill>
              <a:srgbClr val="D9D5C7">
                <a:alpha val="6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360363" lvl="1" indent="-36036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focus.js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5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Highlight Active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05538" y="1556657"/>
            <a:ext cx="114300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focus()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inputs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('input');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(inputs).forEach(i =&gt;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'focus'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(event) =&gt;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'focused';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'blur'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(event) =&gt;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removeAttribute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('class');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6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A webpage contains a single email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200" dirty="0">
                <a:latin typeface="+mj-lt"/>
              </a:rPr>
              <a:t> field</a:t>
            </a:r>
          </a:p>
          <a:p>
            <a:r>
              <a:rPr lang="en-US" sz="3200" dirty="0">
                <a:latin typeface="+mj-lt"/>
              </a:rPr>
              <a:t>Display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real-time feedback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for user's input</a:t>
            </a:r>
          </a:p>
          <a:p>
            <a:r>
              <a:rPr lang="en-US" sz="3200" dirty="0">
                <a:latin typeface="+mj-lt"/>
              </a:rPr>
              <a:t>Valid input format: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&lt;name&gt;@&lt;domain&gt;.&lt;extension&gt;</a:t>
            </a:r>
          </a:p>
          <a:p>
            <a:pPr lvl="1"/>
            <a:r>
              <a:rPr lang="en-US" sz="3200" dirty="0">
                <a:latin typeface="+mj-lt"/>
              </a:rPr>
              <a:t>Only lowercase Latin letters are allowed for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all parts</a:t>
            </a:r>
          </a:p>
          <a:p>
            <a:r>
              <a:rPr lang="en-US" sz="3200" dirty="0">
                <a:latin typeface="+mj-lt"/>
              </a:rPr>
              <a:t>Apply class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error</a:t>
            </a:r>
            <a:r>
              <a:rPr lang="en-US" sz="3200" dirty="0">
                <a:latin typeface="+mj-lt"/>
              </a:rPr>
              <a:t>" when input is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invalid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Dynamic Validation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51042" y="5410200"/>
            <a:ext cx="1068674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&lt;label for="email"&gt;Enter email:&lt;/label&gt;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id="email" type="text"/&gt;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1042" y="4648200"/>
            <a:ext cx="1068674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s-E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s-E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s-ES" sz="2400" b="1" noProof="1">
                <a:latin typeface="Consolas" pitchFamily="49" charset="0"/>
                <a:cs typeface="Consolas" pitchFamily="49" charset="0"/>
              </a:rPr>
              <a:t> { border: 2px solid red; 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02" y="4526212"/>
            <a:ext cx="3951773" cy="566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20"/>
          <a:stretch/>
        </p:blipFill>
        <p:spPr>
          <a:xfrm>
            <a:off x="7778202" y="3886916"/>
            <a:ext cx="3951773" cy="607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932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Dynamic Validation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51703" y="1605084"/>
            <a:ext cx="106680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validate()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document.querySelector('input')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onChange);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regex = /^([\w\-.]+)@([a-z]+)(\.[a-z]+)+$/;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onChange(event)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(!regex.test(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event.target.value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event.target.className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'error';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event.target.removeAttribute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('class');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58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Practice: DOM and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Exercises in Class (Lab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Modifying DOM elements:</a:t>
            </a:r>
          </a:p>
          <a:p>
            <a:pPr>
              <a:spcBef>
                <a:spcPts val="21600"/>
              </a:spcBef>
            </a:pPr>
            <a:r>
              <a:rPr lang="en-US" sz="3200" dirty="0">
                <a:solidFill>
                  <a:schemeClr val="bg2"/>
                </a:solidFill>
              </a:rPr>
              <a:t>Handling events: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9" name="Text Placeholder 5"/>
          <p:cNvSpPr txBox="1">
            <a:spLocks/>
          </p:cNvSpPr>
          <p:nvPr/>
        </p:nvSpPr>
        <p:spPr>
          <a:xfrm>
            <a:off x="840074" y="2018212"/>
            <a:ext cx="76200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('hr'));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link = 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[0];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(link);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840074" y="5348478"/>
            <a:ext cx="7620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4445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https://softuni.bg/trainings/2081/js-advanced-october-2018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81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68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the DOM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2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HTML elements are created with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500" dirty="0"/>
              <a:t>This is called a </a:t>
            </a:r>
            <a:r>
              <a:rPr lang="en-US" sz="35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500" dirty="0"/>
              <a:t>Variables holding HTML elements are </a:t>
            </a:r>
            <a:r>
              <a:rPr lang="en-US" sz="3500" b="1" dirty="0">
                <a:solidFill>
                  <a:schemeClr val="bg1"/>
                </a:solidFill>
              </a:rPr>
              <a:t>live</a:t>
            </a:r>
            <a:r>
              <a:rPr lang="en-US" sz="3500" dirty="0"/>
              <a:t>: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modify</a:t>
            </a:r>
            <a:r>
              <a:rPr lang="en-US" sz="3500" dirty="0"/>
              <a:t> the contents of the variable, the DOM is </a:t>
            </a:r>
            <a:r>
              <a:rPr lang="en-US" sz="35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it somewhere in the DOM, the original is </a:t>
            </a:r>
            <a:r>
              <a:rPr lang="en-US" sz="35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parsed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and turned into actual HTML elements </a:t>
            </a:r>
            <a:r>
              <a:rPr lang="en-US" sz="3500" dirty="0">
                <a:sym typeface="Wingdings" panose="05000000000000000000" pitchFamily="2" charset="2"/>
              </a:rPr>
              <a:t> beware of </a:t>
            </a:r>
            <a:r>
              <a:rPr lang="en-US" sz="35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500" dirty="0">
                <a:sym typeface="Wingdings" panose="05000000000000000000" pitchFamily="2" charset="2"/>
              </a:rPr>
              <a:t>!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New DOM Elements: Examples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03563" y="1436515"/>
            <a:ext cx="9178243" cy="3764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liPeter.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"Peter";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(liPeter);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liMaria.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"&lt;b&gt;Maria&lt;/b&gt;";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52" y="3999411"/>
            <a:ext cx="2463905" cy="1849896"/>
          </a:xfrm>
          <a:prstGeom prst="roundRect">
            <a:avLst>
              <a:gd name="adj" fmla="val 2469"/>
            </a:avLst>
          </a:prstGeom>
        </p:spPr>
      </p:pic>
    </p:spTree>
    <p:extLst>
      <p:ext uri="{BB962C8B-B14F-4D97-AF65-F5344CB8AC3E}">
        <p14:creationId xmlns:p14="http://schemas.microsoft.com/office/powerpoint/2010/main" val="13981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Create a HTML page holding a </a:t>
            </a:r>
            <a:r>
              <a:rPr lang="en-US" sz="3200" b="1" dirty="0">
                <a:solidFill>
                  <a:schemeClr val="bg1"/>
                </a:solidFill>
              </a:rPr>
              <a:t>list of items </a:t>
            </a:r>
            <a:r>
              <a:rPr lang="en-US" sz="3200" dirty="0"/>
              <a:t>+ </a:t>
            </a:r>
            <a:r>
              <a:rPr lang="en-US" sz="3200" b="1" dirty="0">
                <a:solidFill>
                  <a:schemeClr val="bg1"/>
                </a:solidFill>
              </a:rPr>
              <a:t>text box </a:t>
            </a:r>
            <a:r>
              <a:rPr lang="en-US" sz="3200" dirty="0"/>
              <a:t>+ </a:t>
            </a:r>
            <a:r>
              <a:rPr lang="en-US" sz="3200" b="1" dirty="0">
                <a:solidFill>
                  <a:schemeClr val="bg1"/>
                </a:solidFill>
              </a:rPr>
              <a:t>button</a:t>
            </a:r>
            <a:r>
              <a:rPr lang="en-US" sz="3200" dirty="0"/>
              <a:t> </a:t>
            </a:r>
            <a:r>
              <a:rPr lang="en-US" sz="3200" dirty="0" smtClean="0"/>
              <a:t>for  </a:t>
            </a:r>
            <a:r>
              <a:rPr lang="en-US" sz="3200" dirty="0"/>
              <a:t>adding more items to the list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Write a </a:t>
            </a:r>
            <a:r>
              <a:rPr lang="en-US" sz="3200" b="1" dirty="0">
                <a:solidFill>
                  <a:schemeClr val="bg1"/>
                </a:solidFill>
              </a:rPr>
              <a:t>JS function </a:t>
            </a:r>
            <a:r>
              <a:rPr lang="en-US" sz="3200" dirty="0"/>
              <a:t>to append the specified text to the list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173218"/>
            <a:ext cx="3285954" cy="3131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28" y="3173218"/>
            <a:ext cx="3285954" cy="313192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39998" y="462488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ight Arrow 6"/>
          <p:cNvSpPr/>
          <p:nvPr/>
        </p:nvSpPr>
        <p:spPr>
          <a:xfrm>
            <a:off x="7887306" y="462488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20" y="3173218"/>
            <a:ext cx="3294512" cy="31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18209" y="1456508"/>
            <a:ext cx="10943998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"&gt;&lt;li&gt;First&lt;/li&gt;&lt;li&gt;Second&lt;/li&gt;&lt;/ul&gt;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2400" b="1" noProof="1">
                <a:latin typeface="Consolas" pitchFamily="49" charset="0"/>
                <a:cs typeface="Consolas" pitchFamily="49" charset="0"/>
              </a:rPr>
            </a:br>
            <a:r>
              <a:rPr lang="it-IT" sz="2400" b="1" noProof="1"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addItem()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t-IT" sz="2400" b="1" i="1" noProof="1">
                <a:solidFill>
                  <a:schemeClr val="accent2"/>
                </a:solidFill>
                <a:cs typeface="Consolas" pitchFamily="49" charset="0"/>
              </a:rPr>
              <a:t> TODO: add new item to the list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07" y="2394856"/>
            <a:ext cx="3581400" cy="33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816868"/>
            <a:ext cx="10689110" cy="373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').value</a:t>
            </a:r>
            <a:r>
              <a:rPr lang="it-IT" sz="2400" b="1" noProof="1">
                <a:cs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it-IT" sz="2400" b="1" noProof="1">
                <a:cs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'';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5158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https://judge.softuni.bg/Contests/328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9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103</TotalTime>
  <Words>2155</Words>
  <Application>Microsoft Office PowerPoint</Application>
  <PresentationFormat>По избор</PresentationFormat>
  <Paragraphs>394</Paragraphs>
  <Slides>41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2" baseType="lpstr">
      <vt:lpstr>1_SoftUni3_1</vt:lpstr>
      <vt:lpstr>DOM Manipulation</vt:lpstr>
      <vt:lpstr>Table of Contents</vt:lpstr>
      <vt:lpstr>Have a Question?</vt:lpstr>
      <vt:lpstr>Презентация на PowerPoint</vt:lpstr>
      <vt:lpstr>Creating New DOM Elements</vt:lpstr>
      <vt:lpstr>Creating New DOM Elements: Examples</vt:lpstr>
      <vt:lpstr>Problem: List of Items</vt:lpstr>
      <vt:lpstr>Problem: List of Items – HTML</vt:lpstr>
      <vt:lpstr>Solution: List of Items</vt:lpstr>
      <vt:lpstr>Deleting DOM Elements</vt:lpstr>
      <vt:lpstr>Problem: Add / Delete Items</vt:lpstr>
      <vt:lpstr>Problem: Add / Delete Items – HTML</vt:lpstr>
      <vt:lpstr>Solution: Add / Delete Items</vt:lpstr>
      <vt:lpstr>Solution: Add / Delete Items (2)</vt:lpstr>
      <vt:lpstr>Problem: Delete from Table</vt:lpstr>
      <vt:lpstr>Solution: Delete from Table</vt:lpstr>
      <vt:lpstr>Презентация на PowerPoint</vt:lpstr>
      <vt:lpstr>Презентация на PowerPoint</vt:lpstr>
      <vt:lpstr>Handling Events in JS</vt:lpstr>
      <vt:lpstr>Event Types in DOM API</vt:lpstr>
      <vt:lpstr>Add / Remove Event Handler</vt:lpstr>
      <vt:lpstr>Problem: Stopwatch</vt:lpstr>
      <vt:lpstr>Solution: Stopwatch</vt:lpstr>
      <vt:lpstr>Solution: Stopwatch (2)</vt:lpstr>
      <vt:lpstr>Problem: Mouse in Gradient</vt:lpstr>
      <vt:lpstr>Problem: Mouse in Gradient – HTML</vt:lpstr>
      <vt:lpstr>Problem: Mouse in Gradient – CSS</vt:lpstr>
      <vt:lpstr>Solution: Mouse in Gradient </vt:lpstr>
      <vt:lpstr>Problem: Highlight Active</vt:lpstr>
      <vt:lpstr>Problem: Highlight Active (2) </vt:lpstr>
      <vt:lpstr>Problem: Highlight Active (3)</vt:lpstr>
      <vt:lpstr>Solution: Highlight Active</vt:lpstr>
      <vt:lpstr>Problem: Dynamic Validation</vt:lpstr>
      <vt:lpstr>Solution: Dynamic Validation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creator>happy.bozanko@gmail.com</dc:creator>
  <cp:lastModifiedBy>Tanya Staneva</cp:lastModifiedBy>
  <cp:revision>49</cp:revision>
  <dcterms:created xsi:type="dcterms:W3CDTF">2018-09-18T15:34:44Z</dcterms:created>
  <dcterms:modified xsi:type="dcterms:W3CDTF">2018-09-19T11:27:57Z</dcterms:modified>
</cp:coreProperties>
</file>