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La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sbert.net/index.html" TargetMode="External"/><Relationship Id="rId9" Type="http://schemas.openxmlformats.org/officeDocument/2006/relationships/hyperlink" Target="https://www.sbert.net/docs/training/overview.html" TargetMode="External"/><Relationship Id="rId5" Type="http://schemas.openxmlformats.org/officeDocument/2006/relationships/hyperlink" Target="https://en.wikipedia.org/wiki/Semantic_search" TargetMode="External"/><Relationship Id="rId6" Type="http://schemas.openxmlformats.org/officeDocument/2006/relationships/hyperlink" Target="https://pytorch.org/" TargetMode="External"/><Relationship Id="rId7" Type="http://schemas.openxmlformats.org/officeDocument/2006/relationships/hyperlink" Target="https://huggingface.co/transformers/" TargetMode="External"/><Relationship Id="rId8" Type="http://schemas.openxmlformats.org/officeDocument/2006/relationships/hyperlink" Target="https://www.sbert.net/docs/pretrained_model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rotWithShape="1">
          <a:blip r:embed="rId3">
            <a:alphaModFix/>
          </a:blip>
          <a:srcRect b="0" l="0" r="0" t="0"/>
          <a:stretch/>
        </p:blipFill>
        <p:spPr>
          <a:xfrm>
            <a:off x="2900325" y="952350"/>
            <a:ext cx="3326850" cy="3326850"/>
          </a:xfrm>
          <a:prstGeom prst="rect">
            <a:avLst/>
          </a:prstGeom>
          <a:noFill/>
          <a:ln>
            <a:noFill/>
          </a:ln>
        </p:spPr>
      </p:pic>
      <p:sp>
        <p:nvSpPr>
          <p:cNvPr id="63" name="Google Shape;63;p13"/>
          <p:cNvSpPr txBox="1"/>
          <p:nvPr/>
        </p:nvSpPr>
        <p:spPr>
          <a:xfrm>
            <a:off x="3192750" y="3726600"/>
            <a:ext cx="27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Verdana"/>
                <a:ea typeface="Verdana"/>
                <a:cs typeface="Verdana"/>
                <a:sym typeface="Verdana"/>
              </a:rPr>
              <a:t>Team Data Bytes - 12191</a:t>
            </a:r>
            <a:endParaRPr b="1">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729450" y="624500"/>
            <a:ext cx="7688700" cy="558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990"/>
              <a:buNone/>
            </a:pPr>
            <a:r>
              <a:rPr lang="en" sz="2140" u="sng">
                <a:latin typeface="Georgia"/>
                <a:ea typeface="Georgia"/>
                <a:cs typeface="Georgia"/>
                <a:sym typeface="Georgia"/>
              </a:rPr>
              <a:t>Traffic and Engagement - July(Rajya Sabha):</a:t>
            </a:r>
            <a:endParaRPr sz="2140" u="sng">
              <a:latin typeface="Georgia"/>
              <a:ea typeface="Georgia"/>
              <a:cs typeface="Georgia"/>
              <a:sym typeface="Georgia"/>
            </a:endParaRPr>
          </a:p>
        </p:txBody>
      </p:sp>
      <p:pic>
        <p:nvPicPr>
          <p:cNvPr id="122" name="Google Shape;122;p22"/>
          <p:cNvPicPr preferRelativeResize="0"/>
          <p:nvPr/>
        </p:nvPicPr>
        <p:blipFill rotWithShape="1">
          <a:blip r:embed="rId3">
            <a:alphaModFix/>
          </a:blip>
          <a:srcRect b="0" l="0" r="0" t="0"/>
          <a:stretch/>
        </p:blipFill>
        <p:spPr>
          <a:xfrm>
            <a:off x="729450" y="1422450"/>
            <a:ext cx="2127100" cy="3535725"/>
          </a:xfrm>
          <a:prstGeom prst="rect">
            <a:avLst/>
          </a:prstGeom>
          <a:noFill/>
          <a:ln>
            <a:noFill/>
          </a:ln>
        </p:spPr>
      </p:pic>
      <p:pic>
        <p:nvPicPr>
          <p:cNvPr id="123" name="Google Shape;123;p22"/>
          <p:cNvPicPr preferRelativeResize="0"/>
          <p:nvPr/>
        </p:nvPicPr>
        <p:blipFill rotWithShape="1">
          <a:blip r:embed="rId4">
            <a:alphaModFix/>
          </a:blip>
          <a:srcRect b="0" l="0" r="0" t="0"/>
          <a:stretch/>
        </p:blipFill>
        <p:spPr>
          <a:xfrm>
            <a:off x="2856546" y="1258300"/>
            <a:ext cx="5982653" cy="34462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729450" y="613550"/>
            <a:ext cx="7688700" cy="612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Total Visits Last 3 Months:</a:t>
            </a:r>
            <a:endParaRPr u="sng"/>
          </a:p>
        </p:txBody>
      </p:sp>
      <p:pic>
        <p:nvPicPr>
          <p:cNvPr id="129" name="Google Shape;129;p23"/>
          <p:cNvPicPr preferRelativeResize="0"/>
          <p:nvPr/>
        </p:nvPicPr>
        <p:blipFill rotWithShape="1">
          <a:blip r:embed="rId3">
            <a:alphaModFix/>
          </a:blip>
          <a:srcRect b="0" l="0" r="0" t="0"/>
          <a:stretch/>
        </p:blipFill>
        <p:spPr>
          <a:xfrm>
            <a:off x="1761125" y="1313175"/>
            <a:ext cx="5757809" cy="3612250"/>
          </a:xfrm>
          <a:prstGeom prst="rect">
            <a:avLst/>
          </a:prstGeom>
          <a:noFill/>
          <a:ln>
            <a:noFill/>
          </a:ln>
        </p:spPr>
      </p:pic>
      <p:pic>
        <p:nvPicPr>
          <p:cNvPr id="130" name="Google Shape;130;p23"/>
          <p:cNvPicPr preferRelativeResize="0"/>
          <p:nvPr/>
        </p:nvPicPr>
        <p:blipFill rotWithShape="1">
          <a:blip r:embed="rId4">
            <a:alphaModFix/>
          </a:blip>
          <a:srcRect b="0" l="0" r="0" t="0"/>
          <a:stretch/>
        </p:blipFill>
        <p:spPr>
          <a:xfrm>
            <a:off x="6260000" y="1476575"/>
            <a:ext cx="1104650" cy="30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Checklist:</a:t>
            </a:r>
            <a:endParaRPr u="sng"/>
          </a:p>
        </p:txBody>
      </p:sp>
      <p:sp>
        <p:nvSpPr>
          <p:cNvPr id="136" name="Google Shape;136;p2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t>Mentoring Session 1:</a:t>
            </a:r>
            <a:endParaRPr u="sng"/>
          </a:p>
          <a:p>
            <a:pPr indent="-342900" lvl="0" marL="457200" rtl="0" algn="l">
              <a:lnSpc>
                <a:spcPct val="115000"/>
              </a:lnSpc>
              <a:spcBef>
                <a:spcPts val="1200"/>
              </a:spcBef>
              <a:spcAft>
                <a:spcPts val="0"/>
              </a:spcAft>
              <a:buSzPts val="1800"/>
              <a:buChar char="●"/>
            </a:pPr>
            <a:r>
              <a:rPr lang="en"/>
              <a:t>Semantic Search Engine</a:t>
            </a:r>
            <a:endParaRPr/>
          </a:p>
          <a:p>
            <a:pPr indent="-342900" lvl="0" marL="457200" rtl="0" algn="l">
              <a:lnSpc>
                <a:spcPct val="115000"/>
              </a:lnSpc>
              <a:spcBef>
                <a:spcPts val="0"/>
              </a:spcBef>
              <a:spcAft>
                <a:spcPts val="0"/>
              </a:spcAft>
              <a:buSzPts val="1800"/>
              <a:buChar char="●"/>
            </a:pPr>
            <a:r>
              <a:rPr lang="en"/>
              <a:t>Add a filter for Ministry in search.</a:t>
            </a:r>
            <a:endParaRPr/>
          </a:p>
          <a:p>
            <a:pPr indent="0" lvl="0" marL="0" rtl="0" algn="l">
              <a:lnSpc>
                <a:spcPct val="115000"/>
              </a:lnSpc>
              <a:spcBef>
                <a:spcPts val="1200"/>
              </a:spcBef>
              <a:spcAft>
                <a:spcPts val="0"/>
              </a:spcAft>
              <a:buSzPts val="1800"/>
              <a:buNone/>
            </a:pPr>
            <a:r>
              <a:rPr lang="en" u="sng"/>
              <a:t>Evaluation Session 1:</a:t>
            </a:r>
            <a:endParaRPr u="sng"/>
          </a:p>
          <a:p>
            <a:pPr indent="-342900" lvl="0" marL="457200" rtl="0" algn="l">
              <a:lnSpc>
                <a:spcPct val="115000"/>
              </a:lnSpc>
              <a:spcBef>
                <a:spcPts val="1200"/>
              </a:spcBef>
              <a:spcAft>
                <a:spcPts val="0"/>
              </a:spcAft>
              <a:buSzPts val="1800"/>
              <a:buChar char="●"/>
            </a:pPr>
            <a:r>
              <a:rPr lang="en"/>
              <a:t>Semantic Search Engine with improvised query scores</a:t>
            </a:r>
            <a:endParaRPr/>
          </a:p>
          <a:p>
            <a:pPr indent="-342900" lvl="0" marL="457200" rtl="0" algn="l">
              <a:lnSpc>
                <a:spcPct val="115000"/>
              </a:lnSpc>
              <a:spcBef>
                <a:spcPts val="0"/>
              </a:spcBef>
              <a:spcAft>
                <a:spcPts val="0"/>
              </a:spcAft>
              <a:buSzPts val="1800"/>
              <a:buChar char="●"/>
            </a:pPr>
            <a:r>
              <a:rPr lang="en"/>
              <a:t>Added accuracy score for the searched question</a:t>
            </a:r>
            <a:endParaRPr/>
          </a:p>
          <a:p>
            <a:pPr indent="-342900" lvl="0" marL="457200" rtl="0" algn="l">
              <a:lnSpc>
                <a:spcPct val="115000"/>
              </a:lnSpc>
              <a:spcBef>
                <a:spcPts val="0"/>
              </a:spcBef>
              <a:spcAft>
                <a:spcPts val="0"/>
              </a:spcAft>
              <a:buSzPts val="1800"/>
              <a:buChar char="●"/>
            </a:pPr>
            <a:r>
              <a:rPr lang="en"/>
              <a:t>Admin Functionality( Upload Question, Parliament Auth, Unanswered Queries, Change Password, Index Management Console).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163775" y="14080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700" u="sng"/>
              <a:t>Agenda:</a:t>
            </a:r>
            <a:endParaRPr sz="3700" u="sng"/>
          </a:p>
        </p:txBody>
      </p:sp>
      <p:sp>
        <p:nvSpPr>
          <p:cNvPr id="142" name="Google Shape;142;p25"/>
          <p:cNvSpPr txBox="1"/>
          <p:nvPr>
            <p:ph idx="1" type="body"/>
          </p:nvPr>
        </p:nvSpPr>
        <p:spPr>
          <a:xfrm>
            <a:off x="163775" y="1050100"/>
            <a:ext cx="8520600" cy="3354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Adding a feature where ministers can answer the question raised to them and previously unanswered questions with a built in rich text editor.</a:t>
            </a:r>
            <a:endParaRPr sz="1900"/>
          </a:p>
          <a:p>
            <a:pPr indent="-349250" lvl="0" marL="457200" rtl="0" algn="l">
              <a:lnSpc>
                <a:spcPct val="115000"/>
              </a:lnSpc>
              <a:spcBef>
                <a:spcPts val="0"/>
              </a:spcBef>
              <a:spcAft>
                <a:spcPts val="0"/>
              </a:spcAft>
              <a:buSzPts val="1900"/>
              <a:buChar char="●"/>
            </a:pPr>
            <a:r>
              <a:rPr lang="en" sz="1900"/>
              <a:t>Enhancing the search engine to such an extent where it is applicable for </a:t>
            </a:r>
            <a:r>
              <a:rPr lang="en" sz="1900">
                <a:solidFill>
                  <a:srgbClr val="FF0000"/>
                </a:solidFill>
              </a:rPr>
              <a:t>all regional languages</a:t>
            </a:r>
            <a:r>
              <a:rPr lang="en" sz="1900"/>
              <a:t>.</a:t>
            </a:r>
            <a:endParaRPr sz="1900"/>
          </a:p>
          <a:p>
            <a:pPr indent="-349250" lvl="0" marL="457200" rtl="0" algn="l">
              <a:lnSpc>
                <a:spcPct val="115000"/>
              </a:lnSpc>
              <a:spcBef>
                <a:spcPts val="0"/>
              </a:spcBef>
              <a:spcAft>
                <a:spcPts val="0"/>
              </a:spcAft>
              <a:buSzPts val="1900"/>
              <a:buChar char="●"/>
            </a:pPr>
            <a:r>
              <a:rPr lang="en" sz="1900"/>
              <a:t>Introducing Social Media Posts and awareness messages.</a:t>
            </a:r>
            <a:endParaRPr sz="1900"/>
          </a:p>
          <a:p>
            <a:pPr indent="-349250" lvl="0" marL="457200" rtl="0" algn="l">
              <a:lnSpc>
                <a:spcPct val="115000"/>
              </a:lnSpc>
              <a:spcBef>
                <a:spcPts val="0"/>
              </a:spcBef>
              <a:spcAft>
                <a:spcPts val="0"/>
              </a:spcAft>
              <a:buSzPts val="1900"/>
              <a:buChar char="●"/>
            </a:pPr>
            <a:r>
              <a:rPr lang="en" sz="1900"/>
              <a:t>Integration of Polls by the Ministries to socialize the Parliamentary sessions and make the general public feel part of it to a certain extent.</a:t>
            </a:r>
            <a:endParaRPr sz="1900"/>
          </a:p>
          <a:p>
            <a:pPr indent="-349250" lvl="0" marL="457200" rtl="0" algn="l">
              <a:lnSpc>
                <a:spcPct val="115000"/>
              </a:lnSpc>
              <a:spcBef>
                <a:spcPts val="0"/>
              </a:spcBef>
              <a:spcAft>
                <a:spcPts val="0"/>
              </a:spcAft>
              <a:buSzPts val="1900"/>
              <a:buChar char="●"/>
            </a:pPr>
            <a:r>
              <a:rPr lang="en" sz="1900"/>
              <a:t>Enhancing User-Interface and User-Experience.</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729450" y="536950"/>
            <a:ext cx="7688700" cy="864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u="sng"/>
              <a:t>Sentence Transformers:</a:t>
            </a:r>
            <a:endParaRPr b="1" u="sng"/>
          </a:p>
        </p:txBody>
      </p:sp>
      <p:pic>
        <p:nvPicPr>
          <p:cNvPr id="69" name="Google Shape;69;p14"/>
          <p:cNvPicPr preferRelativeResize="0"/>
          <p:nvPr/>
        </p:nvPicPr>
        <p:blipFill rotWithShape="1">
          <a:blip r:embed="rId3">
            <a:alphaModFix/>
          </a:blip>
          <a:srcRect b="0" l="0" r="0" t="0"/>
          <a:stretch/>
        </p:blipFill>
        <p:spPr>
          <a:xfrm>
            <a:off x="8339300" y="4208521"/>
            <a:ext cx="733775" cy="733775"/>
          </a:xfrm>
          <a:prstGeom prst="rect">
            <a:avLst/>
          </a:prstGeom>
          <a:noFill/>
          <a:ln>
            <a:noFill/>
          </a:ln>
        </p:spPr>
      </p:pic>
      <p:sp>
        <p:nvSpPr>
          <p:cNvPr id="70" name="Google Shape;70;p14"/>
          <p:cNvSpPr txBox="1"/>
          <p:nvPr>
            <p:ph idx="1" type="body"/>
          </p:nvPr>
        </p:nvSpPr>
        <p:spPr>
          <a:xfrm>
            <a:off x="729450" y="1500000"/>
            <a:ext cx="7688700" cy="28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0"/>
              </a:spcBef>
              <a:spcAft>
                <a:spcPts val="0"/>
              </a:spcAft>
              <a:buSzPts val="1800"/>
              <a:buNone/>
            </a:pPr>
            <a:r>
              <a:rPr lang="en" sz="1900">
                <a:solidFill>
                  <a:schemeClr val="hlink"/>
                </a:solidFill>
                <a:highlight>
                  <a:srgbClr val="FFFFFF"/>
                </a:highlight>
                <a:uFill>
                  <a:noFill/>
                </a:uFill>
                <a:latin typeface="Georgia"/>
                <a:ea typeface="Georgia"/>
                <a:cs typeface="Georgia"/>
                <a:sym typeface="Georgia"/>
                <a:hlinkClick r:id="rId4"/>
              </a:rPr>
              <a:t>Sentence Transformers</a:t>
            </a:r>
            <a:r>
              <a:rPr lang="en" sz="1900">
                <a:highlight>
                  <a:srgbClr val="FFFFFF"/>
                </a:highlight>
                <a:latin typeface="Georgia"/>
                <a:ea typeface="Georgia"/>
                <a:cs typeface="Georgia"/>
                <a:sym typeface="Georgia"/>
              </a:rPr>
              <a:t> is a Python framework for state-of-the-art sentence, text, and image embeddings. Embeddings can be computed for 100+ languages and they can be easily used for common tasks like </a:t>
            </a:r>
            <a:r>
              <a:rPr lang="en" sz="1900">
                <a:solidFill>
                  <a:schemeClr val="hlink"/>
                </a:solidFill>
                <a:highlight>
                  <a:srgbClr val="FFFFFF"/>
                </a:highlight>
                <a:uFill>
                  <a:noFill/>
                </a:uFill>
                <a:latin typeface="Georgia"/>
                <a:ea typeface="Georgia"/>
                <a:cs typeface="Georgia"/>
                <a:sym typeface="Georgia"/>
                <a:hlinkClick r:id="rId5"/>
              </a:rPr>
              <a:t>semantic search</a:t>
            </a:r>
            <a:r>
              <a:rPr lang="en" sz="1900">
                <a:highlight>
                  <a:srgbClr val="FFFFFF"/>
                </a:highlight>
                <a:latin typeface="Georgia"/>
                <a:ea typeface="Georgia"/>
                <a:cs typeface="Georgia"/>
                <a:sym typeface="Georgia"/>
              </a:rPr>
              <a:t>, and question answer retrieval. </a:t>
            </a:r>
            <a:endParaRPr sz="1900">
              <a:highlight>
                <a:srgbClr val="FFFFFF"/>
              </a:highlight>
              <a:latin typeface="Georgia"/>
              <a:ea typeface="Georgia"/>
              <a:cs typeface="Georgia"/>
              <a:sym typeface="Georgia"/>
            </a:endParaRPr>
          </a:p>
          <a:p>
            <a:pPr indent="0" lvl="0" marL="0" rtl="0" algn="l">
              <a:lnSpc>
                <a:spcPct val="115000"/>
              </a:lnSpc>
              <a:spcBef>
                <a:spcPts val="3000"/>
              </a:spcBef>
              <a:spcAft>
                <a:spcPts val="0"/>
              </a:spcAft>
              <a:buSzPts val="1800"/>
              <a:buNone/>
            </a:pPr>
            <a:r>
              <a:rPr lang="en" sz="1900">
                <a:highlight>
                  <a:srgbClr val="FFFFFF"/>
                </a:highlight>
                <a:latin typeface="Georgia"/>
                <a:ea typeface="Georgia"/>
                <a:cs typeface="Georgia"/>
                <a:sym typeface="Georgia"/>
              </a:rPr>
              <a:t>The framework is based on </a:t>
            </a:r>
            <a:r>
              <a:rPr lang="en" sz="1900">
                <a:solidFill>
                  <a:schemeClr val="hlink"/>
                </a:solidFill>
                <a:highlight>
                  <a:srgbClr val="FFFFFF"/>
                </a:highlight>
                <a:uFill>
                  <a:noFill/>
                </a:uFill>
                <a:latin typeface="Georgia"/>
                <a:ea typeface="Georgia"/>
                <a:cs typeface="Georgia"/>
                <a:sym typeface="Georgia"/>
                <a:hlinkClick r:id="rId6"/>
              </a:rPr>
              <a:t>PyTorch</a:t>
            </a:r>
            <a:r>
              <a:rPr lang="en" sz="1900">
                <a:highlight>
                  <a:srgbClr val="FFFFFF"/>
                </a:highlight>
                <a:latin typeface="Georgia"/>
                <a:ea typeface="Georgia"/>
                <a:cs typeface="Georgia"/>
                <a:sym typeface="Georgia"/>
              </a:rPr>
              <a:t> and </a:t>
            </a:r>
            <a:r>
              <a:rPr lang="en" sz="1900">
                <a:solidFill>
                  <a:schemeClr val="hlink"/>
                </a:solidFill>
                <a:highlight>
                  <a:srgbClr val="FFFFFF"/>
                </a:highlight>
                <a:uFill>
                  <a:noFill/>
                </a:uFill>
                <a:latin typeface="Georgia"/>
                <a:ea typeface="Georgia"/>
                <a:cs typeface="Georgia"/>
                <a:sym typeface="Georgia"/>
                <a:hlinkClick r:id="rId7"/>
              </a:rPr>
              <a:t>Transformers</a:t>
            </a:r>
            <a:r>
              <a:rPr lang="en" sz="1900">
                <a:highlight>
                  <a:srgbClr val="FFFFFF"/>
                </a:highlight>
                <a:latin typeface="Georgia"/>
                <a:ea typeface="Georgia"/>
                <a:cs typeface="Georgia"/>
                <a:sym typeface="Georgia"/>
              </a:rPr>
              <a:t> and offers a large collection of </a:t>
            </a:r>
            <a:r>
              <a:rPr lang="en" sz="1900">
                <a:solidFill>
                  <a:schemeClr val="hlink"/>
                </a:solidFill>
                <a:highlight>
                  <a:srgbClr val="FFFFFF"/>
                </a:highlight>
                <a:uFill>
                  <a:noFill/>
                </a:uFill>
                <a:latin typeface="Georgia"/>
                <a:ea typeface="Georgia"/>
                <a:cs typeface="Georgia"/>
                <a:sym typeface="Georgia"/>
                <a:hlinkClick r:id="rId8"/>
              </a:rPr>
              <a:t>pre-trained models</a:t>
            </a:r>
            <a:r>
              <a:rPr lang="en" sz="1900">
                <a:highlight>
                  <a:srgbClr val="FFFFFF"/>
                </a:highlight>
                <a:latin typeface="Georgia"/>
                <a:ea typeface="Georgia"/>
                <a:cs typeface="Georgia"/>
                <a:sym typeface="Georgia"/>
              </a:rPr>
              <a:t> tuned for various tasks. Further, it is easy to </a:t>
            </a:r>
            <a:r>
              <a:rPr lang="en" sz="1900">
                <a:solidFill>
                  <a:schemeClr val="hlink"/>
                </a:solidFill>
                <a:highlight>
                  <a:srgbClr val="FFFFFF"/>
                </a:highlight>
                <a:uFill>
                  <a:noFill/>
                </a:uFill>
                <a:latin typeface="Georgia"/>
                <a:ea typeface="Georgia"/>
                <a:cs typeface="Georgia"/>
                <a:sym typeface="Georgia"/>
                <a:hlinkClick r:id="rId9"/>
              </a:rPr>
              <a:t>fine-tune your own models</a:t>
            </a:r>
            <a:r>
              <a:rPr lang="en" sz="1900">
                <a:highlight>
                  <a:srgbClr val="FFFFFF"/>
                </a:highlight>
                <a:latin typeface="Georgia"/>
                <a:ea typeface="Georgia"/>
                <a:cs typeface="Georgia"/>
                <a:sym typeface="Georgia"/>
              </a:rPr>
              <a:t>.</a:t>
            </a:r>
            <a:endParaRPr sz="1900">
              <a:highlight>
                <a:srgbClr val="FFFFFF"/>
              </a:highlight>
              <a:latin typeface="Georgia"/>
              <a:ea typeface="Georgia"/>
              <a:cs typeface="Georgia"/>
              <a:sym typeface="Georgia"/>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16575"/>
            <a:ext cx="8520600" cy="678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Semantic Search:</a:t>
            </a:r>
            <a:endParaRPr b="1" u="sng"/>
          </a:p>
        </p:txBody>
      </p:sp>
      <p:pic>
        <p:nvPicPr>
          <p:cNvPr id="76" name="Google Shape;76;p15"/>
          <p:cNvPicPr preferRelativeResize="0"/>
          <p:nvPr/>
        </p:nvPicPr>
        <p:blipFill rotWithShape="1">
          <a:blip r:embed="rId3">
            <a:alphaModFix/>
          </a:blip>
          <a:srcRect b="0" l="0" r="0" t="0"/>
          <a:stretch/>
        </p:blipFill>
        <p:spPr>
          <a:xfrm>
            <a:off x="8339300" y="4208521"/>
            <a:ext cx="733775" cy="733775"/>
          </a:xfrm>
          <a:prstGeom prst="rect">
            <a:avLst/>
          </a:prstGeom>
          <a:noFill/>
          <a:ln>
            <a:noFill/>
          </a:ln>
        </p:spPr>
      </p:pic>
      <p:sp>
        <p:nvSpPr>
          <p:cNvPr id="77" name="Google Shape;77;p15"/>
          <p:cNvSpPr txBox="1"/>
          <p:nvPr>
            <p:ph idx="1" type="body"/>
          </p:nvPr>
        </p:nvSpPr>
        <p:spPr>
          <a:xfrm>
            <a:off x="4454300" y="1653200"/>
            <a:ext cx="4377900" cy="2925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sz="1900">
              <a:solidFill>
                <a:srgbClr val="404040"/>
              </a:solidFill>
              <a:highlight>
                <a:srgbClr val="FCFCFC"/>
              </a:highlight>
              <a:latin typeface="Georgia"/>
              <a:ea typeface="Georgia"/>
              <a:cs typeface="Georgia"/>
              <a:sym typeface="Georgia"/>
            </a:endParaRPr>
          </a:p>
          <a:p>
            <a:pPr indent="0" lvl="0" marL="0" rtl="0" algn="l">
              <a:lnSpc>
                <a:spcPct val="115000"/>
              </a:lnSpc>
              <a:spcBef>
                <a:spcPts val="1200"/>
              </a:spcBef>
              <a:spcAft>
                <a:spcPts val="1200"/>
              </a:spcAft>
              <a:buSzPts val="1800"/>
              <a:buNone/>
            </a:pPr>
            <a:r>
              <a:rPr lang="en" sz="1900">
                <a:solidFill>
                  <a:srgbClr val="404040"/>
                </a:solidFill>
                <a:highlight>
                  <a:srgbClr val="FCFCFC"/>
                </a:highlight>
                <a:latin typeface="Georgia"/>
                <a:ea typeface="Georgia"/>
                <a:cs typeface="Georgia"/>
                <a:sym typeface="Georgia"/>
              </a:rPr>
              <a:t>Semantic search seeks to improve search accuracy by understanding the content of the search query. In contrast to traditional search engines which only find documents based on lexical matches, semantic search can also find synonyms.</a:t>
            </a:r>
            <a:endParaRPr sz="1900">
              <a:latin typeface="Georgia"/>
              <a:ea typeface="Georgia"/>
              <a:cs typeface="Georgia"/>
              <a:sym typeface="Georgia"/>
            </a:endParaRPr>
          </a:p>
        </p:txBody>
      </p:sp>
      <p:pic>
        <p:nvPicPr>
          <p:cNvPr id="78" name="Google Shape;78;p15"/>
          <p:cNvPicPr preferRelativeResize="0"/>
          <p:nvPr/>
        </p:nvPicPr>
        <p:blipFill rotWithShape="1">
          <a:blip r:embed="rId4">
            <a:alphaModFix/>
          </a:blip>
          <a:srcRect b="0" l="0" r="0" t="0"/>
          <a:stretch/>
        </p:blipFill>
        <p:spPr>
          <a:xfrm>
            <a:off x="311700" y="1534950"/>
            <a:ext cx="3451200" cy="340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05300"/>
            <a:ext cx="8520600" cy="7338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Question Answer Retrieval:</a:t>
            </a:r>
            <a:endParaRPr u="sng"/>
          </a:p>
        </p:txBody>
      </p:sp>
      <p:pic>
        <p:nvPicPr>
          <p:cNvPr id="84" name="Google Shape;84;p16"/>
          <p:cNvPicPr preferRelativeResize="0"/>
          <p:nvPr/>
        </p:nvPicPr>
        <p:blipFill rotWithShape="1">
          <a:blip r:embed="rId3">
            <a:alphaModFix/>
          </a:blip>
          <a:srcRect b="0" l="0" r="0" t="0"/>
          <a:stretch/>
        </p:blipFill>
        <p:spPr>
          <a:xfrm>
            <a:off x="8339300" y="4208521"/>
            <a:ext cx="733775" cy="733775"/>
          </a:xfrm>
          <a:prstGeom prst="rect">
            <a:avLst/>
          </a:prstGeom>
          <a:noFill/>
          <a:ln>
            <a:noFill/>
          </a:ln>
        </p:spPr>
      </p:pic>
      <p:sp>
        <p:nvSpPr>
          <p:cNvPr id="85" name="Google Shape;85;p16"/>
          <p:cNvSpPr txBox="1"/>
          <p:nvPr>
            <p:ph idx="1" type="body"/>
          </p:nvPr>
        </p:nvSpPr>
        <p:spPr>
          <a:xfrm>
            <a:off x="103775" y="2840825"/>
            <a:ext cx="8520600" cy="21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500">
              <a:solidFill>
                <a:srgbClr val="404040"/>
              </a:solidFill>
              <a:highlight>
                <a:srgbClr val="FCFCFC"/>
              </a:highlight>
            </a:endParaRPr>
          </a:p>
          <a:p>
            <a:pPr indent="0" lvl="0" marL="0" rtl="0" algn="l">
              <a:lnSpc>
                <a:spcPct val="115000"/>
              </a:lnSpc>
              <a:spcBef>
                <a:spcPts val="1200"/>
              </a:spcBef>
              <a:spcAft>
                <a:spcPts val="0"/>
              </a:spcAft>
              <a:buSzPts val="1800"/>
              <a:buNone/>
            </a:pPr>
            <a:r>
              <a:rPr lang="en" sz="1500">
                <a:solidFill>
                  <a:srgbClr val="404040"/>
                </a:solidFill>
                <a:highlight>
                  <a:srgbClr val="FCFCFC"/>
                </a:highlight>
                <a:latin typeface="Lato"/>
                <a:ea typeface="Lato"/>
                <a:cs typeface="Lato"/>
                <a:sym typeface="Lato"/>
              </a:rPr>
              <a:t>Given a search query, we first use a </a:t>
            </a:r>
            <a:r>
              <a:rPr b="1" lang="en" sz="1500">
                <a:solidFill>
                  <a:srgbClr val="404040"/>
                </a:solidFill>
                <a:highlight>
                  <a:srgbClr val="FCFCFC"/>
                </a:highlight>
                <a:latin typeface="Lato"/>
                <a:ea typeface="Lato"/>
                <a:cs typeface="Lato"/>
                <a:sym typeface="Lato"/>
              </a:rPr>
              <a:t>retrieval system</a:t>
            </a:r>
            <a:r>
              <a:rPr lang="en" sz="1500">
                <a:solidFill>
                  <a:srgbClr val="404040"/>
                </a:solidFill>
                <a:highlight>
                  <a:srgbClr val="FCFCFC"/>
                </a:highlight>
                <a:latin typeface="Lato"/>
                <a:ea typeface="Lato"/>
                <a:cs typeface="Lato"/>
                <a:sym typeface="Lato"/>
              </a:rPr>
              <a:t> that retrieves a large list of e.g. 100 possible hits which are potentially relevant for the query. For the retrieval, we can use either lexical search, e.g. with ElasticSearch. </a:t>
            </a:r>
            <a:endParaRPr sz="1500">
              <a:solidFill>
                <a:srgbClr val="404040"/>
              </a:solidFill>
              <a:highlight>
                <a:srgbClr val="FCFCFC"/>
              </a:highlight>
              <a:latin typeface="Lato"/>
              <a:ea typeface="Lato"/>
              <a:cs typeface="Lato"/>
              <a:sym typeface="Lato"/>
            </a:endParaRPr>
          </a:p>
          <a:p>
            <a:pPr indent="0" lvl="0" marL="0" rtl="0" algn="l">
              <a:lnSpc>
                <a:spcPct val="115000"/>
              </a:lnSpc>
              <a:spcBef>
                <a:spcPts val="1200"/>
              </a:spcBef>
              <a:spcAft>
                <a:spcPts val="1200"/>
              </a:spcAft>
              <a:buSzPts val="1800"/>
              <a:buNone/>
            </a:pPr>
            <a:r>
              <a:rPr lang="en" sz="1500">
                <a:solidFill>
                  <a:srgbClr val="404040"/>
                </a:solidFill>
                <a:highlight>
                  <a:srgbClr val="FCFCFC"/>
                </a:highlight>
                <a:latin typeface="Lato"/>
                <a:ea typeface="Lato"/>
                <a:cs typeface="Lato"/>
                <a:sym typeface="Lato"/>
              </a:rPr>
              <a:t>In the second stage, we use a </a:t>
            </a:r>
            <a:r>
              <a:rPr b="1" lang="en" sz="1500">
                <a:solidFill>
                  <a:srgbClr val="404040"/>
                </a:solidFill>
                <a:highlight>
                  <a:srgbClr val="FCFCFC"/>
                </a:highlight>
                <a:latin typeface="Lato"/>
                <a:ea typeface="Lato"/>
                <a:cs typeface="Lato"/>
                <a:sym typeface="Lato"/>
              </a:rPr>
              <a:t>re-ranker</a:t>
            </a:r>
            <a:r>
              <a:rPr lang="en" sz="1500">
                <a:solidFill>
                  <a:srgbClr val="404040"/>
                </a:solidFill>
                <a:highlight>
                  <a:srgbClr val="FCFCFC"/>
                </a:highlight>
                <a:latin typeface="Lato"/>
                <a:ea typeface="Lato"/>
                <a:cs typeface="Lato"/>
                <a:sym typeface="Lato"/>
              </a:rPr>
              <a:t> based on a </a:t>
            </a:r>
            <a:r>
              <a:rPr b="1" lang="en" sz="1500">
                <a:solidFill>
                  <a:srgbClr val="404040"/>
                </a:solidFill>
                <a:highlight>
                  <a:srgbClr val="FCFCFC"/>
                </a:highlight>
                <a:latin typeface="Lato"/>
                <a:ea typeface="Lato"/>
                <a:cs typeface="Lato"/>
                <a:sym typeface="Lato"/>
              </a:rPr>
              <a:t>cross-encoder</a:t>
            </a:r>
            <a:r>
              <a:rPr lang="en" sz="1500">
                <a:solidFill>
                  <a:srgbClr val="404040"/>
                </a:solidFill>
                <a:highlight>
                  <a:srgbClr val="FCFCFC"/>
                </a:highlight>
                <a:latin typeface="Lato"/>
                <a:ea typeface="Lato"/>
                <a:cs typeface="Lato"/>
                <a:sym typeface="Lato"/>
              </a:rPr>
              <a:t> that scores the relevancy of all candidates for the given search query. The output will be a ranked list of hits we can present to the user.</a:t>
            </a:r>
            <a:endParaRPr sz="1500">
              <a:solidFill>
                <a:srgbClr val="404040"/>
              </a:solidFill>
              <a:highlight>
                <a:srgbClr val="FCFCFC"/>
              </a:highlight>
              <a:latin typeface="Lato"/>
              <a:ea typeface="Lato"/>
              <a:cs typeface="Lato"/>
              <a:sym typeface="Lato"/>
            </a:endParaRPr>
          </a:p>
        </p:txBody>
      </p:sp>
      <p:pic>
        <p:nvPicPr>
          <p:cNvPr id="86" name="Google Shape;86;p16"/>
          <p:cNvPicPr preferRelativeResize="0"/>
          <p:nvPr/>
        </p:nvPicPr>
        <p:blipFill rotWithShape="1">
          <a:blip r:embed="rId4">
            <a:alphaModFix/>
          </a:blip>
          <a:srcRect b="0" l="0" r="0" t="0"/>
          <a:stretch/>
        </p:blipFill>
        <p:spPr>
          <a:xfrm>
            <a:off x="194275" y="1468350"/>
            <a:ext cx="8520600" cy="173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AWS EC2:</a:t>
            </a:r>
            <a:endParaRPr u="sng"/>
          </a:p>
        </p:txBody>
      </p:sp>
      <p:sp>
        <p:nvSpPr>
          <p:cNvPr id="92" name="Google Shape;92;p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rgbClr val="292929"/>
                </a:solidFill>
                <a:highlight>
                  <a:srgbClr val="FFFFFF"/>
                </a:highlight>
                <a:latin typeface="Georgia"/>
                <a:ea typeface="Georgia"/>
                <a:cs typeface="Georgia"/>
                <a:sym typeface="Georgia"/>
              </a:rPr>
              <a:t>Elastic Compute Cloud or EC2 is a virtual server that assists users to run numerous applications on the AWS cloud infrastructure. With AWS EC2, you get instances with different resource configurations of CPU, memory, storage, and networking. </a:t>
            </a:r>
            <a:endParaRPr sz="17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1800"/>
              <a:buNone/>
            </a:pPr>
            <a:r>
              <a:rPr lang="en" sz="1700" u="sng">
                <a:solidFill>
                  <a:srgbClr val="292929"/>
                </a:solidFill>
                <a:highlight>
                  <a:srgbClr val="FFFFFF"/>
                </a:highlight>
                <a:latin typeface="Georgia"/>
                <a:ea typeface="Georgia"/>
                <a:cs typeface="Georgia"/>
                <a:sym typeface="Georgia"/>
              </a:rPr>
              <a:t>Benefits of AWS EC2:</a:t>
            </a:r>
            <a:endParaRPr sz="1700" u="sng">
              <a:solidFill>
                <a:srgbClr val="292929"/>
              </a:solidFill>
              <a:highlight>
                <a:srgbClr val="FFFFFF"/>
              </a:highlight>
              <a:latin typeface="Georgia"/>
              <a:ea typeface="Georgia"/>
              <a:cs typeface="Georgia"/>
              <a:sym typeface="Georgia"/>
            </a:endParaRPr>
          </a:p>
          <a:p>
            <a:pPr indent="-336550" lvl="0" marL="457200" rtl="0" algn="l">
              <a:lnSpc>
                <a:spcPct val="115000"/>
              </a:lnSpc>
              <a:spcBef>
                <a:spcPts val="120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Scaling horizontally and vertically.</a:t>
            </a:r>
            <a:endParaRPr sz="1700">
              <a:solidFill>
                <a:srgbClr val="292929"/>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Excellent bandwidth which increases time efficiency.</a:t>
            </a:r>
            <a:endParaRPr sz="1700">
              <a:solidFill>
                <a:srgbClr val="292929"/>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Less worry about hardware failure.</a:t>
            </a:r>
            <a:endParaRPr sz="1700">
              <a:solidFill>
                <a:srgbClr val="292929"/>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Quicker and easier recovery.</a:t>
            </a:r>
            <a:endParaRPr sz="1700">
              <a:solidFill>
                <a:srgbClr val="292929"/>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Persistent Backup.</a:t>
            </a:r>
            <a:endParaRPr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AWS RDS:</a:t>
            </a:r>
            <a:endParaRPr u="sng"/>
          </a:p>
        </p:txBody>
      </p:sp>
      <p:sp>
        <p:nvSpPr>
          <p:cNvPr id="98" name="Google Shape;98;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rgbClr val="292929"/>
                </a:solidFill>
                <a:highlight>
                  <a:srgbClr val="FFFFFF"/>
                </a:highlight>
                <a:latin typeface="Georgia"/>
                <a:ea typeface="Georgia"/>
                <a:cs typeface="Georgia"/>
                <a:sym typeface="Georgia"/>
              </a:rPr>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1800"/>
              <a:buNone/>
            </a:pPr>
            <a:r>
              <a:rPr lang="en" sz="1500" u="sng">
                <a:solidFill>
                  <a:srgbClr val="292929"/>
                </a:solidFill>
                <a:highlight>
                  <a:srgbClr val="FFFFFF"/>
                </a:highlight>
                <a:latin typeface="Georgia"/>
                <a:ea typeface="Georgia"/>
                <a:cs typeface="Georgia"/>
                <a:sym typeface="Georgia"/>
              </a:rPr>
              <a:t>Benefits of Amazon RDS:</a:t>
            </a:r>
            <a:endParaRPr sz="1500" u="sng">
              <a:solidFill>
                <a:srgbClr val="292929"/>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Easy to administer</a:t>
            </a:r>
            <a:endParaRPr sz="1500">
              <a:solidFill>
                <a:srgbClr val="292929"/>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Highly Scalable</a:t>
            </a:r>
            <a:endParaRPr sz="1500">
              <a:solidFill>
                <a:srgbClr val="292929"/>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Fast</a:t>
            </a:r>
            <a:endParaRPr sz="1500">
              <a:solidFill>
                <a:srgbClr val="292929"/>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Secure</a:t>
            </a:r>
            <a:endParaRPr sz="1500">
              <a:solidFill>
                <a:srgbClr val="292929"/>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Inexpensive</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0"/>
            <a:ext cx="8520600" cy="679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3333"/>
              <a:buNone/>
            </a:pPr>
            <a:r>
              <a:rPr lang="en" sz="3500" u="sng"/>
              <a:t>Process Flow:</a:t>
            </a:r>
            <a:endParaRPr sz="3500" u="sng"/>
          </a:p>
        </p:txBody>
      </p:sp>
      <p:pic>
        <p:nvPicPr>
          <p:cNvPr id="104" name="Google Shape;104;p19"/>
          <p:cNvPicPr preferRelativeResize="0"/>
          <p:nvPr/>
        </p:nvPicPr>
        <p:blipFill rotWithShape="1">
          <a:blip r:embed="rId3">
            <a:alphaModFix/>
          </a:blip>
          <a:srcRect b="0" l="0" r="0" t="0"/>
          <a:stretch/>
        </p:blipFill>
        <p:spPr>
          <a:xfrm>
            <a:off x="1805950" y="475100"/>
            <a:ext cx="5274801" cy="459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3333"/>
              <a:buNone/>
            </a:pPr>
            <a:r>
              <a:rPr lang="en" sz="5000">
                <a:latin typeface="Georgia"/>
                <a:ea typeface="Georgia"/>
                <a:cs typeface="Georgia"/>
                <a:sym typeface="Georgia"/>
              </a:rPr>
              <a:t>Analytical Report</a:t>
            </a:r>
            <a:endParaRPr sz="50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729450" y="624500"/>
            <a:ext cx="7688700" cy="558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990"/>
              <a:buNone/>
            </a:pPr>
            <a:r>
              <a:rPr lang="en" sz="2140" u="sng">
                <a:latin typeface="Georgia"/>
                <a:ea typeface="Georgia"/>
                <a:cs typeface="Georgia"/>
                <a:sym typeface="Georgia"/>
              </a:rPr>
              <a:t>Traffic and Engagement - July(Lok Sabha):</a:t>
            </a:r>
            <a:endParaRPr sz="2140" u="sng">
              <a:latin typeface="Georgia"/>
              <a:ea typeface="Georgia"/>
              <a:cs typeface="Georgia"/>
              <a:sym typeface="Georgia"/>
            </a:endParaRPr>
          </a:p>
        </p:txBody>
      </p:sp>
      <p:pic>
        <p:nvPicPr>
          <p:cNvPr id="115" name="Google Shape;115;p21"/>
          <p:cNvPicPr preferRelativeResize="0"/>
          <p:nvPr/>
        </p:nvPicPr>
        <p:blipFill rotWithShape="1">
          <a:blip r:embed="rId3">
            <a:alphaModFix/>
          </a:blip>
          <a:srcRect b="0" l="0" r="0" t="0"/>
          <a:stretch/>
        </p:blipFill>
        <p:spPr>
          <a:xfrm>
            <a:off x="646050" y="1337600"/>
            <a:ext cx="2170100" cy="3522075"/>
          </a:xfrm>
          <a:prstGeom prst="rect">
            <a:avLst/>
          </a:prstGeom>
          <a:noFill/>
          <a:ln>
            <a:noFill/>
          </a:ln>
        </p:spPr>
      </p:pic>
      <p:pic>
        <p:nvPicPr>
          <p:cNvPr id="116" name="Google Shape;116;p21"/>
          <p:cNvPicPr preferRelativeResize="0"/>
          <p:nvPr/>
        </p:nvPicPr>
        <p:blipFill rotWithShape="1">
          <a:blip r:embed="rId4">
            <a:alphaModFix/>
          </a:blip>
          <a:srcRect b="0" l="0" r="0" t="0"/>
          <a:stretch/>
        </p:blipFill>
        <p:spPr>
          <a:xfrm>
            <a:off x="3443000" y="1334900"/>
            <a:ext cx="5548600" cy="3327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