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61" r:id="rId3"/>
    <p:sldId id="256" r:id="rId4"/>
    <p:sldId id="263" r:id="rId5"/>
    <p:sldId id="265" r:id="rId6"/>
    <p:sldId id="266" r:id="rId7"/>
    <p:sldId id="267" r:id="rId8"/>
    <p:sldId id="268" r:id="rId9"/>
    <p:sldId id="262" r:id="rId10"/>
    <p:sldId id="275" r:id="rId11"/>
    <p:sldId id="258" r:id="rId12"/>
    <p:sldId id="277" r:id="rId13"/>
    <p:sldId id="276" r:id="rId14"/>
    <p:sldId id="25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7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6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4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4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9A3-89E5-4DA9-8681-52F8C56B17B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1C5A-97C0-4367-8512-843CD1FA4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nsformers-explained-visually-part-1-overview-of-functionality-95a6dd46045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706.03762" TargetMode="External"/><Relationship Id="rId5" Type="http://schemas.openxmlformats.org/officeDocument/2006/relationships/hyperlink" Target="https://towardsdatascience.com/foundations-of-nlp-explained-bleu-score-and-wer-metrics-1a5ba06d812b" TargetMode="External"/><Relationship Id="rId4" Type="http://schemas.openxmlformats.org/officeDocument/2006/relationships/hyperlink" Target="https://www.linkedin.com/pulse/demystifying-multihead-attention-transformer-neural-network-taneja/?trackingId=o6REbeohSTSI8%2BqOLlJSTQ%3D%3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C8880-BBCB-8840-E14B-4C1151DD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0" y="2494936"/>
            <a:ext cx="4231640" cy="4231640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4D8F89B-1311-2D77-AAEA-5AE916B13799}"/>
              </a:ext>
            </a:extLst>
          </p:cNvPr>
          <p:cNvSpPr/>
          <p:nvPr/>
        </p:nvSpPr>
        <p:spPr>
          <a:xfrm>
            <a:off x="716281" y="807720"/>
            <a:ext cx="7518400" cy="2968413"/>
          </a:xfrm>
          <a:prstGeom prst="round2Diag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C3146-6F77-8166-D6BD-9B6D9F3124E0}"/>
              </a:ext>
            </a:extLst>
          </p:cNvPr>
          <p:cNvSpPr txBox="1"/>
          <p:nvPr/>
        </p:nvSpPr>
        <p:spPr>
          <a:xfrm>
            <a:off x="1227666" y="134780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Welcoming you to Journey into Large Language Models!</a:t>
            </a:r>
          </a:p>
        </p:txBody>
      </p:sp>
    </p:spTree>
    <p:extLst>
      <p:ext uri="{BB962C8B-B14F-4D97-AF65-F5344CB8AC3E}">
        <p14:creationId xmlns:p14="http://schemas.microsoft.com/office/powerpoint/2010/main" val="175153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747BF5-8EAD-C1D8-0CB8-07DAD0951682}"/>
              </a:ext>
            </a:extLst>
          </p:cNvPr>
          <p:cNvSpPr/>
          <p:nvPr/>
        </p:nvSpPr>
        <p:spPr>
          <a:xfrm>
            <a:off x="3657600" y="2379133"/>
            <a:ext cx="5122333" cy="18372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75E13-DF1F-0699-5BD3-5DF9236D9683}"/>
              </a:ext>
            </a:extLst>
          </p:cNvPr>
          <p:cNvSpPr/>
          <p:nvPr/>
        </p:nvSpPr>
        <p:spPr>
          <a:xfrm>
            <a:off x="1227667" y="1058333"/>
            <a:ext cx="3522133" cy="5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27D55-0A70-D3C6-D471-103416E365A5}"/>
              </a:ext>
            </a:extLst>
          </p:cNvPr>
          <p:cNvSpPr txBox="1"/>
          <p:nvPr/>
        </p:nvSpPr>
        <p:spPr>
          <a:xfrm>
            <a:off x="1532467" y="1127667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Challenges of training LLMs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CDEE0-1F37-8F40-3360-96E5D6D368AB}"/>
              </a:ext>
            </a:extLst>
          </p:cNvPr>
          <p:cNvSpPr txBox="1"/>
          <p:nvPr/>
        </p:nvSpPr>
        <p:spPr>
          <a:xfrm>
            <a:off x="3953932" y="2717798"/>
            <a:ext cx="4555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Data Acquisition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Computational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Evaluation and Interpretability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54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BA0B65-825E-83D7-5ECB-5BE62637DA02}"/>
              </a:ext>
            </a:extLst>
          </p:cNvPr>
          <p:cNvSpPr/>
          <p:nvPr/>
        </p:nvSpPr>
        <p:spPr>
          <a:xfrm>
            <a:off x="3461173" y="1658359"/>
            <a:ext cx="3269827" cy="2023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A373F-CDB9-EFEE-D6EE-557841B057F4}"/>
              </a:ext>
            </a:extLst>
          </p:cNvPr>
          <p:cNvSpPr txBox="1"/>
          <p:nvPr/>
        </p:nvSpPr>
        <p:spPr>
          <a:xfrm>
            <a:off x="1564640" y="811133"/>
            <a:ext cx="198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METRICS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94A60-48CF-36A5-E84D-DF20CB9E36F8}"/>
              </a:ext>
            </a:extLst>
          </p:cNvPr>
          <p:cNvSpPr txBox="1"/>
          <p:nvPr/>
        </p:nvSpPr>
        <p:spPr>
          <a:xfrm>
            <a:off x="1564640" y="4245534"/>
            <a:ext cx="948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Precision: 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This metric measures the number of words in the Predicted Sentence that also occur in the Target Sentence.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81086-1BBB-1BDB-5142-3D2C43DBC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1" t="29875" r="18213" b="39514"/>
          <a:stretch/>
        </p:blipFill>
        <p:spPr>
          <a:xfrm>
            <a:off x="7670801" y="2210770"/>
            <a:ext cx="3505199" cy="1041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D0F54-4FFE-6334-E7A7-988E37A3C6E2}"/>
              </a:ext>
            </a:extLst>
          </p:cNvPr>
          <p:cNvSpPr txBox="1"/>
          <p:nvPr/>
        </p:nvSpPr>
        <p:spPr>
          <a:xfrm>
            <a:off x="4013199" y="1792962"/>
            <a:ext cx="2082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BLEU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Super GLUE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MMLU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266131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8D3B1-EE71-AE8E-4CE9-C7B4663E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37" y="1455208"/>
            <a:ext cx="7017926" cy="394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1207F7-958D-F60C-ECBD-8DEE0F6C173B}"/>
              </a:ext>
            </a:extLst>
          </p:cNvPr>
          <p:cNvSpPr/>
          <p:nvPr/>
        </p:nvSpPr>
        <p:spPr>
          <a:xfrm>
            <a:off x="924559" y="333249"/>
            <a:ext cx="2783841" cy="5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36164-625F-0E22-FF62-2D5587E5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17" y="1165628"/>
            <a:ext cx="5563428" cy="1859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F792C-AF1C-1F38-1C08-9AA98DF61FC9}"/>
              </a:ext>
            </a:extLst>
          </p:cNvPr>
          <p:cNvSpPr txBox="1"/>
          <p:nvPr/>
        </p:nvSpPr>
        <p:spPr>
          <a:xfrm>
            <a:off x="1327845" y="3429000"/>
            <a:ext cx="50480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Target Sentence 1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: He eats a sweet apple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Target Sentence 2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: He is eating a tasty apple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ource-serif-pro"/>
              </a:rPr>
              <a:t>Predicted Sentence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: He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source-serif-pro"/>
              </a:rPr>
              <a:t>He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source-serif-pro"/>
              </a:rPr>
              <a:t>He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 eats tasty fruit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EE2B2-159C-9355-979D-ADCD69F01D69}"/>
              </a:ext>
            </a:extLst>
          </p:cNvPr>
          <p:cNvSpPr txBox="1"/>
          <p:nvPr/>
        </p:nvSpPr>
        <p:spPr>
          <a:xfrm>
            <a:off x="1327845" y="47690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Clipped Precision = Clipped number of correct predicted words / Number of total predicted words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Clipped Precision = 3 / 6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98804-3C93-D51B-B392-F3FDAC5F34C3}"/>
              </a:ext>
            </a:extLst>
          </p:cNvPr>
          <p:cNvSpPr txBox="1"/>
          <p:nvPr/>
        </p:nvSpPr>
        <p:spPr>
          <a:xfrm>
            <a:off x="924560" y="318029"/>
            <a:ext cx="3647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42424"/>
                </a:solidFill>
                <a:effectLst/>
                <a:latin typeface="sohne"/>
              </a:rPr>
              <a:t>Clipped Precision</a:t>
            </a:r>
          </a:p>
        </p:txBody>
      </p:sp>
    </p:spTree>
    <p:extLst>
      <p:ext uri="{BB962C8B-B14F-4D97-AF65-F5344CB8AC3E}">
        <p14:creationId xmlns:p14="http://schemas.microsoft.com/office/powerpoint/2010/main" val="307242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237D0F-9126-652B-9400-D4FF763EF48D}"/>
              </a:ext>
            </a:extLst>
          </p:cNvPr>
          <p:cNvSpPr/>
          <p:nvPr/>
        </p:nvSpPr>
        <p:spPr>
          <a:xfrm>
            <a:off x="558800" y="3039619"/>
            <a:ext cx="11220025" cy="303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B6D1C-16EC-11E6-BEA2-CE0C3028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65" y="-59775"/>
            <a:ext cx="5477933" cy="3099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4494E-B955-E5DF-4210-19CF78D7A22C}"/>
              </a:ext>
            </a:extLst>
          </p:cNvPr>
          <p:cNvSpPr txBox="1"/>
          <p:nvPr/>
        </p:nvSpPr>
        <p:spPr>
          <a:xfrm>
            <a:off x="822960" y="3381338"/>
            <a:ext cx="11369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https://towardsdatascience.com/transformers-explained-visually-part-1-overview-of-functionality-95a6dd460452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C7ED7-0869-5E8D-138A-93F23AAF66D9}"/>
              </a:ext>
            </a:extLst>
          </p:cNvPr>
          <p:cNvSpPr txBox="1"/>
          <p:nvPr/>
        </p:nvSpPr>
        <p:spPr>
          <a:xfrm>
            <a:off x="822960" y="3866127"/>
            <a:ext cx="1081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https://www.linkedin.com/pulse/demystifying-multihead-attention-transformer-neural-network-taneja/?trackingId=o6REbeohSTSI8%2BqOLlJSTQ%3D%3D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AB89E-EEB4-AF75-9FCD-F63E062AC996}"/>
              </a:ext>
            </a:extLst>
          </p:cNvPr>
          <p:cNvSpPr txBox="1"/>
          <p:nvPr/>
        </p:nvSpPr>
        <p:spPr>
          <a:xfrm>
            <a:off x="822960" y="4789457"/>
            <a:ext cx="10208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https://towardsdatascience.com/foundations-of-nlp-explained-bleu-score-and-wer-metrics-1a5ba06d812b</a:t>
            </a:r>
            <a:endParaRPr lang="en-IN" dirty="0"/>
          </a:p>
          <a:p>
            <a:endParaRPr lang="en-IN" dirty="0"/>
          </a:p>
          <a:p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https://arxiv.org/abs/1706.03762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8411E4-1126-DB63-447A-9715CC9B0CFC}"/>
              </a:ext>
            </a:extLst>
          </p:cNvPr>
          <p:cNvSpPr/>
          <p:nvPr/>
        </p:nvSpPr>
        <p:spPr>
          <a:xfrm>
            <a:off x="4339163" y="2131406"/>
            <a:ext cx="2785535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67E5-19D0-668B-C183-B984F29F9E0B}"/>
              </a:ext>
            </a:extLst>
          </p:cNvPr>
          <p:cNvSpPr txBox="1"/>
          <p:nvPr/>
        </p:nvSpPr>
        <p:spPr>
          <a:xfrm>
            <a:off x="5156198" y="2059395"/>
            <a:ext cx="17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4034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34117-110D-AFBE-FD49-173222AD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3" y="841189"/>
            <a:ext cx="5667375" cy="42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56040B-2289-795D-B346-58D2FD4A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-135468"/>
            <a:ext cx="12192000" cy="69934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1658D7-7265-B201-0A6E-2BAABD0258A8}"/>
              </a:ext>
            </a:extLst>
          </p:cNvPr>
          <p:cNvSpPr/>
          <p:nvPr/>
        </p:nvSpPr>
        <p:spPr>
          <a:xfrm>
            <a:off x="1209676" y="1806762"/>
            <a:ext cx="4047701" cy="6821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182CF-B006-1C41-6AAB-2DF2D2ED3588}"/>
              </a:ext>
            </a:extLst>
          </p:cNvPr>
          <p:cNvSpPr txBox="1"/>
          <p:nvPr/>
        </p:nvSpPr>
        <p:spPr>
          <a:xfrm>
            <a:off x="1434463" y="1981627"/>
            <a:ext cx="267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3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Transformers?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6EC47-0F17-B936-A207-4F168E51C518}"/>
              </a:ext>
            </a:extLst>
          </p:cNvPr>
          <p:cNvSpPr/>
          <p:nvPr/>
        </p:nvSpPr>
        <p:spPr>
          <a:xfrm>
            <a:off x="6536371" y="1823013"/>
            <a:ext cx="4127818" cy="68218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BEDE83-28CA-6DB4-4F9C-A4971DCFCCDF}"/>
              </a:ext>
            </a:extLst>
          </p:cNvPr>
          <p:cNvSpPr/>
          <p:nvPr/>
        </p:nvSpPr>
        <p:spPr>
          <a:xfrm>
            <a:off x="1209674" y="4124055"/>
            <a:ext cx="4047697" cy="6821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048A8E3A-3E6C-72C0-37C1-5936CAA40B83}"/>
              </a:ext>
            </a:extLst>
          </p:cNvPr>
          <p:cNvSpPr/>
          <p:nvPr/>
        </p:nvSpPr>
        <p:spPr>
          <a:xfrm>
            <a:off x="640080" y="601990"/>
            <a:ext cx="2021840" cy="523220"/>
          </a:xfrm>
          <a:prstGeom prst="round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BB529-7DB8-60A1-084D-0984F5B2EFE5}"/>
              </a:ext>
            </a:extLst>
          </p:cNvPr>
          <p:cNvSpPr txBox="1"/>
          <p:nvPr/>
        </p:nvSpPr>
        <p:spPr>
          <a:xfrm>
            <a:off x="1527812" y="4280483"/>
            <a:ext cx="3052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Challenges of training LLMs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B97C4-84EC-B4E9-8379-2884F98AE5C3}"/>
              </a:ext>
            </a:extLst>
          </p:cNvPr>
          <p:cNvSpPr txBox="1"/>
          <p:nvPr/>
        </p:nvSpPr>
        <p:spPr>
          <a:xfrm>
            <a:off x="933450" y="601990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ptos" panose="020B0004020202020204" pitchFamily="34" charset="0"/>
              </a:rPr>
              <a:t>Agenda</a:t>
            </a:r>
            <a:endParaRPr lang="en-IN" b="1" dirty="0">
              <a:latin typeface="Aptos" panose="020B00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CE659B-D28E-C7B4-5311-AD58131F931B}"/>
              </a:ext>
            </a:extLst>
          </p:cNvPr>
          <p:cNvCxnSpPr>
            <a:cxnSpLocks/>
          </p:cNvCxnSpPr>
          <p:nvPr/>
        </p:nvCxnSpPr>
        <p:spPr>
          <a:xfrm>
            <a:off x="4106543" y="2164840"/>
            <a:ext cx="253745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92BDC2-BEB9-B743-5101-C25D186DCF4B}"/>
              </a:ext>
            </a:extLst>
          </p:cNvPr>
          <p:cNvSpPr/>
          <p:nvPr/>
        </p:nvSpPr>
        <p:spPr>
          <a:xfrm>
            <a:off x="6536370" y="4162759"/>
            <a:ext cx="4127818" cy="6821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AE56F-B9E9-F485-1F32-685A8C8C0501}"/>
              </a:ext>
            </a:extLst>
          </p:cNvPr>
          <p:cNvSpPr txBox="1"/>
          <p:nvPr/>
        </p:nvSpPr>
        <p:spPr>
          <a:xfrm>
            <a:off x="6718932" y="4319182"/>
            <a:ext cx="3458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Types of Transformer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ED861-B8F4-3B60-DFE5-916B6AA87221}"/>
              </a:ext>
            </a:extLst>
          </p:cNvPr>
          <p:cNvSpPr txBox="1"/>
          <p:nvPr/>
        </p:nvSpPr>
        <p:spPr>
          <a:xfrm>
            <a:off x="6718932" y="1981627"/>
            <a:ext cx="392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Brief explanation of LLM Architecture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D836DD-8457-C8D1-A982-E2362C9158FD}"/>
              </a:ext>
            </a:extLst>
          </p:cNvPr>
          <p:cNvCxnSpPr>
            <a:cxnSpLocks/>
          </p:cNvCxnSpPr>
          <p:nvPr/>
        </p:nvCxnSpPr>
        <p:spPr>
          <a:xfrm>
            <a:off x="5122333" y="4486867"/>
            <a:ext cx="152166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363685-E5A5-8EAA-2F7F-767A2CE8CDDD}"/>
              </a:ext>
            </a:extLst>
          </p:cNvPr>
          <p:cNvCxnSpPr>
            <a:cxnSpLocks/>
          </p:cNvCxnSpPr>
          <p:nvPr/>
        </p:nvCxnSpPr>
        <p:spPr>
          <a:xfrm>
            <a:off x="8715586" y="2479220"/>
            <a:ext cx="0" cy="18399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6B020-770F-0A59-3203-AE15A114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48" y="0"/>
            <a:ext cx="121946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3E1A7-849E-0E87-0292-B96BD3A8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34533"/>
            <a:ext cx="9144000" cy="1029230"/>
          </a:xfrm>
        </p:spPr>
        <p:txBody>
          <a:bodyPr/>
          <a:lstStyle/>
          <a:p>
            <a:r>
              <a:rPr lang="en-IN" dirty="0"/>
              <a:t>What are Transformers?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6C9B7-931E-D6B3-638F-B0CC86FA0392}"/>
              </a:ext>
            </a:extLst>
          </p:cNvPr>
          <p:cNvSpPr txBox="1"/>
          <p:nvPr/>
        </p:nvSpPr>
        <p:spPr>
          <a:xfrm>
            <a:off x="1701799" y="2414796"/>
            <a:ext cx="6096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Transformers are a type of neural network architecture introduced in the paper "Attention is All You Need" by Vaswani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6D1A9-28A0-46FE-DB80-C13E1F6CAAF3}"/>
              </a:ext>
            </a:extLst>
          </p:cNvPr>
          <p:cNvSpPr txBox="1"/>
          <p:nvPr/>
        </p:nvSpPr>
        <p:spPr>
          <a:xfrm>
            <a:off x="3403600" y="3549226"/>
            <a:ext cx="6096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rely on self-attention mechanisms to weigh the importance of different elements in a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CD44F-52A6-7947-E9F4-BA085EE8E60F}"/>
              </a:ext>
            </a:extLst>
          </p:cNvPr>
          <p:cNvSpPr/>
          <p:nvPr/>
        </p:nvSpPr>
        <p:spPr>
          <a:xfrm>
            <a:off x="496147" y="431800"/>
            <a:ext cx="2882054" cy="5757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3A8E2-4175-DF9B-F46B-157EBC04CF63}"/>
              </a:ext>
            </a:extLst>
          </p:cNvPr>
          <p:cNvSpPr txBox="1"/>
          <p:nvPr/>
        </p:nvSpPr>
        <p:spPr>
          <a:xfrm>
            <a:off x="589279" y="478078"/>
            <a:ext cx="2492588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LLM Architecture</a:t>
            </a:r>
            <a:endParaRPr lang="en-IN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3319D-A807-09EF-0E05-0040C1E7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619328"/>
            <a:ext cx="3691412" cy="501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ED9F9-F4AD-C878-6172-4B3669623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32" t="1018" r="23519"/>
          <a:stretch/>
        </p:blipFill>
        <p:spPr>
          <a:xfrm>
            <a:off x="1573106" y="1708475"/>
            <a:ext cx="3327454" cy="4073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8AB6C-F709-40B4-8299-320BAC3525BC}"/>
              </a:ext>
            </a:extLst>
          </p:cNvPr>
          <p:cNvSpPr txBox="1"/>
          <p:nvPr/>
        </p:nvSpPr>
        <p:spPr>
          <a:xfrm>
            <a:off x="4075827" y="5961673"/>
            <a:ext cx="3327454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Self Attention: </a:t>
            </a:r>
            <a:r>
              <a:rPr lang="en-IN" sz="1200" b="1" dirty="0"/>
              <a:t>https://arxiv.org/abs/1706.03762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40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C0979-7F54-6BF3-A105-4862F6B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54" y="1048277"/>
            <a:ext cx="5229225" cy="3000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92DA5-66F7-B290-157D-D7BF4C9F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120" y="600601"/>
            <a:ext cx="233362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D5160A-D59D-09FB-50FE-7398412D4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61" y="4496326"/>
            <a:ext cx="3019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0999C-B730-A939-8F9C-1453ABF2F651}"/>
              </a:ext>
            </a:extLst>
          </p:cNvPr>
          <p:cNvSpPr txBox="1"/>
          <p:nvPr/>
        </p:nvSpPr>
        <p:spPr>
          <a:xfrm>
            <a:off x="3988752" y="1293793"/>
            <a:ext cx="5008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drank the milk because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was hungry.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cat drank the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milk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because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was sweet.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20A3-E261-8F6D-A1C2-5EED2093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52" y="2508787"/>
            <a:ext cx="5434648" cy="301308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DC1FF1-171F-72B1-C036-FE005CF7B589}"/>
              </a:ext>
            </a:extLst>
          </p:cNvPr>
          <p:cNvSpPr/>
          <p:nvPr/>
        </p:nvSpPr>
        <p:spPr>
          <a:xfrm>
            <a:off x="889001" y="554565"/>
            <a:ext cx="2590800" cy="51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66C5B-B518-D6AD-9565-13A83E29CDE3}"/>
              </a:ext>
            </a:extLst>
          </p:cNvPr>
          <p:cNvSpPr txBox="1"/>
          <p:nvPr/>
        </p:nvSpPr>
        <p:spPr>
          <a:xfrm>
            <a:off x="1193801" y="55456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73065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2FEFE-255F-5AA4-FAE2-BF0141B0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02154"/>
            <a:ext cx="46863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43B80D-CEF9-9696-186D-C7DB64C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06" y="1356784"/>
            <a:ext cx="7210425" cy="270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1E9DA-5CF7-A208-9AA5-BB7B3CF94207}"/>
              </a:ext>
            </a:extLst>
          </p:cNvPr>
          <p:cNvSpPr txBox="1"/>
          <p:nvPr/>
        </p:nvSpPr>
        <p:spPr>
          <a:xfrm>
            <a:off x="2287587" y="45116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distance between words in the input sequence does not matter. It is equally good at computing dependencies between adjacent words and words that are far apart.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7B327B-7C40-1100-F396-0B589B1D39B6}"/>
              </a:ext>
            </a:extLst>
          </p:cNvPr>
          <p:cNvSpPr/>
          <p:nvPr/>
        </p:nvSpPr>
        <p:spPr>
          <a:xfrm>
            <a:off x="1092199" y="719667"/>
            <a:ext cx="4766733" cy="4254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6EE-2032-B150-C5D9-CBBA59DF2F99}"/>
              </a:ext>
            </a:extLst>
          </p:cNvPr>
          <p:cNvSpPr txBox="1"/>
          <p:nvPr/>
        </p:nvSpPr>
        <p:spPr>
          <a:xfrm>
            <a:off x="1330853" y="747726"/>
            <a:ext cx="425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Difference between LSTM and Transformers</a:t>
            </a:r>
          </a:p>
        </p:txBody>
      </p:sp>
    </p:spTree>
    <p:extLst>
      <p:ext uri="{BB962C8B-B14F-4D97-AF65-F5344CB8AC3E}">
        <p14:creationId xmlns:p14="http://schemas.microsoft.com/office/powerpoint/2010/main" val="38988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1ED999-3393-49F6-D840-FE48585B9255}"/>
              </a:ext>
            </a:extLst>
          </p:cNvPr>
          <p:cNvSpPr/>
          <p:nvPr/>
        </p:nvSpPr>
        <p:spPr>
          <a:xfrm>
            <a:off x="855134" y="655013"/>
            <a:ext cx="3640667" cy="5418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C0608-FCDF-1A3A-43AC-F79212FFB1C3}"/>
              </a:ext>
            </a:extLst>
          </p:cNvPr>
          <p:cNvSpPr txBox="1"/>
          <p:nvPr/>
        </p:nvSpPr>
        <p:spPr>
          <a:xfrm>
            <a:off x="1092200" y="655013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Types of Transformers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49D48-1701-E4A9-3B2E-135ADCA2868D}"/>
              </a:ext>
            </a:extLst>
          </p:cNvPr>
          <p:cNvSpPr txBox="1"/>
          <p:nvPr/>
        </p:nvSpPr>
        <p:spPr>
          <a:xfrm>
            <a:off x="711199" y="4580395"/>
            <a:ext cx="102446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Encoder – Decoder models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models consist of two connected neural networks: an encoder and a decoder. </a:t>
            </a:r>
          </a:p>
          <a:p>
            <a:endParaRPr lang="en-US" sz="1800" b="1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600" i="0" dirty="0">
                <a:solidFill>
                  <a:srgbClr val="0D0D0D"/>
                </a:solidFill>
                <a:effectLst/>
                <a:latin typeface="Söhne"/>
              </a:rPr>
              <a:t>Ex : </a:t>
            </a:r>
            <a:r>
              <a:rPr lang="en-IN" sz="1600" i="0" dirty="0">
                <a:solidFill>
                  <a:srgbClr val="0D0D0D"/>
                </a:solidFill>
                <a:effectLst/>
              </a:rPr>
              <a:t>T5 (Text-To-Text Transfer Transformer), Transformer-XL, </a:t>
            </a:r>
            <a:r>
              <a:rPr lang="en-IN" sz="1600" b="0" i="0" dirty="0">
                <a:solidFill>
                  <a:srgbClr val="0D0D0D"/>
                </a:solidFill>
                <a:effectLst/>
                <a:latin typeface="Söhne"/>
              </a:rPr>
              <a:t>Sequence-to-Sequence (Seq2Seq) etc.</a:t>
            </a:r>
            <a:endParaRPr lang="en-US" sz="1600" b="1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3B0FC-B4D1-1C1C-4751-5597005CD3A5}"/>
              </a:ext>
            </a:extLst>
          </p:cNvPr>
          <p:cNvSpPr txBox="1"/>
          <p:nvPr/>
        </p:nvSpPr>
        <p:spPr>
          <a:xfrm>
            <a:off x="770466" y="1692829"/>
            <a:ext cx="101346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Encoder </a:t>
            </a:r>
            <a:r>
              <a:rPr lang="en-US" b="1" u="sng" dirty="0">
                <a:solidFill>
                  <a:srgbClr val="0D0D0D"/>
                </a:solidFill>
                <a:latin typeface="Roboto" panose="02000000000000000000" pitchFamily="2" charset="0"/>
              </a:rPr>
              <a:t>only models(auto encoders) </a:t>
            </a:r>
            <a:r>
              <a:rPr lang="en-US" b="1" dirty="0">
                <a:solidFill>
                  <a:srgbClr val="0D0D0D"/>
                </a:solidFill>
                <a:latin typeface="Roboto" panose="02000000000000000000" pitchFamily="2" charset="0"/>
              </a:rPr>
              <a:t>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onsist of an encoder network that compresses the input data into a lower-dimensional representation, often called a latent space, without a corresponding decoder.</a:t>
            </a:r>
          </a:p>
          <a:p>
            <a:endParaRPr lang="en-US" b="1" dirty="0">
              <a:solidFill>
                <a:srgbClr val="0D0D0D"/>
              </a:solidFill>
              <a:latin typeface="Roboto" panose="02000000000000000000" pitchFamily="2" charset="0"/>
            </a:endParaRPr>
          </a:p>
          <a:p>
            <a:r>
              <a:rPr lang="en-IN" sz="1600" i="0" dirty="0">
                <a:solidFill>
                  <a:srgbClr val="0D0D0D"/>
                </a:solidFill>
                <a:effectLst/>
                <a:latin typeface="Söhne"/>
              </a:rPr>
              <a:t>Ex: BERT , RoBERTa, ALBERT etc.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94F8F-24A2-7EF8-9288-0DA93395007A}"/>
              </a:ext>
            </a:extLst>
          </p:cNvPr>
          <p:cNvSpPr txBox="1"/>
          <p:nvPr/>
        </p:nvSpPr>
        <p:spPr>
          <a:xfrm>
            <a:off x="711199" y="3072291"/>
            <a:ext cx="104055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Decoder only models(</a:t>
            </a:r>
            <a:r>
              <a:rPr lang="en-IN" sz="1800" b="1" u="sng" strike="noStrike" dirty="0">
                <a:solidFill>
                  <a:srgbClr val="0D0D0D"/>
                </a:solidFill>
                <a:latin typeface="Söhne"/>
              </a:rPr>
              <a:t>G</a:t>
            </a:r>
            <a:r>
              <a:rPr lang="en-IN" b="1" i="0" u="sng" dirty="0">
                <a:solidFill>
                  <a:srgbClr val="0D0D0D"/>
                </a:solidFill>
                <a:effectLst/>
                <a:latin typeface="Söhne"/>
              </a:rPr>
              <a:t>enerative models)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: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models generate new data samples based on a learned distribution without an explicit encoder.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sz="1600" b="1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dirty="0">
                <a:solidFill>
                  <a:srgbClr val="0D0D0D"/>
                </a:solidFill>
                <a:latin typeface="Roboto" panose="02000000000000000000" pitchFamily="2" charset="0"/>
              </a:rPr>
              <a:t>Ex</a:t>
            </a:r>
            <a:r>
              <a:rPr lang="en-US" sz="1600" dirty="0">
                <a:solidFill>
                  <a:srgbClr val="0D0D0D"/>
                </a:solidFill>
                <a:latin typeface="Roboto" panose="02000000000000000000" pitchFamily="2" charset="0"/>
              </a:rPr>
              <a:t>: </a:t>
            </a:r>
            <a:r>
              <a:rPr lang="en-IN" sz="1600" i="0" dirty="0">
                <a:solidFill>
                  <a:srgbClr val="0D0D0D"/>
                </a:solidFill>
                <a:effectLst/>
                <a:latin typeface="Söhne"/>
              </a:rPr>
              <a:t>GPT (Generative Pre-trained Transformer)</a:t>
            </a:r>
            <a:endParaRPr lang="en-US" sz="1600" i="0" u="none" strike="noStrike" dirty="0">
              <a:solidFill>
                <a:srgbClr val="0D0D0D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3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1243</TotalTime>
  <Words>389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Arial</vt:lpstr>
      <vt:lpstr>Arial Narrow</vt:lpstr>
      <vt:lpstr>Calibri</vt:lpstr>
      <vt:lpstr>Calibri Light</vt:lpstr>
      <vt:lpstr>Roboto</vt:lpstr>
      <vt:lpstr>sohne</vt:lpstr>
      <vt:lpstr>Söhne</vt:lpstr>
      <vt:lpstr>source-serif-pro</vt:lpstr>
      <vt:lpstr>Office Theme</vt:lpstr>
      <vt:lpstr>PowerPoint Presentation</vt:lpstr>
      <vt:lpstr>PowerPoint Presentation</vt:lpstr>
      <vt:lpstr>What are Transformers?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vantakula satya kiran</dc:creator>
  <cp:lastModifiedBy>vantakula satya kiran</cp:lastModifiedBy>
  <cp:revision>6</cp:revision>
  <dcterms:created xsi:type="dcterms:W3CDTF">2024-02-24T12:54:52Z</dcterms:created>
  <dcterms:modified xsi:type="dcterms:W3CDTF">2024-03-08T17:34:13Z</dcterms:modified>
</cp:coreProperties>
</file>