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77" r:id="rId7"/>
    <p:sldId id="261" r:id="rId8"/>
    <p:sldId id="262" r:id="rId9"/>
    <p:sldId id="263" r:id="rId10"/>
    <p:sldId id="264" r:id="rId11"/>
    <p:sldId id="265" r:id="rId12"/>
    <p:sldId id="272" r:id="rId13"/>
    <p:sldId id="273" r:id="rId14"/>
    <p:sldId id="274" r:id="rId15"/>
    <p:sldId id="279" r:id="rId16"/>
    <p:sldId id="280" r:id="rId17"/>
    <p:sldId id="266" r:id="rId18"/>
    <p:sldId id="271" r:id="rId19"/>
    <p:sldId id="267" r:id="rId20"/>
    <p:sldId id="268" r:id="rId21"/>
    <p:sldId id="270" r:id="rId22"/>
    <p:sldId id="275" r:id="rId23"/>
    <p:sldId id="278" r:id="rId24"/>
    <p:sldId id="276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07684EE-E214-49FA-82C8-72491BBD25A4}" v="19" dt="2024-02-13T12:54:08.541"/>
    <p1510:client id="{F887AD9D-23A3-434E-A82A-50D8C88E82E9}" v="130" dt="2024-02-13T01:57:07.1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450" autoAdjust="0"/>
    <p:restoredTop sz="93447" autoAdjust="0"/>
  </p:normalViewPr>
  <p:slideViewPr>
    <p:cSldViewPr snapToGrid="0">
      <p:cViewPr varScale="1">
        <p:scale>
          <a:sx n="59" d="100"/>
          <a:sy n="59" d="100"/>
        </p:scale>
        <p:origin x="236" y="5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B6DD63-B87D-4013-8F80-90AFD5516D46}" type="datetimeFigureOut">
              <a:rPr lang="en-IN" smtClean="0"/>
              <a:t>14-02-2024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FB145F-65D2-4CF3-98DD-8E717AF284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23789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B145F-65D2-4CF3-98DD-8E717AF28467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8471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6E753-8B5F-AF7E-9F53-2C642EDAD3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C830FC-C2A0-ECE4-35AF-507A25D1AF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08124D-511A-BA90-6615-25B5D2D04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49F83-476E-4FA6-817E-FA50C7173BE1}" type="datetimeFigureOut">
              <a:rPr lang="en-IN" smtClean="0"/>
              <a:t>14-02-2024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B50F5F-667F-584D-2174-E26A1FAC2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3A8B81-6F42-0DEA-7874-8BCDFCEDB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01A0C-6C54-4D77-B3C4-BDD933E1B1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1804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0137B-7295-7DFD-DEAD-ACF0FA963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287FC1-5807-07E4-595E-40145A064D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D4D6D2-E246-AD57-3C62-C55BF4999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49F83-476E-4FA6-817E-FA50C7173BE1}" type="datetimeFigureOut">
              <a:rPr lang="en-IN" smtClean="0"/>
              <a:t>14-02-2024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9FEDBC-C615-2E31-5C15-282C1888D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35EE95-AFDC-B219-C209-FA1F94A63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01A0C-6C54-4D77-B3C4-BDD933E1B1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1851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8B7794-384C-FCDA-ADDC-37D9E69F74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27FFE5-6BC8-7E1E-8CB8-95A8322BA4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02B772-3B9D-1EF1-4473-3082E6607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49F83-476E-4FA6-817E-FA50C7173BE1}" type="datetimeFigureOut">
              <a:rPr lang="en-IN" smtClean="0"/>
              <a:t>14-02-2024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862D11-05D4-1D33-3BDF-79E9EE060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916DC6-87B0-15FF-29BA-52EE0A4D3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01A0C-6C54-4D77-B3C4-BDD933E1B1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299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5EC1F-6B55-77F8-E2DD-03A2BA2E6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57B4C3-8642-93F5-F928-40E27C3D9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5E0EC7-6B7D-BFC7-AB50-B26C1F6D6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49F83-476E-4FA6-817E-FA50C7173BE1}" type="datetimeFigureOut">
              <a:rPr lang="en-IN" smtClean="0"/>
              <a:t>14-02-2024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E62905-EAB3-2FF0-C7E2-E30B8BE53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35926C-4B87-C4B2-5CE9-88B55C0BF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01A0C-6C54-4D77-B3C4-BDD933E1B1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5141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75635-9915-7AFF-333B-B1C9FD09F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1F3BEF-DCEF-3E49-8497-2B9BD07659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6CBB33-15A8-4350-C46B-B7E64E7A6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49F83-476E-4FA6-817E-FA50C7173BE1}" type="datetimeFigureOut">
              <a:rPr lang="en-IN" smtClean="0"/>
              <a:t>14-02-2024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F02947-AFFD-9867-4420-6158CB5F6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2A305C-BE7C-3D60-8025-E8972BF03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01A0C-6C54-4D77-B3C4-BDD933E1B1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8121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4D104-8B04-52A3-FBE8-9060CEBCF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D49657-6671-0A80-60FA-45E8C92BF5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DBEE0A-E275-80C9-CF47-436175A79F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B0EA0B-52A1-990A-B4A3-60C4AACC1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49F83-476E-4FA6-817E-FA50C7173BE1}" type="datetimeFigureOut">
              <a:rPr lang="en-IN" smtClean="0"/>
              <a:t>14-02-2024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7EBA6E-DCE6-116A-DB7C-0F04FF4F6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9B011D-8009-7A1B-85B1-8D0AD0DDD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01A0C-6C54-4D77-B3C4-BDD933E1B1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3710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B188F-1A58-B16D-16BF-726BA8DD7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C48F7E-00EB-4B15-36BA-1E250808C3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17AC47-6FB4-73D1-EC09-8C34E967DF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11CE60-0472-A7CB-5ECD-D2885F622A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26F55D-9FD1-ADB0-7890-F54A5F2B2E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2FA38F-6D26-E70E-2B10-7485129F4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49F83-476E-4FA6-817E-FA50C7173BE1}" type="datetimeFigureOut">
              <a:rPr lang="en-IN" smtClean="0"/>
              <a:t>14-02-2024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771F9D-90C9-8751-5374-613E4EBA8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856AB4-5D40-831E-6D53-EA6812563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01A0C-6C54-4D77-B3C4-BDD933E1B1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2130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46AEF-66F2-2363-F50F-095FB5F5E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03B583-164D-4D7D-8A11-45A1F3705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49F83-476E-4FA6-817E-FA50C7173BE1}" type="datetimeFigureOut">
              <a:rPr lang="en-IN" smtClean="0"/>
              <a:t>14-02-2024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EC37A2-9FC2-856A-AA78-B54BB75E0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B75C07-D854-7270-B86A-DB51C77AE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01A0C-6C54-4D77-B3C4-BDD933E1B1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6893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243F1A-CCAA-1018-B72C-EEAAE374F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49F83-476E-4FA6-817E-FA50C7173BE1}" type="datetimeFigureOut">
              <a:rPr lang="en-IN" smtClean="0"/>
              <a:t>14-02-2024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59B0CE-20FC-F758-A45D-C1A204994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184CF0-0419-B1B5-3413-DCB75A62F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01A0C-6C54-4D77-B3C4-BDD933E1B1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1664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EB293-7C9C-C6E2-9B9E-4A3C8C549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F71B1E-9537-C57B-400D-35BDB75727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30BD5E-49F8-43FF-B4F3-42028C2B98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64A1B2-C12F-3312-DC94-8CBFA25C5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49F83-476E-4FA6-817E-FA50C7173BE1}" type="datetimeFigureOut">
              <a:rPr lang="en-IN" smtClean="0"/>
              <a:t>14-02-2024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3E2521-8C8D-AFCC-846F-5AC74A23C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307A16-189B-FCCD-5F31-F831EED68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01A0C-6C54-4D77-B3C4-BDD933E1B1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225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1A83B-F8F4-1235-6853-073265609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9CA3BF-4950-DA91-2055-E9E73B81E6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25841E-D51B-57FA-B241-97CBE3137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0BD50E-12AE-47B9-AEE5-41E25942B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49F83-476E-4FA6-817E-FA50C7173BE1}" type="datetimeFigureOut">
              <a:rPr lang="en-IN" smtClean="0"/>
              <a:t>14-02-2024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396CDC-1EA2-9802-4288-3D0AC2C46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E6F018-7108-E6BE-1DCA-9D67B6FCE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01A0C-6C54-4D77-B3C4-BDD933E1B1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0556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8C5B8-A839-8986-80A9-5997A08B7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EE0A8D-8644-9F18-6996-59D8B8C14E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C10E28-AA65-243F-89BC-8D1361EC3A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C49F83-476E-4FA6-817E-FA50C7173BE1}" type="datetimeFigureOut">
              <a:rPr lang="en-IN" smtClean="0"/>
              <a:t>14-02-2024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F493F2-AE0F-5AF1-41D6-983A742EDA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AFF539-5DC5-4F55-0B9C-34682289A1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01A0C-6C54-4D77-B3C4-BDD933E1B1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9661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emoji-emoji-summer-2304720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analyticsvidhya.com/blog/2020/02/quick-introduction-bag-of-words-bow-tf-idf/" TargetMode="Externa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E0D6EA-9DA7-4FCD-32FA-500F9C5390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520" y="2494936"/>
            <a:ext cx="4231640" cy="4231640"/>
          </a:xfrm>
          <a:prstGeom prst="rect">
            <a:avLst/>
          </a:prstGeom>
        </p:spPr>
      </p:pic>
      <p:sp>
        <p:nvSpPr>
          <p:cNvPr id="4" name="Rectangle: Diagonal Corners Rounded 3">
            <a:extLst>
              <a:ext uri="{FF2B5EF4-FFF2-40B4-BE49-F238E27FC236}">
                <a16:creationId xmlns:a16="http://schemas.microsoft.com/office/drawing/2014/main" id="{2B171828-EC32-6D20-DE55-67B8826127E4}"/>
              </a:ext>
            </a:extLst>
          </p:cNvPr>
          <p:cNvSpPr/>
          <p:nvPr/>
        </p:nvSpPr>
        <p:spPr>
          <a:xfrm>
            <a:off x="513080" y="706120"/>
            <a:ext cx="7985760" cy="3566160"/>
          </a:xfrm>
          <a:prstGeom prst="round2Diag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2A36F5-6517-77EF-6A8C-0E5D0BBBAE2C}"/>
              </a:ext>
            </a:extLst>
          </p:cNvPr>
          <p:cNvSpPr txBox="1"/>
          <p:nvPr/>
        </p:nvSpPr>
        <p:spPr>
          <a:xfrm>
            <a:off x="1295400" y="1617226"/>
            <a:ext cx="64211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chemeClr val="bg1"/>
                </a:solidFill>
              </a:rPr>
              <a:t>Welcoming you to Journey into Large Language Models!</a:t>
            </a:r>
          </a:p>
        </p:txBody>
      </p:sp>
    </p:spTree>
    <p:extLst>
      <p:ext uri="{BB962C8B-B14F-4D97-AF65-F5344CB8AC3E}">
        <p14:creationId xmlns:p14="http://schemas.microsoft.com/office/powerpoint/2010/main" val="35181967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754C4ACD-395E-82E6-91AF-6351811614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2439" y="1537653"/>
            <a:ext cx="9181043" cy="3928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EF6D859-F990-43EE-824F-A787B1DAB9A2}"/>
              </a:ext>
            </a:extLst>
          </p:cNvPr>
          <p:cNvSpPr txBox="1"/>
          <p:nvPr/>
        </p:nvSpPr>
        <p:spPr>
          <a:xfrm>
            <a:off x="944880" y="680720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Skip-Gram</a:t>
            </a:r>
          </a:p>
        </p:txBody>
      </p:sp>
    </p:spTree>
    <p:extLst>
      <p:ext uri="{BB962C8B-B14F-4D97-AF65-F5344CB8AC3E}">
        <p14:creationId xmlns:p14="http://schemas.microsoft.com/office/powerpoint/2010/main" val="39011321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5F40BE-AE44-AAF4-9118-D0D66B258846}"/>
              </a:ext>
            </a:extLst>
          </p:cNvPr>
          <p:cNvSpPr txBox="1"/>
          <p:nvPr/>
        </p:nvSpPr>
        <p:spPr>
          <a:xfrm>
            <a:off x="2336800" y="2296160"/>
            <a:ext cx="70002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dirty="0"/>
              <a:t>It’s fun time…huhu!!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7140B3-15AA-7257-0C13-F025C20455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564863" y="3896361"/>
            <a:ext cx="2661953" cy="261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7063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63794D7-E12A-027A-30D6-AB0A0E814E1B}"/>
              </a:ext>
            </a:extLst>
          </p:cNvPr>
          <p:cNvSpPr txBox="1"/>
          <p:nvPr/>
        </p:nvSpPr>
        <p:spPr>
          <a:xfrm>
            <a:off x="1341120" y="2296774"/>
            <a:ext cx="1037336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400" dirty="0"/>
              <a:t>3 men are fishing in their boat when a sudden monster wave sends them all overboard and into the water. Only 1 man got his hair wet. How?</a:t>
            </a:r>
          </a:p>
        </p:txBody>
      </p:sp>
    </p:spTree>
    <p:extLst>
      <p:ext uri="{BB962C8B-B14F-4D97-AF65-F5344CB8AC3E}">
        <p14:creationId xmlns:p14="http://schemas.microsoft.com/office/powerpoint/2010/main" val="34386746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1F4695B-C18A-6063-F572-6E94D99FC294}"/>
              </a:ext>
            </a:extLst>
          </p:cNvPr>
          <p:cNvSpPr txBox="1"/>
          <p:nvPr/>
        </p:nvSpPr>
        <p:spPr>
          <a:xfrm>
            <a:off x="1838960" y="2624574"/>
            <a:ext cx="890016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/>
              <a:t>Which word in the dictionary is spelt incorrectly?</a:t>
            </a:r>
          </a:p>
        </p:txBody>
      </p:sp>
    </p:spTree>
    <p:extLst>
      <p:ext uri="{BB962C8B-B14F-4D97-AF65-F5344CB8AC3E}">
        <p14:creationId xmlns:p14="http://schemas.microsoft.com/office/powerpoint/2010/main" val="20941852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1625049-A6EF-5EB5-85EA-48C3B975C93C}"/>
              </a:ext>
            </a:extLst>
          </p:cNvPr>
          <p:cNvSpPr txBox="1"/>
          <p:nvPr/>
        </p:nvSpPr>
        <p:spPr>
          <a:xfrm>
            <a:off x="2540000" y="2766814"/>
            <a:ext cx="74879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/>
              <a:t>Which letter of the alphabet has the most water?</a:t>
            </a:r>
          </a:p>
        </p:txBody>
      </p:sp>
    </p:spTree>
    <p:extLst>
      <p:ext uri="{BB962C8B-B14F-4D97-AF65-F5344CB8AC3E}">
        <p14:creationId xmlns:p14="http://schemas.microsoft.com/office/powerpoint/2010/main" val="26027947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D521DAE-E112-F5BF-AC9E-8255FF32E851}"/>
              </a:ext>
            </a:extLst>
          </p:cNvPr>
          <p:cNvSpPr txBox="1"/>
          <p:nvPr/>
        </p:nvSpPr>
        <p:spPr>
          <a:xfrm>
            <a:off x="3048000" y="2743200"/>
            <a:ext cx="5900056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/>
              <a:t>What did the lava say to his girlfriend?</a:t>
            </a:r>
          </a:p>
        </p:txBody>
      </p:sp>
    </p:spTree>
    <p:extLst>
      <p:ext uri="{BB962C8B-B14F-4D97-AF65-F5344CB8AC3E}">
        <p14:creationId xmlns:p14="http://schemas.microsoft.com/office/powerpoint/2010/main" val="21211961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955B5CB-4E8A-087B-89CA-E84BA8E07781}"/>
              </a:ext>
            </a:extLst>
          </p:cNvPr>
          <p:cNvSpPr txBox="1"/>
          <p:nvPr/>
        </p:nvSpPr>
        <p:spPr>
          <a:xfrm>
            <a:off x="3265714" y="2852057"/>
            <a:ext cx="6204856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/>
              <a:t>What do you call a guy who’s really loud? </a:t>
            </a:r>
          </a:p>
        </p:txBody>
      </p:sp>
    </p:spTree>
    <p:extLst>
      <p:ext uri="{BB962C8B-B14F-4D97-AF65-F5344CB8AC3E}">
        <p14:creationId xmlns:p14="http://schemas.microsoft.com/office/powerpoint/2010/main" val="24271319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51EA335-011C-8046-296D-C87CA5776CD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0" y="544286"/>
            <a:ext cx="7475272" cy="631371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F93E95C-CB79-EA07-AB20-FEA824332B1C}"/>
              </a:ext>
            </a:extLst>
          </p:cNvPr>
          <p:cNvSpPr txBox="1"/>
          <p:nvPr/>
        </p:nvSpPr>
        <p:spPr>
          <a:xfrm>
            <a:off x="4043680" y="2525133"/>
            <a:ext cx="8148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How can machine know two words are similar or not?</a:t>
            </a:r>
          </a:p>
        </p:txBody>
      </p:sp>
    </p:spTree>
    <p:extLst>
      <p:ext uri="{BB962C8B-B14F-4D97-AF65-F5344CB8AC3E}">
        <p14:creationId xmlns:p14="http://schemas.microsoft.com/office/powerpoint/2010/main" val="37758486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C73D548-B9CC-63F6-4C46-E5B46CA8CC48}"/>
              </a:ext>
            </a:extLst>
          </p:cNvPr>
          <p:cNvSpPr txBox="1"/>
          <p:nvPr/>
        </p:nvSpPr>
        <p:spPr>
          <a:xfrm>
            <a:off x="3614058" y="968494"/>
            <a:ext cx="456800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400" b="1" dirty="0"/>
              <a:t>Euclidean Distance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58BA092-314A-2B76-2BB5-1F214E74E2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7416" y="2368292"/>
            <a:ext cx="3853908" cy="1060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7553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540F81D-9410-A5DA-04F5-9A59316A30A0}"/>
              </a:ext>
            </a:extLst>
          </p:cNvPr>
          <p:cNvSpPr txBox="1"/>
          <p:nvPr/>
        </p:nvSpPr>
        <p:spPr>
          <a:xfrm>
            <a:off x="2195699" y="600708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i="0" u="none" strike="noStrike" dirty="0">
                <a:solidFill>
                  <a:srgbClr val="1F2328"/>
                </a:solidFill>
                <a:effectLst/>
                <a:latin typeface="Arial" panose="020B0604020202020204" pitchFamily="34" charset="0"/>
              </a:rPr>
              <a:t>Cosine Similarity: </a:t>
            </a:r>
            <a:r>
              <a:rPr lang="en-IN" sz="1800" b="1" i="0" u="none" strike="noStrike" dirty="0" err="1">
                <a:solidFill>
                  <a:srgbClr val="1F2328"/>
                </a:solidFill>
                <a:effectLst/>
                <a:latin typeface="Arial" panose="020B0604020202020204" pitchFamily="34" charset="0"/>
              </a:rPr>
              <a:t>joao</a:t>
            </a:r>
            <a:r>
              <a:rPr lang="en-IN" sz="1800" b="1" i="0" u="none" strike="noStrike" dirty="0">
                <a:solidFill>
                  <a:srgbClr val="1F2328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N" sz="1800" b="1" i="0" u="none" strike="noStrike" dirty="0" err="1">
                <a:solidFill>
                  <a:srgbClr val="1F2328"/>
                </a:solidFill>
                <a:effectLst/>
                <a:latin typeface="Arial" panose="020B0604020202020204" pitchFamily="34" charset="0"/>
              </a:rPr>
              <a:t>Filix</a:t>
            </a:r>
            <a:endParaRPr lang="en-IN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D5C7B0F2-F8DB-8DB9-9238-73B8B337F3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148" y="1687287"/>
            <a:ext cx="6673045" cy="5041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6490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CB0DD511-BAE2-6B01-88A9-95DEDB9E1B0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-4431" y="-1"/>
            <a:ext cx="12196431" cy="685551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Rectangle: Diagonal Corners Rounded 1" descr="Agend of this Journey&#10;">
            <a:extLst>
              <a:ext uri="{FF2B5EF4-FFF2-40B4-BE49-F238E27FC236}">
                <a16:creationId xmlns:a16="http://schemas.microsoft.com/office/drawing/2014/main" id="{3E7D8364-E0DC-8F98-A99F-818FF7CCAB6A}"/>
              </a:ext>
            </a:extLst>
          </p:cNvPr>
          <p:cNvSpPr/>
          <p:nvPr/>
        </p:nvSpPr>
        <p:spPr>
          <a:xfrm>
            <a:off x="670560" y="641866"/>
            <a:ext cx="3362960" cy="914400"/>
          </a:xfrm>
          <a:prstGeom prst="round2Diag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636AA3-3AF8-9AC1-9F10-7385F40C4091}"/>
              </a:ext>
            </a:extLst>
          </p:cNvPr>
          <p:cNvSpPr txBox="1"/>
          <p:nvPr/>
        </p:nvSpPr>
        <p:spPr>
          <a:xfrm>
            <a:off x="853440" y="885993"/>
            <a:ext cx="3180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Agenda of this Journey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62930DC-9D79-C8E3-78F4-AB49C23396D3}"/>
              </a:ext>
            </a:extLst>
          </p:cNvPr>
          <p:cNvSpPr/>
          <p:nvPr/>
        </p:nvSpPr>
        <p:spPr>
          <a:xfrm>
            <a:off x="1198880" y="2225040"/>
            <a:ext cx="3180080" cy="145288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6589B2-9B2C-969E-CEF5-EFAAF9AA0A4F}"/>
              </a:ext>
            </a:extLst>
          </p:cNvPr>
          <p:cNvSpPr txBox="1"/>
          <p:nvPr/>
        </p:nvSpPr>
        <p:spPr>
          <a:xfrm>
            <a:off x="1602740" y="1837154"/>
            <a:ext cx="2936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i="0" u="none" strike="noStrike" dirty="0">
                <a:effectLst/>
              </a:rPr>
              <a:t>Session1:  Intro to NLP</a:t>
            </a:r>
          </a:p>
          <a:p>
            <a:endParaRPr lang="en-IN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5EC19F-22F5-1286-B0C2-730D09698240}"/>
              </a:ext>
            </a:extLst>
          </p:cNvPr>
          <p:cNvSpPr txBox="1"/>
          <p:nvPr/>
        </p:nvSpPr>
        <p:spPr>
          <a:xfrm>
            <a:off x="1432560" y="2354481"/>
            <a:ext cx="3276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Data Preprocessing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Similarities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Word Embeddings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Visualization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A3BC7FB-017C-0F01-9E39-F83742B7907C}"/>
              </a:ext>
            </a:extLst>
          </p:cNvPr>
          <p:cNvSpPr/>
          <p:nvPr/>
        </p:nvSpPr>
        <p:spPr>
          <a:xfrm>
            <a:off x="5045710" y="2246362"/>
            <a:ext cx="3180080" cy="145288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IN" i="0" u="none" strike="noStrike" dirty="0">
                <a:solidFill>
                  <a:schemeClr val="tx1"/>
                </a:solidFill>
                <a:effectLst/>
              </a:rPr>
              <a:t>GRU, RNN, Types of RNNs, LSTMs , Practical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BC0A095-EB3E-5B7B-EDDE-AFDF020697B4}"/>
              </a:ext>
            </a:extLst>
          </p:cNvPr>
          <p:cNvSpPr/>
          <p:nvPr/>
        </p:nvSpPr>
        <p:spPr>
          <a:xfrm>
            <a:off x="8867140" y="2246362"/>
            <a:ext cx="3180080" cy="145288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Transformers, Types of transformers, Transformer Architecture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5CA8ED6-13F1-E454-8656-F0CDF2DBFBB8}"/>
              </a:ext>
            </a:extLst>
          </p:cNvPr>
          <p:cNvSpPr/>
          <p:nvPr/>
        </p:nvSpPr>
        <p:spPr>
          <a:xfrm>
            <a:off x="4615267" y="4943092"/>
            <a:ext cx="3180080" cy="145288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i="0" u="none" strike="noStrike" dirty="0">
                <a:solidFill>
                  <a:schemeClr val="tx1"/>
                </a:solidFill>
                <a:effectLst/>
              </a:rPr>
              <a:t>Practical on </a:t>
            </a:r>
            <a:r>
              <a:rPr lang="en-US" sz="1800" i="0" u="none" strike="noStrike" dirty="0">
                <a:solidFill>
                  <a:schemeClr val="tx1"/>
                </a:solidFill>
                <a:effectLst/>
              </a:rPr>
              <a:t>Finetuning Bert Transformer using Hugging Faces Library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05E6843-38EB-5436-5478-C8862A2B211D}"/>
              </a:ext>
            </a:extLst>
          </p:cNvPr>
          <p:cNvSpPr txBox="1"/>
          <p:nvPr/>
        </p:nvSpPr>
        <p:spPr>
          <a:xfrm>
            <a:off x="5045710" y="1825555"/>
            <a:ext cx="3591560" cy="3730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u="none" strike="noStrike" dirty="0">
                <a:effectLst/>
              </a:rPr>
              <a:t>Session2: NLP Using Deep Learning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03BCD6F-52A1-BB45-17F9-9D7FED9B1DF9}"/>
              </a:ext>
            </a:extLst>
          </p:cNvPr>
          <p:cNvSpPr txBox="1"/>
          <p:nvPr/>
        </p:nvSpPr>
        <p:spPr>
          <a:xfrm>
            <a:off x="9144000" y="1825555"/>
            <a:ext cx="2687320" cy="3730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i="0" u="none" strike="noStrike" dirty="0">
                <a:effectLst/>
              </a:rPr>
              <a:t>Session3: Advanced NLP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682EE36-ED95-6834-2B3F-13EE99900643}"/>
              </a:ext>
            </a:extLst>
          </p:cNvPr>
          <p:cNvSpPr txBox="1"/>
          <p:nvPr/>
        </p:nvSpPr>
        <p:spPr>
          <a:xfrm>
            <a:off x="5113020" y="4542982"/>
            <a:ext cx="268232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i="0" u="none" strike="noStrike" dirty="0">
                <a:effectLst/>
              </a:rPr>
              <a:t>Session4:  Practical </a:t>
            </a:r>
            <a:endParaRPr lang="en-IN" sz="2000" b="1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1400334-B705-B2C0-846D-291E5C482695}"/>
              </a:ext>
            </a:extLst>
          </p:cNvPr>
          <p:cNvCxnSpPr>
            <a:cxnSpLocks/>
          </p:cNvCxnSpPr>
          <p:nvPr/>
        </p:nvCxnSpPr>
        <p:spPr>
          <a:xfrm flipV="1">
            <a:off x="4121150" y="2950471"/>
            <a:ext cx="1118552" cy="10575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D522589-BFFC-015C-E466-F4E1C8CB26F7}"/>
              </a:ext>
            </a:extLst>
          </p:cNvPr>
          <p:cNvCxnSpPr>
            <a:cxnSpLocks/>
          </p:cNvCxnSpPr>
          <p:nvPr/>
        </p:nvCxnSpPr>
        <p:spPr>
          <a:xfrm flipV="1">
            <a:off x="8084185" y="2940020"/>
            <a:ext cx="991870" cy="10451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0EF6F4FF-FECC-8139-C871-4A23727A4CEC}"/>
              </a:ext>
            </a:extLst>
          </p:cNvPr>
          <p:cNvCxnSpPr>
            <a:cxnSpLocks/>
          </p:cNvCxnSpPr>
          <p:nvPr/>
        </p:nvCxnSpPr>
        <p:spPr>
          <a:xfrm flipV="1">
            <a:off x="10297886" y="3526971"/>
            <a:ext cx="0" cy="2264229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2AF38CF9-2F45-B0F4-08C8-3DC218C72F77}"/>
              </a:ext>
            </a:extLst>
          </p:cNvPr>
          <p:cNvCxnSpPr>
            <a:cxnSpLocks/>
          </p:cNvCxnSpPr>
          <p:nvPr/>
        </p:nvCxnSpPr>
        <p:spPr>
          <a:xfrm flipH="1">
            <a:off x="7565571" y="5791200"/>
            <a:ext cx="2732315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69654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6DAE60B-2BC9-18BC-8B84-81F19FB95887}"/>
              </a:ext>
            </a:extLst>
          </p:cNvPr>
          <p:cNvSpPr txBox="1"/>
          <p:nvPr/>
        </p:nvSpPr>
        <p:spPr>
          <a:xfrm>
            <a:off x="1320800" y="1163191"/>
            <a:ext cx="60960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300"/>
              </a:spcBef>
              <a:spcAft>
                <a:spcPts val="1200"/>
              </a:spcAft>
            </a:pPr>
            <a:r>
              <a:rPr lang="en-US" sz="1800" b="1" i="0" u="none" strike="noStrike" dirty="0" err="1">
                <a:solidFill>
                  <a:srgbClr val="1F2328"/>
                </a:solidFill>
                <a:effectLst/>
                <a:latin typeface="Arial" panose="020B0604020202020204" pitchFamily="34" charset="0"/>
              </a:rPr>
              <a:t>Featurized</a:t>
            </a:r>
            <a:r>
              <a:rPr lang="en-US" sz="1800" b="1" i="0" u="none" strike="noStrike" dirty="0">
                <a:solidFill>
                  <a:srgbClr val="1F2328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representation</a:t>
            </a:r>
            <a:r>
              <a:rPr lang="en-US" sz="1800" b="1" i="0" u="none" strike="noStrike" dirty="0">
                <a:solidFill>
                  <a:srgbClr val="D9D9D9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1" i="0" u="none" strike="noStrike" dirty="0">
                <a:solidFill>
                  <a:srgbClr val="1F2328"/>
                </a:solidFill>
                <a:effectLst/>
                <a:latin typeface="Arial" panose="020B0604020202020204" pitchFamily="34" charset="0"/>
              </a:rPr>
              <a:t>of word embedding</a:t>
            </a:r>
            <a:endParaRPr lang="en-US" b="0" dirty="0">
              <a:effectLst/>
            </a:endParaRPr>
          </a:p>
          <a:p>
            <a:br>
              <a:rPr lang="en-US" dirty="0"/>
            </a:br>
            <a:endParaRPr lang="en-IN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9F579EB4-B04B-7501-B042-4E22A872D4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7130" y="2091690"/>
            <a:ext cx="6717030" cy="1851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D53B45C-BDB2-09B3-4008-88AD0AE0A4AC}"/>
              </a:ext>
            </a:extLst>
          </p:cNvPr>
          <p:cNvSpPr txBox="1"/>
          <p:nvPr/>
        </p:nvSpPr>
        <p:spPr>
          <a:xfrm>
            <a:off x="1188720" y="4617592"/>
            <a:ext cx="6096000" cy="1354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rtl="0">
              <a:spcBef>
                <a:spcPts val="300"/>
              </a:spcBef>
              <a:spcAft>
                <a:spcPts val="1200"/>
              </a:spcAft>
            </a:pPr>
            <a:r>
              <a:rPr lang="en-US" sz="1800" b="0" i="0" u="none" strike="noStrike" dirty="0">
                <a:solidFill>
                  <a:srgbClr val="1F2328"/>
                </a:solidFill>
                <a:effectLst/>
                <a:latin typeface="Arial" panose="020B0604020202020204" pitchFamily="34" charset="0"/>
              </a:rPr>
              <a:t>It is interesting to know that King - Man + Woman ≈ Queen!</a:t>
            </a:r>
            <a:endParaRPr lang="en-US" b="0" dirty="0">
              <a:effectLst/>
            </a:endParaRPr>
          </a:p>
          <a:p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58778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Angry Face Cartoon Image">
            <a:extLst>
              <a:ext uri="{FF2B5EF4-FFF2-40B4-BE49-F238E27FC236}">
                <a16:creationId xmlns:a16="http://schemas.microsoft.com/office/drawing/2014/main" id="{38D9D701-0227-6E29-A908-F26BBFAD59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6440" y="1955800"/>
            <a:ext cx="4617720" cy="4617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peech Bubble: Oval 4">
            <a:extLst>
              <a:ext uri="{FF2B5EF4-FFF2-40B4-BE49-F238E27FC236}">
                <a16:creationId xmlns:a16="http://schemas.microsoft.com/office/drawing/2014/main" id="{6755C645-422B-3142-4236-706A96FC965C}"/>
              </a:ext>
            </a:extLst>
          </p:cNvPr>
          <p:cNvSpPr/>
          <p:nvPr/>
        </p:nvSpPr>
        <p:spPr>
          <a:xfrm>
            <a:off x="5750560" y="829826"/>
            <a:ext cx="4013200" cy="1706880"/>
          </a:xfrm>
          <a:prstGeom prst="wedgeEllipseCallou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424375-378C-B329-AFA9-1E6458BC3F25}"/>
              </a:ext>
            </a:extLst>
          </p:cNvPr>
          <p:cNvSpPr txBox="1"/>
          <p:nvPr/>
        </p:nvSpPr>
        <p:spPr>
          <a:xfrm>
            <a:off x="6268720" y="1221601"/>
            <a:ext cx="3606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Enough!! Enough saying!</a:t>
            </a:r>
          </a:p>
          <a:p>
            <a:r>
              <a:rPr lang="en-IN" dirty="0"/>
              <a:t>Can you Visualize and do some practical session?? </a:t>
            </a:r>
          </a:p>
        </p:txBody>
      </p:sp>
    </p:spTree>
    <p:extLst>
      <p:ext uri="{BB962C8B-B14F-4D97-AF65-F5344CB8AC3E}">
        <p14:creationId xmlns:p14="http://schemas.microsoft.com/office/powerpoint/2010/main" val="22110884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DD7F10B-2D4C-F95E-2ACA-9536EE9C53CE}"/>
              </a:ext>
            </a:extLst>
          </p:cNvPr>
          <p:cNvSpPr txBox="1"/>
          <p:nvPr/>
        </p:nvSpPr>
        <p:spPr>
          <a:xfrm>
            <a:off x="3952240" y="2228671"/>
            <a:ext cx="53949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2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7666928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CFF4BBC-449A-506A-11C8-DC83DD035F0A}"/>
              </a:ext>
            </a:extLst>
          </p:cNvPr>
          <p:cNvSpPr/>
          <p:nvPr/>
        </p:nvSpPr>
        <p:spPr>
          <a:xfrm>
            <a:off x="4358640" y="2219960"/>
            <a:ext cx="3616960" cy="1209040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1F835D-3876-BD3D-0EA6-E3AC20E7968C}"/>
              </a:ext>
            </a:extLst>
          </p:cNvPr>
          <p:cNvSpPr txBox="1"/>
          <p:nvPr/>
        </p:nvSpPr>
        <p:spPr>
          <a:xfrm>
            <a:off x="3017520" y="4016494"/>
            <a:ext cx="68275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/>
              <a:t>https://forms.gle/TCzWP8mQQ4qpB83r7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AB7074-7D87-8BA2-201F-A14E0CBB19A1}"/>
              </a:ext>
            </a:extLst>
          </p:cNvPr>
          <p:cNvSpPr txBox="1"/>
          <p:nvPr/>
        </p:nvSpPr>
        <p:spPr>
          <a:xfrm>
            <a:off x="4572000" y="2362815"/>
            <a:ext cx="3403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dirty="0"/>
              <a:t>Feedback?</a:t>
            </a:r>
          </a:p>
        </p:txBody>
      </p:sp>
    </p:spTree>
    <p:extLst>
      <p:ext uri="{BB962C8B-B14F-4D97-AF65-F5344CB8AC3E}">
        <p14:creationId xmlns:p14="http://schemas.microsoft.com/office/powerpoint/2010/main" val="30360426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BEC855C-9A48-7D32-A6E4-CADD007902B5}"/>
              </a:ext>
            </a:extLst>
          </p:cNvPr>
          <p:cNvSpPr txBox="1"/>
          <p:nvPr/>
        </p:nvSpPr>
        <p:spPr>
          <a:xfrm>
            <a:off x="3921760" y="2443817"/>
            <a:ext cx="46532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6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993376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C7C22AA-8FBD-384C-4833-1A79DE6BFFD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1362" y="-1"/>
            <a:ext cx="12201524" cy="6852650"/>
          </a:xfrm>
          <a:prstGeom prst="rect">
            <a:avLst/>
          </a:prstGeom>
        </p:spPr>
      </p:pic>
      <p:sp>
        <p:nvSpPr>
          <p:cNvPr id="2" name="Rectangle: Diagonal Corners Rounded 1">
            <a:extLst>
              <a:ext uri="{FF2B5EF4-FFF2-40B4-BE49-F238E27FC236}">
                <a16:creationId xmlns:a16="http://schemas.microsoft.com/office/drawing/2014/main" id="{52738F83-1A1B-0051-3601-A398C86983DA}"/>
              </a:ext>
            </a:extLst>
          </p:cNvPr>
          <p:cNvSpPr/>
          <p:nvPr/>
        </p:nvSpPr>
        <p:spPr>
          <a:xfrm rot="19224587">
            <a:off x="-58929" y="535206"/>
            <a:ext cx="1921920" cy="673170"/>
          </a:xfrm>
          <a:prstGeom prst="round2Diag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0B8B2CB-CCAF-8566-193F-694CE2EFC541}"/>
              </a:ext>
            </a:extLst>
          </p:cNvPr>
          <p:cNvSpPr/>
          <p:nvPr/>
        </p:nvSpPr>
        <p:spPr>
          <a:xfrm>
            <a:off x="3830320" y="5462466"/>
            <a:ext cx="3784600" cy="1176218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2C5262F-1EB7-E8E6-6F59-31BB4F22722D}"/>
              </a:ext>
            </a:extLst>
          </p:cNvPr>
          <p:cNvSpPr/>
          <p:nvPr/>
        </p:nvSpPr>
        <p:spPr>
          <a:xfrm>
            <a:off x="3944620" y="2011679"/>
            <a:ext cx="3556000" cy="3281681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965F50C-6F48-EDC0-05CF-4BFC799E8D09}"/>
              </a:ext>
            </a:extLst>
          </p:cNvPr>
          <p:cNvSpPr/>
          <p:nvPr/>
        </p:nvSpPr>
        <p:spPr>
          <a:xfrm>
            <a:off x="7874000" y="2011680"/>
            <a:ext cx="3449320" cy="3281680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0698535-84BE-18CF-28C6-30074AD2A601}"/>
              </a:ext>
            </a:extLst>
          </p:cNvPr>
          <p:cNvSpPr/>
          <p:nvPr/>
        </p:nvSpPr>
        <p:spPr>
          <a:xfrm>
            <a:off x="314960" y="2011680"/>
            <a:ext cx="3329940" cy="3281680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EEA8AB-28FA-B749-1C86-B78C5390244C}"/>
              </a:ext>
            </a:extLst>
          </p:cNvPr>
          <p:cNvSpPr txBox="1"/>
          <p:nvPr/>
        </p:nvSpPr>
        <p:spPr>
          <a:xfrm rot="19222004">
            <a:off x="-8285" y="482744"/>
            <a:ext cx="2367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Today’s Agenda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2A66C1-C08C-2D9F-7CB1-C03539ECA8F6}"/>
              </a:ext>
            </a:extLst>
          </p:cNvPr>
          <p:cNvSpPr txBox="1"/>
          <p:nvPr/>
        </p:nvSpPr>
        <p:spPr>
          <a:xfrm>
            <a:off x="3948249" y="719188"/>
            <a:ext cx="53601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Introduction to NLP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A97611-AF35-35C9-387D-96BF9D25D069}"/>
              </a:ext>
            </a:extLst>
          </p:cNvPr>
          <p:cNvSpPr txBox="1"/>
          <p:nvPr/>
        </p:nvSpPr>
        <p:spPr>
          <a:xfrm>
            <a:off x="868680" y="3329352"/>
            <a:ext cx="2672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What , Why , How?</a:t>
            </a:r>
          </a:p>
          <a:p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2F31DB-E724-FB9A-6A13-8BBEB3C9231E}"/>
              </a:ext>
            </a:extLst>
          </p:cNvPr>
          <p:cNvSpPr txBox="1"/>
          <p:nvPr/>
        </p:nvSpPr>
        <p:spPr>
          <a:xfrm>
            <a:off x="4155440" y="2636856"/>
            <a:ext cx="3556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Data Cleaning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Tokenization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Stopwords removal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Stemming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Lemmatization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Morphological Segmentation</a:t>
            </a:r>
          </a:p>
          <a:p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6189FF-FE56-141A-5731-E0E60156AB34}"/>
              </a:ext>
            </a:extLst>
          </p:cNvPr>
          <p:cNvSpPr txBox="1"/>
          <p:nvPr/>
        </p:nvSpPr>
        <p:spPr>
          <a:xfrm>
            <a:off x="8178800" y="2221359"/>
            <a:ext cx="388112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Vectorization/Embeddings</a:t>
            </a:r>
            <a:r>
              <a:rPr lang="en-IN" dirty="0">
                <a:solidFill>
                  <a:schemeClr val="bg1"/>
                </a:solidFill>
              </a:rPr>
              <a:t>.</a:t>
            </a:r>
          </a:p>
          <a:p>
            <a:endParaRPr lang="en-IN" dirty="0">
              <a:solidFill>
                <a:schemeClr val="bg1"/>
              </a:solidFill>
            </a:endParaRPr>
          </a:p>
          <a:p>
            <a:r>
              <a:rPr lang="en-IN" dirty="0">
                <a:solidFill>
                  <a:schemeClr val="bg1"/>
                </a:solidFill>
              </a:rPr>
              <a:t>Cosine Similarity, </a:t>
            </a:r>
          </a:p>
          <a:p>
            <a:r>
              <a:rPr lang="en-IN" dirty="0">
                <a:solidFill>
                  <a:schemeClr val="bg1"/>
                </a:solidFill>
              </a:rPr>
              <a:t>Euclidean distance.</a:t>
            </a:r>
          </a:p>
          <a:p>
            <a:endParaRPr lang="en-IN" dirty="0">
              <a:solidFill>
                <a:schemeClr val="bg1"/>
              </a:solidFill>
            </a:endParaRPr>
          </a:p>
          <a:p>
            <a:r>
              <a:rPr lang="en-IN" b="1" dirty="0">
                <a:solidFill>
                  <a:schemeClr val="bg1"/>
                </a:solidFill>
              </a:rPr>
              <a:t>Types of text transformations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OneHotEncoding (OHE)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Bag of Words (BOW)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Word2Vec, </a:t>
            </a:r>
            <a:r>
              <a:rPr lang="en-IN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AvgWord2vec</a:t>
            </a:r>
            <a:endParaRPr lang="en-IN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7E6043-EE0F-EBC7-4B80-DFE7113D54C8}"/>
              </a:ext>
            </a:extLst>
          </p:cNvPr>
          <p:cNvSpPr txBox="1"/>
          <p:nvPr/>
        </p:nvSpPr>
        <p:spPr>
          <a:xfrm>
            <a:off x="4058920" y="5761931"/>
            <a:ext cx="355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Visualization of Word Vectors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Using  t-SNE</a:t>
            </a:r>
          </a:p>
        </p:txBody>
      </p:sp>
    </p:spTree>
    <p:extLst>
      <p:ext uri="{BB962C8B-B14F-4D97-AF65-F5344CB8AC3E}">
        <p14:creationId xmlns:p14="http://schemas.microsoft.com/office/powerpoint/2010/main" val="2620193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453F28B-541A-992E-1568-A2B65A9038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1281" y="2779683"/>
            <a:ext cx="3962400" cy="3611880"/>
          </a:xfrm>
          <a:prstGeom prst="rect">
            <a:avLst/>
          </a:prstGeom>
        </p:spPr>
      </p:pic>
      <p:sp>
        <p:nvSpPr>
          <p:cNvPr id="4" name="Thought Bubble: Cloud 3">
            <a:extLst>
              <a:ext uri="{FF2B5EF4-FFF2-40B4-BE49-F238E27FC236}">
                <a16:creationId xmlns:a16="http://schemas.microsoft.com/office/drawing/2014/main" id="{6A68F00D-0D06-D493-3579-C871C3FBE051}"/>
              </a:ext>
            </a:extLst>
          </p:cNvPr>
          <p:cNvSpPr/>
          <p:nvPr/>
        </p:nvSpPr>
        <p:spPr>
          <a:xfrm>
            <a:off x="4749800" y="675254"/>
            <a:ext cx="4353560" cy="2474346"/>
          </a:xfrm>
          <a:prstGeom prst="cloud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32C6C2-9324-D532-B481-D113E5D44F67}"/>
              </a:ext>
            </a:extLst>
          </p:cNvPr>
          <p:cNvSpPr txBox="1"/>
          <p:nvPr/>
        </p:nvSpPr>
        <p:spPr>
          <a:xfrm>
            <a:off x="5847080" y="968931"/>
            <a:ext cx="549148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What is NLP?</a:t>
            </a:r>
          </a:p>
          <a:p>
            <a:r>
              <a:rPr lang="en-IN" sz="2800" dirty="0"/>
              <a:t>Why NLP?</a:t>
            </a:r>
          </a:p>
          <a:p>
            <a:r>
              <a:rPr lang="en-IN" sz="2800" dirty="0"/>
              <a:t>How NLP works?</a:t>
            </a:r>
          </a:p>
        </p:txBody>
      </p:sp>
    </p:spTree>
    <p:extLst>
      <p:ext uri="{BB962C8B-B14F-4D97-AF65-F5344CB8AC3E}">
        <p14:creationId xmlns:p14="http://schemas.microsoft.com/office/powerpoint/2010/main" val="2172363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4CD8600-8978-7942-9CF0-6A6FD07A94F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278133" y="97971"/>
            <a:ext cx="10245996" cy="6858000"/>
          </a:xfrm>
          <a:prstGeom prst="rect">
            <a:avLst/>
          </a:prstGeom>
        </p:spPr>
      </p:pic>
      <p:sp>
        <p:nvSpPr>
          <p:cNvPr id="8" name="Rectangle: Diagonal Corners Rounded 7">
            <a:extLst>
              <a:ext uri="{FF2B5EF4-FFF2-40B4-BE49-F238E27FC236}">
                <a16:creationId xmlns:a16="http://schemas.microsoft.com/office/drawing/2014/main" id="{EC90BD2E-AEBD-B741-72EC-162F50A91CD4}"/>
              </a:ext>
            </a:extLst>
          </p:cNvPr>
          <p:cNvSpPr/>
          <p:nvPr/>
        </p:nvSpPr>
        <p:spPr>
          <a:xfrm>
            <a:off x="622300" y="454154"/>
            <a:ext cx="4470400" cy="558800"/>
          </a:xfrm>
          <a:prstGeom prst="round2Diag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198F66C-BDF3-3ED1-A115-4CB479A8BE2D}"/>
              </a:ext>
            </a:extLst>
          </p:cNvPr>
          <p:cNvSpPr txBox="1"/>
          <p:nvPr/>
        </p:nvSpPr>
        <p:spPr>
          <a:xfrm>
            <a:off x="1536700" y="489734"/>
            <a:ext cx="391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bg1">
                    <a:lumMod val="95000"/>
                  </a:schemeClr>
                </a:solidFill>
              </a:rPr>
              <a:t>Data Preprocessing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32FB73-5817-C9B3-268F-E8C07F4CE264}"/>
              </a:ext>
            </a:extLst>
          </p:cNvPr>
          <p:cNvSpPr txBox="1"/>
          <p:nvPr/>
        </p:nvSpPr>
        <p:spPr>
          <a:xfrm>
            <a:off x="1738086" y="1669341"/>
            <a:ext cx="5689600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Tokenization : </a:t>
            </a:r>
            <a:r>
              <a:rPr lang="en-US" sz="215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conversion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of  text into tokens.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solidFill>
                  <a:srgbClr val="000000"/>
                </a:solidFill>
                <a:latin typeface="Arial" panose="020B0604020202020204" pitchFamily="34" charset="0"/>
              </a:rPr>
              <a:t>Ex : 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GDSC is a university based community group for students.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sz="2000" dirty="0"/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LowerCasing: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solidFill>
                  <a:srgbClr val="000000"/>
                </a:solidFill>
                <a:latin typeface="Arial" panose="020B0604020202020204" pitchFamily="34" charset="0"/>
              </a:rPr>
              <a:t>Ex: 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SATYA – satya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sz="20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Stopwords Removal : 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solidFill>
                  <a:srgbClr val="000000"/>
                </a:solidFill>
                <a:latin typeface="Arial" panose="020B0604020202020204" pitchFamily="34" charset="0"/>
              </a:rPr>
              <a:t>Ex: 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is, a, the, etc.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sz="20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sz="2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Stemming:  </a:t>
            </a:r>
            <a:r>
              <a:rPr lang="en-US" sz="2000" b="1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 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Reducing words to their base or root form by removing suffixes or prefixes.</a:t>
            </a:r>
            <a:endParaRPr lang="en-US" sz="2000" b="0" dirty="0">
              <a:effectLst/>
            </a:endParaRPr>
          </a:p>
          <a:p>
            <a:br>
              <a:rPr lang="en-US" sz="2000" dirty="0"/>
            </a:br>
            <a:endParaRPr lang="en-US" sz="2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	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sz="2000" b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br>
              <a:rPr lang="en-US" sz="2000" dirty="0"/>
            </a:br>
            <a:endParaRPr lang="en-US" sz="20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629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94D26A1-AFE6-013B-BF6C-5C9BF3B96BB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1946004" y="0"/>
            <a:ext cx="10245996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6F3086B-5E11-EB5C-6CBF-8276394AF10B}"/>
              </a:ext>
            </a:extLst>
          </p:cNvPr>
          <p:cNvSpPr txBox="1"/>
          <p:nvPr/>
        </p:nvSpPr>
        <p:spPr>
          <a:xfrm>
            <a:off x="1832429" y="1453759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Lemmatization(Lemma): 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 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Reducing words to their base or root form by removing suffixes or prefixes.</a:t>
            </a:r>
            <a:endParaRPr lang="en-US" b="0" dirty="0">
              <a:effectLst/>
            </a:endParaRPr>
          </a:p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Difference?</a:t>
            </a:r>
          </a:p>
          <a:p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Ex: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I am riding my bicycle to the store..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stem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:"I am ride my bicycl to the store."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Lemma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:"I be ride my bicycle to the store."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Morphological segmentation.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This divides words into smaller parts called morphemes.</a:t>
            </a:r>
            <a:endParaRPr lang="en-US" b="0" dirty="0">
              <a:effectLst/>
            </a:endParaRPr>
          </a:p>
          <a:p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Ex: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Untestably - "un," "test," "able" and "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ly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" as morphemes (useful in lang translation)</a:t>
            </a:r>
            <a:endParaRPr lang="en-IN" dirty="0"/>
          </a:p>
          <a:p>
            <a:endParaRPr lang="en-IN" dirty="0"/>
          </a:p>
        </p:txBody>
      </p:sp>
      <p:sp>
        <p:nvSpPr>
          <p:cNvPr id="5" name="Rectangle: Diagonal Corners Rounded 4">
            <a:extLst>
              <a:ext uri="{FF2B5EF4-FFF2-40B4-BE49-F238E27FC236}">
                <a16:creationId xmlns:a16="http://schemas.microsoft.com/office/drawing/2014/main" id="{163E5826-4917-4EDC-DC0B-BEDBBEFE620E}"/>
              </a:ext>
            </a:extLst>
          </p:cNvPr>
          <p:cNvSpPr/>
          <p:nvPr/>
        </p:nvSpPr>
        <p:spPr>
          <a:xfrm>
            <a:off x="622300" y="454154"/>
            <a:ext cx="4470400" cy="558800"/>
          </a:xfrm>
          <a:prstGeom prst="round2Diag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863258-79AC-2241-4036-4CA598C186C3}"/>
              </a:ext>
            </a:extLst>
          </p:cNvPr>
          <p:cNvSpPr txBox="1"/>
          <p:nvPr/>
        </p:nvSpPr>
        <p:spPr>
          <a:xfrm>
            <a:off x="1574800" y="502707"/>
            <a:ext cx="391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bg1">
                    <a:lumMod val="95000"/>
                  </a:schemeClr>
                </a:solidFill>
              </a:rPr>
              <a:t>Data Preprocessing</a:t>
            </a:r>
          </a:p>
        </p:txBody>
      </p:sp>
    </p:spTree>
    <p:extLst>
      <p:ext uri="{BB962C8B-B14F-4D97-AF65-F5344CB8AC3E}">
        <p14:creationId xmlns:p14="http://schemas.microsoft.com/office/powerpoint/2010/main" val="1837133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F3BF624-3C45-C3A0-9780-81643E40225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</a:blip>
          <a:stretch>
            <a:fillRect/>
          </a:stretch>
        </p:blipFill>
        <p:spPr>
          <a:xfrm>
            <a:off x="0" y="0"/>
            <a:ext cx="12208979" cy="68484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9C48514-3E3D-FFCE-F5AE-0B0125840AA4}"/>
              </a:ext>
            </a:extLst>
          </p:cNvPr>
          <p:cNvSpPr txBox="1"/>
          <p:nvPr/>
        </p:nvSpPr>
        <p:spPr>
          <a:xfrm>
            <a:off x="3394892" y="9525"/>
            <a:ext cx="7274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i="0" u="sng" strike="noStrike" dirty="0">
                <a:solidFill>
                  <a:srgbClr val="1F2328"/>
                </a:solidFill>
                <a:effectLst/>
                <a:latin typeface="Arial" panose="020B0604020202020204" pitchFamily="34" charset="0"/>
              </a:rPr>
              <a:t>Vectorization/Word Embedding</a:t>
            </a:r>
            <a:endParaRPr lang="en-IN" sz="3600" u="sng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9BEB3C2-6797-2A0C-90FF-DD9AC1C1C68B}"/>
              </a:ext>
            </a:extLst>
          </p:cNvPr>
          <p:cNvSpPr txBox="1"/>
          <p:nvPr/>
        </p:nvSpPr>
        <p:spPr>
          <a:xfrm>
            <a:off x="1068705" y="2965787"/>
            <a:ext cx="31496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Frequency/Count Based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OneHotEncoding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Bag of Word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CountVectorizer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Tf-Idf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Glove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7C3BDB-DC68-5FFD-BCF7-95B78D7E23E4}"/>
              </a:ext>
            </a:extLst>
          </p:cNvPr>
          <p:cNvSpPr txBox="1"/>
          <p:nvPr/>
        </p:nvSpPr>
        <p:spPr>
          <a:xfrm>
            <a:off x="8838839" y="2965787"/>
            <a:ext cx="315495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Predictive Based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Word2Vec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CBOW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Skip-Gram</a:t>
            </a:r>
          </a:p>
          <a:p>
            <a:pPr lvl="1"/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AvgWord2Vec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444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DC7E38C-B221-62E7-35A2-E610CBB4BA16}"/>
              </a:ext>
            </a:extLst>
          </p:cNvPr>
          <p:cNvSpPr txBox="1"/>
          <p:nvPr/>
        </p:nvSpPr>
        <p:spPr>
          <a:xfrm>
            <a:off x="4043680" y="711200"/>
            <a:ext cx="3464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/>
              <a:t>Bag of Words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F80077-3076-1A5E-9059-055AECBB3BCF}"/>
              </a:ext>
            </a:extLst>
          </p:cNvPr>
          <p:cNvSpPr txBox="1"/>
          <p:nvPr/>
        </p:nvSpPr>
        <p:spPr>
          <a:xfrm>
            <a:off x="1676400" y="1297166"/>
            <a:ext cx="741680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300"/>
              </a:spcBef>
              <a:spcAft>
                <a:spcPts val="1200"/>
              </a:spcAft>
            </a:pPr>
            <a:r>
              <a:rPr lang="en-IN" sz="1200" b="1" u="sng" dirty="0">
                <a:solidFill>
                  <a:srgbClr val="1155CC"/>
                </a:solidFill>
                <a:latin typeface="Arial" panose="020B0604020202020204" pitchFamily="34" charset="0"/>
                <a:hlinkClick r:id="rId2"/>
              </a:rPr>
              <a:t>Link : </a:t>
            </a:r>
            <a:r>
              <a:rPr lang="en-IN" sz="1200" b="1" i="0" u="sng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2"/>
              </a:rPr>
              <a:t> https://www.analyticsvidhya.com/blog/2020/02/quick-introduction-bag-of-words-bow-tf-idf/</a:t>
            </a:r>
            <a:endParaRPr lang="en-IN" sz="1200" b="0" dirty="0">
              <a:effectLst/>
            </a:endParaRPr>
          </a:p>
          <a:p>
            <a:br>
              <a:rPr lang="en-IN" dirty="0"/>
            </a:b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35D569-3EFC-DD6A-689C-E5BDA8AA3114}"/>
              </a:ext>
            </a:extLst>
          </p:cNvPr>
          <p:cNvSpPr txBox="1"/>
          <p:nvPr/>
        </p:nvSpPr>
        <p:spPr>
          <a:xfrm>
            <a:off x="2687320" y="1864306"/>
            <a:ext cx="6624320" cy="14568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-US" sz="1800" i="0" u="none" strike="noStrike" dirty="0">
                <a:solidFill>
                  <a:srgbClr val="383838"/>
                </a:solidFill>
                <a:effectLst/>
                <a:latin typeface="Arial" panose="020B0604020202020204" pitchFamily="34" charset="0"/>
              </a:rPr>
              <a:t>Review 1: This movie is very scary and long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-US" sz="1800" i="0" u="none" strike="noStrike" dirty="0">
                <a:solidFill>
                  <a:srgbClr val="383838"/>
                </a:solidFill>
                <a:effectLst/>
                <a:latin typeface="Arial" panose="020B0604020202020204" pitchFamily="34" charset="0"/>
              </a:rPr>
              <a:t>Review 2: This movie is not scary and is slow</a:t>
            </a:r>
          </a:p>
          <a:p>
            <a:pPr rtl="0" fontAlgn="base">
              <a:spcBef>
                <a:spcPts val="0"/>
              </a:spcBef>
              <a:spcAft>
                <a:spcPts val="2000"/>
              </a:spcAft>
            </a:pPr>
            <a:r>
              <a:rPr lang="en-US" sz="1800" i="0" u="none" strike="noStrike" dirty="0">
                <a:solidFill>
                  <a:srgbClr val="383838"/>
                </a:solidFill>
                <a:effectLst/>
                <a:latin typeface="Arial" panose="020B0604020202020204" pitchFamily="34" charset="0"/>
              </a:rPr>
              <a:t>Review 3: This movie is spooky and good</a:t>
            </a:r>
          </a:p>
          <a:p>
            <a:endParaRPr lang="en-IN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8BCCF0D-37E0-0F90-A8C9-188E3FE91F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480" y="3256934"/>
            <a:ext cx="7874000" cy="1880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262CB13-C44A-7951-D5EF-81F95E7F39A1}"/>
              </a:ext>
            </a:extLst>
          </p:cNvPr>
          <p:cNvSpPr txBox="1"/>
          <p:nvPr/>
        </p:nvSpPr>
        <p:spPr>
          <a:xfrm>
            <a:off x="3322320" y="5560834"/>
            <a:ext cx="577088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1800"/>
              </a:spcBef>
              <a:spcAft>
                <a:spcPts val="0"/>
              </a:spcAft>
            </a:pPr>
            <a:r>
              <a:rPr lang="en-US" sz="1800" i="0" u="none" strike="noStrike" dirty="0">
                <a:solidFill>
                  <a:srgbClr val="383838"/>
                </a:solidFill>
                <a:effectLst/>
                <a:latin typeface="Arial" panose="020B0604020202020204" pitchFamily="34" charset="0"/>
              </a:rPr>
              <a:t>Vector of Review 1: [1 1 1 1 1 1 1 0 0 0 0]</a:t>
            </a:r>
            <a:endParaRPr lang="en-US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i="0" u="none" strike="noStrike" dirty="0">
                <a:solidFill>
                  <a:srgbClr val="383838"/>
                </a:solidFill>
                <a:effectLst/>
                <a:latin typeface="Arial" panose="020B0604020202020204" pitchFamily="34" charset="0"/>
              </a:rPr>
              <a:t>Vector of Review 2: [1 1 2 0 0 1 1 0 1 0 0]</a:t>
            </a:r>
            <a:endParaRPr lang="en-US" dirty="0">
              <a:effectLst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sz="1800" i="0" u="none" strike="noStrike" dirty="0">
                <a:solidFill>
                  <a:srgbClr val="383838"/>
                </a:solidFill>
                <a:effectLst/>
                <a:latin typeface="Arial" panose="020B0604020202020204" pitchFamily="34" charset="0"/>
              </a:rPr>
              <a:t>Vector of Review 3: [1 1 1 0 0 0 1 0 0 1 1]</a:t>
            </a:r>
            <a:endParaRPr lang="en-US" dirty="0">
              <a:effectLst/>
            </a:endParaRPr>
          </a:p>
          <a:p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44373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4392B7A-A133-87F5-34FF-95D8CDE91C6A}"/>
              </a:ext>
            </a:extLst>
          </p:cNvPr>
          <p:cNvSpPr txBox="1"/>
          <p:nvPr/>
        </p:nvSpPr>
        <p:spPr>
          <a:xfrm>
            <a:off x="4145280" y="795774"/>
            <a:ext cx="25095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b="1" i="0" u="none" strike="noStrike" dirty="0">
                <a:solidFill>
                  <a:srgbClr val="383838"/>
                </a:solidFill>
                <a:effectLst/>
                <a:latin typeface="Arial" panose="020B0604020202020204" pitchFamily="34" charset="0"/>
              </a:rPr>
              <a:t>Word2Vec</a:t>
            </a:r>
            <a:endParaRPr lang="en-IN"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E643EC-C9DA-BE97-AF9A-FEE64EAC9AEE}"/>
              </a:ext>
            </a:extLst>
          </p:cNvPr>
          <p:cNvSpPr txBox="1"/>
          <p:nvPr/>
        </p:nvSpPr>
        <p:spPr>
          <a:xfrm>
            <a:off x="1270000" y="162693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i="0" u="none" strike="noStrike" dirty="0">
                <a:solidFill>
                  <a:srgbClr val="383838"/>
                </a:solidFill>
                <a:effectLst/>
                <a:latin typeface="Arial" panose="020B0604020202020204" pitchFamily="34" charset="0"/>
              </a:rPr>
              <a:t>CBOW</a:t>
            </a:r>
            <a:endParaRPr lang="en-IN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F0D0EC8-9500-AF40-9E10-89C958C34F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580" y="2181106"/>
            <a:ext cx="6863080" cy="4201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745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503</TotalTime>
  <Words>554</Words>
  <Application>Microsoft Office PowerPoint</Application>
  <PresentationFormat>Widescreen</PresentationFormat>
  <Paragraphs>110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vantakula satya kiran</dc:creator>
  <cp:lastModifiedBy>vantakula satya kiran</cp:lastModifiedBy>
  <cp:revision>10</cp:revision>
  <cp:lastPrinted>2024-02-14T01:40:03Z</cp:lastPrinted>
  <dcterms:created xsi:type="dcterms:W3CDTF">2024-02-10T15:15:36Z</dcterms:created>
  <dcterms:modified xsi:type="dcterms:W3CDTF">2024-02-14T01:42:01Z</dcterms:modified>
</cp:coreProperties>
</file>