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Google Sans"/>
      <p:regular r:id="rId24"/>
      <p:bold r:id="rId25"/>
      <p:italic r:id="rId26"/>
      <p:boldItalic r:id="rId27"/>
    </p:embeddedFont>
    <p:embeddedFont>
      <p:font typeface="Google Sans Medium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2EDBBB-014B-4C8B-A72D-D8D1440B1FEA}">
  <a:tblStyle styleId="{7C2EDBBB-014B-4C8B-A72D-D8D1440B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GoogleSans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oogleSans-italic.fntdata"/><Relationship Id="rId25" Type="http://schemas.openxmlformats.org/officeDocument/2006/relationships/font" Target="fonts/GoogleSans-bold.fntdata"/><Relationship Id="rId28" Type="http://schemas.openxmlformats.org/officeDocument/2006/relationships/font" Target="fonts/GoogleSansMedium-regular.fntdata"/><Relationship Id="rId27" Type="http://schemas.openxmlformats.org/officeDocument/2006/relationships/font" Target="fonts/Google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oogle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oogleSansMedium-boldItalic.fntdata"/><Relationship Id="rId30" Type="http://schemas.openxmlformats.org/officeDocument/2006/relationships/font" Target="fonts/GoogleSansMedium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d92f5fe29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d92f5fe29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d92f5fe29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d92f5fe29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d92f5fe29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d92f5fe29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d92f5fe2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d92f5fe2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d92f5fe29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d92f5fe29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d92f5fe29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bd92f5fe29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d92f5fe29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d92f5fe29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d9d9380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d9d938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-4481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4" name="Google Shape;444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5" name="Google Shape;4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8" name="Google Shape;44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9" name="Google Shape;4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ctrTitle"/>
          </p:nvPr>
        </p:nvSpPr>
        <p:spPr>
          <a:xfrm>
            <a:off x="728925" y="744575"/>
            <a:ext cx="7710000" cy="27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Nunito"/>
                <a:ea typeface="Nunito"/>
                <a:cs typeface="Nunito"/>
                <a:sym typeface="Nunito"/>
              </a:rPr>
              <a:t>IACS  X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Nunito"/>
                <a:ea typeface="Nunito"/>
                <a:cs typeface="Nunito"/>
                <a:sym typeface="Nunito"/>
              </a:rPr>
              <a:t> 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Nunito"/>
                <a:ea typeface="Nunito"/>
                <a:cs typeface="Nunito"/>
                <a:sym typeface="Nunito"/>
              </a:rPr>
              <a:t>Predicting effects of genetic perturbation in maize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46"/>
          <p:cNvSpPr txBox="1"/>
          <p:nvPr>
            <p:ph idx="1" type="subTitle"/>
          </p:nvPr>
        </p:nvSpPr>
        <p:spPr>
          <a:xfrm>
            <a:off x="728925" y="3737575"/>
            <a:ext cx="730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Eagon, Han, Sergio, Victor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6" name="Google Shape;4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650" y="942500"/>
            <a:ext cx="1570200" cy="11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46"/>
          <p:cNvCxnSpPr/>
          <p:nvPr/>
        </p:nvCxnSpPr>
        <p:spPr>
          <a:xfrm>
            <a:off x="821325" y="3992050"/>
            <a:ext cx="1098600" cy="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46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ctrTitle"/>
          </p:nvPr>
        </p:nvSpPr>
        <p:spPr>
          <a:xfrm>
            <a:off x="311700" y="746725"/>
            <a:ext cx="8520600" cy="3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285F4"/>
                </a:solidFill>
                <a:latin typeface="Nunito"/>
                <a:ea typeface="Nunito"/>
                <a:cs typeface="Nunito"/>
                <a:sym typeface="Nunito"/>
              </a:rPr>
              <a:t>About Inari</a:t>
            </a:r>
            <a:endParaRPr sz="2600">
              <a:solidFill>
                <a:srgbClr val="4285F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BBC04"/>
                </a:solidFill>
                <a:latin typeface="Nunito"/>
                <a:ea typeface="Nunito"/>
                <a:cs typeface="Nunito"/>
                <a:sym typeface="Nunito"/>
              </a:rPr>
              <a:t>Problem Statement</a:t>
            </a:r>
            <a:endParaRPr sz="2600">
              <a:solidFill>
                <a:srgbClr val="FBBC0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A4335"/>
                </a:solidFill>
                <a:latin typeface="Nunito"/>
                <a:ea typeface="Nunito"/>
                <a:cs typeface="Nunito"/>
                <a:sym typeface="Nunito"/>
              </a:rPr>
              <a:t>Data &amp; Challenges</a:t>
            </a:r>
            <a:endParaRPr sz="2600">
              <a:solidFill>
                <a:srgbClr val="EA43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4A853"/>
                </a:solidFill>
                <a:latin typeface="Nunito"/>
                <a:ea typeface="Nunito"/>
                <a:cs typeface="Nunito"/>
                <a:sym typeface="Nunito"/>
              </a:rPr>
              <a:t>Scope of Work &amp; Intended Outcome</a:t>
            </a:r>
            <a:endParaRPr sz="2600">
              <a:solidFill>
                <a:srgbClr val="34A85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47"/>
          <p:cNvSpPr txBox="1"/>
          <p:nvPr>
            <p:ph idx="1" type="subTitle"/>
          </p:nvPr>
        </p:nvSpPr>
        <p:spPr>
          <a:xfrm>
            <a:off x="311700" y="183650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Roadmap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65" name="Google Shape;465;p47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47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Stages of Inari’s Work</a:t>
            </a:r>
            <a:endParaRPr/>
          </a:p>
        </p:txBody>
      </p:sp>
      <p:cxnSp>
        <p:nvCxnSpPr>
          <p:cNvPr id="472" name="Google Shape;472;p48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48"/>
          <p:cNvSpPr/>
          <p:nvPr/>
        </p:nvSpPr>
        <p:spPr>
          <a:xfrm>
            <a:off x="969100" y="1343275"/>
            <a:ext cx="2573700" cy="8778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Computation to build genetic knowledge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325500" y="2570875"/>
            <a:ext cx="2217300" cy="697800"/>
          </a:xfrm>
          <a:prstGeom prst="chevron">
            <a:avLst>
              <a:gd fmla="val 50000" name="adj"/>
            </a:avLst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Genetic editing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186000" y="3618475"/>
            <a:ext cx="2356800" cy="6978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Targeted delivery to parts of the plant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3769025" y="1343275"/>
            <a:ext cx="4099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48AFF"/>
                </a:solidFill>
                <a:latin typeface="Google Sans"/>
                <a:ea typeface="Google Sans"/>
                <a:cs typeface="Google Sans"/>
                <a:sym typeface="Google Sans"/>
              </a:rPr>
              <a:t>Out of tens of thousands of genes, which ones to perturb? What are the effects? How are other genes affected?</a:t>
            </a:r>
            <a:endParaRPr b="1" sz="1200">
              <a:solidFill>
                <a:srgbClr val="448A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3769025" y="2676325"/>
            <a:ext cx="4099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BBC04"/>
                </a:solidFill>
                <a:latin typeface="Google Sans"/>
                <a:ea typeface="Google Sans"/>
                <a:cs typeface="Google Sans"/>
                <a:sym typeface="Google Sans"/>
              </a:rPr>
              <a:t>Using CRISPR technology for genetic editing</a:t>
            </a:r>
            <a:endParaRPr b="1" sz="1200">
              <a:solidFill>
                <a:srgbClr val="FBBC0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cxnSp>
        <p:nvCxnSpPr>
          <p:cNvPr id="484" name="Google Shape;484;p49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9"/>
          <p:cNvSpPr txBox="1"/>
          <p:nvPr/>
        </p:nvSpPr>
        <p:spPr>
          <a:xfrm>
            <a:off x="1170840" y="1523075"/>
            <a:ext cx="2419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 Condensed"/>
              <a:buNone/>
            </a:pPr>
            <a:r>
              <a:rPr b="1" lang="en" sz="1900">
                <a:solidFill>
                  <a:srgbClr val="FBBC05"/>
                </a:solidFill>
                <a:latin typeface="Google Sans"/>
                <a:ea typeface="Google Sans"/>
                <a:cs typeface="Google Sans"/>
                <a:sym typeface="Google Sans"/>
              </a:rPr>
              <a:t>Data given</a:t>
            </a:r>
            <a:endParaRPr b="1" i="0" sz="1900" u="none" cap="none" strike="noStrike">
              <a:solidFill>
                <a:srgbClr val="FBBC0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86" name="Google Shape;486;p49"/>
          <p:cNvGrpSpPr/>
          <p:nvPr/>
        </p:nvGrpSpPr>
        <p:grpSpPr>
          <a:xfrm>
            <a:off x="3706378" y="1400884"/>
            <a:ext cx="4373759" cy="803700"/>
            <a:chOff x="3580525" y="1240475"/>
            <a:chExt cx="4341200" cy="803700"/>
          </a:xfrm>
        </p:grpSpPr>
        <p:sp>
          <p:nvSpPr>
            <p:cNvPr id="487" name="Google Shape;487;p49"/>
            <p:cNvSpPr/>
            <p:nvPr/>
          </p:nvSpPr>
          <p:spPr>
            <a:xfrm>
              <a:off x="3580525" y="1240475"/>
              <a:ext cx="4230600" cy="80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9"/>
            <p:cNvSpPr txBox="1"/>
            <p:nvPr/>
          </p:nvSpPr>
          <p:spPr>
            <a:xfrm>
              <a:off x="3691125" y="1325379"/>
              <a:ext cx="4230600" cy="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Expression levels of the </a:t>
              </a:r>
              <a:r>
                <a:rPr b="1"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40,000</a:t>
              </a: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genes in </a:t>
              </a:r>
              <a:r>
                <a:rPr b="1"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</a:t>
              </a: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tissues across </a:t>
              </a:r>
              <a:r>
                <a:rPr b="1"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26</a:t>
              </a: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individual maize plants</a:t>
              </a:r>
              <a:endParaRPr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89" name="Google Shape;489;p49"/>
          <p:cNvGrpSpPr/>
          <p:nvPr/>
        </p:nvGrpSpPr>
        <p:grpSpPr>
          <a:xfrm>
            <a:off x="3707029" y="2396372"/>
            <a:ext cx="4292790" cy="431400"/>
            <a:chOff x="3580525" y="2243978"/>
            <a:chExt cx="4230600" cy="431400"/>
          </a:xfrm>
        </p:grpSpPr>
        <p:sp>
          <p:nvSpPr>
            <p:cNvPr id="490" name="Google Shape;490;p49"/>
            <p:cNvSpPr/>
            <p:nvPr/>
          </p:nvSpPr>
          <p:spPr>
            <a:xfrm>
              <a:off x="3580525" y="2243978"/>
              <a:ext cx="4230600" cy="431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9"/>
            <p:cNvSpPr txBox="1"/>
            <p:nvPr/>
          </p:nvSpPr>
          <p:spPr>
            <a:xfrm>
              <a:off x="3691125" y="2333413"/>
              <a:ext cx="38820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Graphical neural network of pairwise correlations</a:t>
              </a:r>
              <a:endParaRPr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92" name="Google Shape;492;p49"/>
          <p:cNvGrpSpPr/>
          <p:nvPr/>
        </p:nvGrpSpPr>
        <p:grpSpPr>
          <a:xfrm>
            <a:off x="3703876" y="3074749"/>
            <a:ext cx="4295751" cy="558893"/>
            <a:chOff x="3580525" y="2961052"/>
            <a:chExt cx="4230600" cy="803700"/>
          </a:xfrm>
        </p:grpSpPr>
        <p:sp>
          <p:nvSpPr>
            <p:cNvPr id="493" name="Google Shape;493;p49"/>
            <p:cNvSpPr/>
            <p:nvPr/>
          </p:nvSpPr>
          <p:spPr>
            <a:xfrm>
              <a:off x="3580525" y="2961052"/>
              <a:ext cx="4230600" cy="80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9"/>
            <p:cNvSpPr txBox="1"/>
            <p:nvPr/>
          </p:nvSpPr>
          <p:spPr>
            <a:xfrm>
              <a:off x="3691125" y="3116752"/>
              <a:ext cx="41199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Biological knowledge, gene function, pathways</a:t>
              </a:r>
              <a:endParaRPr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95" name="Google Shape;495;p49"/>
          <p:cNvGrpSpPr/>
          <p:nvPr/>
        </p:nvGrpSpPr>
        <p:grpSpPr>
          <a:xfrm>
            <a:off x="3701016" y="3896963"/>
            <a:ext cx="4297020" cy="803725"/>
            <a:chOff x="3580525" y="3823150"/>
            <a:chExt cx="4230600" cy="803725"/>
          </a:xfrm>
        </p:grpSpPr>
        <p:sp>
          <p:nvSpPr>
            <p:cNvPr id="496" name="Google Shape;496;p49"/>
            <p:cNvSpPr/>
            <p:nvPr/>
          </p:nvSpPr>
          <p:spPr>
            <a:xfrm>
              <a:off x="3580525" y="3823150"/>
              <a:ext cx="4230600" cy="80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9"/>
            <p:cNvSpPr txBox="1"/>
            <p:nvPr/>
          </p:nvSpPr>
          <p:spPr>
            <a:xfrm>
              <a:off x="3691125" y="3866975"/>
              <a:ext cx="3763500" cy="7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Based on targeted gene modulation,</a:t>
              </a:r>
              <a:endParaRPr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10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provide information about the effects on gene expression levels of other maize genes</a:t>
              </a:r>
              <a:endParaRPr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498" name="Google Shape;498;p49"/>
          <p:cNvSpPr txBox="1"/>
          <p:nvPr/>
        </p:nvSpPr>
        <p:spPr>
          <a:xfrm>
            <a:off x="1170840" y="2304375"/>
            <a:ext cx="2419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 Condensed"/>
              <a:buNone/>
            </a:pPr>
            <a:r>
              <a:rPr b="1" lang="en" sz="1900">
                <a:solidFill>
                  <a:srgbClr val="FBBC05"/>
                </a:solidFill>
                <a:latin typeface="Google Sans"/>
                <a:ea typeface="Google Sans"/>
                <a:cs typeface="Google Sans"/>
                <a:sym typeface="Google Sans"/>
              </a:rPr>
              <a:t>Main method</a:t>
            </a:r>
            <a:endParaRPr b="1" i="0" sz="1900" u="none" cap="none" strike="noStrike">
              <a:solidFill>
                <a:srgbClr val="FBBC0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9" name="Google Shape;499;p49"/>
          <p:cNvSpPr txBox="1"/>
          <p:nvPr/>
        </p:nvSpPr>
        <p:spPr>
          <a:xfrm>
            <a:off x="472253" y="3085675"/>
            <a:ext cx="3118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 Condensed"/>
              <a:buNone/>
            </a:pPr>
            <a:r>
              <a:rPr b="1" lang="en" sz="2000">
                <a:solidFill>
                  <a:srgbClr val="FBBC05"/>
                </a:solidFill>
                <a:latin typeface="Google Sans"/>
                <a:ea typeface="Google Sans"/>
                <a:cs typeface="Google Sans"/>
                <a:sym typeface="Google Sans"/>
              </a:rPr>
              <a:t>Potential additional information</a:t>
            </a:r>
            <a:endParaRPr b="1" i="0" sz="2000" u="none" cap="none" strike="noStrike">
              <a:solidFill>
                <a:srgbClr val="FBBC0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537725" y="4019375"/>
            <a:ext cx="3052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 Condensed"/>
              <a:buNone/>
            </a:pPr>
            <a:r>
              <a:rPr b="1" lang="en" sz="2000">
                <a:solidFill>
                  <a:srgbClr val="FBBC05"/>
                </a:solidFill>
                <a:latin typeface="Google Sans"/>
                <a:ea typeface="Google Sans"/>
                <a:cs typeface="Google Sans"/>
                <a:sym typeface="Google Sans"/>
              </a:rPr>
              <a:t>Intended outcome</a:t>
            </a:r>
            <a:endParaRPr b="1" i="0" sz="2000" u="none" cap="none" strike="noStrike">
              <a:solidFill>
                <a:srgbClr val="FBBC0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1" name="Google Shape;501;p49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</a:t>
            </a:r>
            <a:endParaRPr/>
          </a:p>
        </p:txBody>
      </p:sp>
      <p:graphicFrame>
        <p:nvGraphicFramePr>
          <p:cNvPr id="507" name="Google Shape;507;p50"/>
          <p:cNvGraphicFramePr/>
          <p:nvPr/>
        </p:nvGraphicFramePr>
        <p:xfrm>
          <a:off x="481400" y="16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{7C2EDBBB-014B-4C8B-A72D-D8D1440B1FEA}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8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8" name="Google Shape;508;p50"/>
          <p:cNvSpPr txBox="1"/>
          <p:nvPr/>
        </p:nvSpPr>
        <p:spPr>
          <a:xfrm>
            <a:off x="951350" y="3114200"/>
            <a:ext cx="6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x 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" name="Google Shape;509;p50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0" name="Google Shape;5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850" y="2378275"/>
            <a:ext cx="3291050" cy="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0"/>
          <p:cNvSpPr/>
          <p:nvPr/>
        </p:nvSpPr>
        <p:spPr>
          <a:xfrm>
            <a:off x="5971525" y="2896850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0"/>
          <p:cNvSpPr/>
          <p:nvPr/>
        </p:nvSpPr>
        <p:spPr>
          <a:xfrm>
            <a:off x="7005150" y="2099325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0"/>
          <p:cNvSpPr/>
          <p:nvPr/>
        </p:nvSpPr>
        <p:spPr>
          <a:xfrm>
            <a:off x="6398425" y="1569175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0"/>
          <p:cNvSpPr/>
          <p:nvPr/>
        </p:nvSpPr>
        <p:spPr>
          <a:xfrm>
            <a:off x="7623175" y="2532450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0"/>
          <p:cNvSpPr/>
          <p:nvPr/>
        </p:nvSpPr>
        <p:spPr>
          <a:xfrm>
            <a:off x="6833400" y="2952738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0"/>
          <p:cNvSpPr/>
          <p:nvPr/>
        </p:nvSpPr>
        <p:spPr>
          <a:xfrm>
            <a:off x="7752325" y="1026075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0"/>
          <p:cNvSpPr/>
          <p:nvPr/>
        </p:nvSpPr>
        <p:spPr>
          <a:xfrm>
            <a:off x="8189350" y="1811150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>
            <a:off x="8048725" y="3423475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50"/>
          <p:cNvCxnSpPr>
            <a:endCxn id="515" idx="2"/>
          </p:cNvCxnSpPr>
          <p:nvPr/>
        </p:nvCxnSpPr>
        <p:spPr>
          <a:xfrm>
            <a:off x="6193800" y="2998488"/>
            <a:ext cx="639600" cy="6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0"/>
          <p:cNvCxnSpPr>
            <a:stCxn id="512" idx="4"/>
            <a:endCxn id="515" idx="0"/>
          </p:cNvCxnSpPr>
          <p:nvPr/>
        </p:nvCxnSpPr>
        <p:spPr>
          <a:xfrm flipH="1">
            <a:off x="6944100" y="2320425"/>
            <a:ext cx="171600" cy="63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50"/>
          <p:cNvCxnSpPr>
            <a:stCxn id="514" idx="4"/>
            <a:endCxn id="518" idx="1"/>
          </p:cNvCxnSpPr>
          <p:nvPr/>
        </p:nvCxnSpPr>
        <p:spPr>
          <a:xfrm>
            <a:off x="7733725" y="2753550"/>
            <a:ext cx="347400" cy="7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50"/>
          <p:cNvCxnSpPr>
            <a:stCxn id="513" idx="5"/>
            <a:endCxn id="512" idx="1"/>
          </p:cNvCxnSpPr>
          <p:nvPr/>
        </p:nvCxnSpPr>
        <p:spPr>
          <a:xfrm>
            <a:off x="6587146" y="1757896"/>
            <a:ext cx="450300" cy="37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50"/>
          <p:cNvCxnSpPr>
            <a:stCxn id="512" idx="6"/>
            <a:endCxn id="517" idx="3"/>
          </p:cNvCxnSpPr>
          <p:nvPr/>
        </p:nvCxnSpPr>
        <p:spPr>
          <a:xfrm flipH="1" rot="10800000">
            <a:off x="7226250" y="1999875"/>
            <a:ext cx="995400" cy="2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50"/>
          <p:cNvCxnSpPr>
            <a:stCxn id="512" idx="5"/>
            <a:endCxn id="514" idx="2"/>
          </p:cNvCxnSpPr>
          <p:nvPr/>
        </p:nvCxnSpPr>
        <p:spPr>
          <a:xfrm>
            <a:off x="7193871" y="2288046"/>
            <a:ext cx="429300" cy="35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50"/>
          <p:cNvCxnSpPr>
            <a:stCxn id="514" idx="7"/>
            <a:endCxn id="517" idx="4"/>
          </p:cNvCxnSpPr>
          <p:nvPr/>
        </p:nvCxnSpPr>
        <p:spPr>
          <a:xfrm flipH="1" rot="10800000">
            <a:off x="7811896" y="2032329"/>
            <a:ext cx="488100" cy="53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50"/>
          <p:cNvCxnSpPr>
            <a:stCxn id="516" idx="4"/>
            <a:endCxn id="514" idx="0"/>
          </p:cNvCxnSpPr>
          <p:nvPr/>
        </p:nvCxnSpPr>
        <p:spPr>
          <a:xfrm flipH="1">
            <a:off x="7733575" y="1247175"/>
            <a:ext cx="129300" cy="128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50"/>
          <p:cNvCxnSpPr>
            <a:stCxn id="513" idx="6"/>
            <a:endCxn id="517" idx="2"/>
          </p:cNvCxnSpPr>
          <p:nvPr/>
        </p:nvCxnSpPr>
        <p:spPr>
          <a:xfrm>
            <a:off x="6619525" y="1679725"/>
            <a:ext cx="1569900" cy="24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50"/>
          <p:cNvCxnSpPr>
            <a:stCxn id="511" idx="7"/>
            <a:endCxn id="514" idx="3"/>
          </p:cNvCxnSpPr>
          <p:nvPr/>
        </p:nvCxnSpPr>
        <p:spPr>
          <a:xfrm flipH="1" rot="10800000">
            <a:off x="6160246" y="2721029"/>
            <a:ext cx="1495200" cy="20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50"/>
          <p:cNvSpPr/>
          <p:nvPr/>
        </p:nvSpPr>
        <p:spPr>
          <a:xfrm>
            <a:off x="5790175" y="3718900"/>
            <a:ext cx="2211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0"/>
          <p:cNvSpPr txBox="1"/>
          <p:nvPr/>
        </p:nvSpPr>
        <p:spPr>
          <a:xfrm>
            <a:off x="6011275" y="3613900"/>
            <a:ext cx="9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= gene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50"/>
          <p:cNvSpPr txBox="1"/>
          <p:nvPr/>
        </p:nvSpPr>
        <p:spPr>
          <a:xfrm>
            <a:off x="5415825" y="3906575"/>
            <a:ext cx="354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edges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= relationships between genes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383150" y="3613900"/>
            <a:ext cx="194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= # of genes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# of samples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50"/>
          <p:cNvSpPr txBox="1"/>
          <p:nvPr/>
        </p:nvSpPr>
        <p:spPr>
          <a:xfrm>
            <a:off x="404550" y="1247175"/>
            <a:ext cx="16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Expression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50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</a:t>
            </a:r>
            <a:endParaRPr/>
          </a:p>
        </p:txBody>
      </p:sp>
      <p:cxnSp>
        <p:nvCxnSpPr>
          <p:cNvPr id="540" name="Google Shape;540;p51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51"/>
          <p:cNvSpPr txBox="1"/>
          <p:nvPr/>
        </p:nvSpPr>
        <p:spPr>
          <a:xfrm>
            <a:off x="5140725" y="1785125"/>
            <a:ext cx="270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Extracted key features that serve as the basis of our predictive model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2" name="Google Shape;5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25" y="660628"/>
            <a:ext cx="2891924" cy="29238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51"/>
          <p:cNvCxnSpPr/>
          <p:nvPr/>
        </p:nvCxnSpPr>
        <p:spPr>
          <a:xfrm>
            <a:off x="3956250" y="1121425"/>
            <a:ext cx="1050900" cy="949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51"/>
          <p:cNvCxnSpPr/>
          <p:nvPr/>
        </p:nvCxnSpPr>
        <p:spPr>
          <a:xfrm flipH="1" rot="10800000">
            <a:off x="3956250" y="2334725"/>
            <a:ext cx="1050900" cy="949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51"/>
          <p:cNvSpPr txBox="1"/>
          <p:nvPr/>
        </p:nvSpPr>
        <p:spPr>
          <a:xfrm>
            <a:off x="1590800" y="3749000"/>
            <a:ext cx="40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Network construction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1"/>
          <p:cNvSpPr/>
          <p:nvPr/>
        </p:nvSpPr>
        <p:spPr>
          <a:xfrm>
            <a:off x="560400" y="4250000"/>
            <a:ext cx="964500" cy="303600"/>
          </a:xfrm>
          <a:prstGeom prst="chevron">
            <a:avLst>
              <a:gd fmla="val 50000" name="adj"/>
            </a:avLst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7" name="Google Shape;547;p51"/>
          <p:cNvSpPr/>
          <p:nvPr/>
        </p:nvSpPr>
        <p:spPr>
          <a:xfrm>
            <a:off x="560400" y="3812750"/>
            <a:ext cx="964500" cy="3036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8" name="Google Shape;548;p51"/>
          <p:cNvSpPr/>
          <p:nvPr/>
        </p:nvSpPr>
        <p:spPr>
          <a:xfrm>
            <a:off x="560400" y="4687250"/>
            <a:ext cx="964500" cy="3036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1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9" name="Google Shape;549;p51"/>
          <p:cNvSpPr txBox="1"/>
          <p:nvPr/>
        </p:nvSpPr>
        <p:spPr>
          <a:xfrm>
            <a:off x="1590800" y="4186250"/>
            <a:ext cx="282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Many genes, few samples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51"/>
          <p:cNvSpPr txBox="1"/>
          <p:nvPr/>
        </p:nvSpPr>
        <p:spPr>
          <a:xfrm>
            <a:off x="1590800" y="4623500"/>
            <a:ext cx="732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can we incorporate biological knowledge (e.g., functional annotations)?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51"/>
          <p:cNvSpPr txBox="1"/>
          <p:nvPr/>
        </p:nvSpPr>
        <p:spPr>
          <a:xfrm>
            <a:off x="560400" y="3387950"/>
            <a:ext cx="173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Challenges: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51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 Pipeline</a:t>
            </a:r>
            <a:endParaRPr/>
          </a:p>
        </p:txBody>
      </p:sp>
      <p:cxnSp>
        <p:nvCxnSpPr>
          <p:cNvPr id="558" name="Google Shape;558;p52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9" name="Google Shape;5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25" y="1432800"/>
            <a:ext cx="8374149" cy="23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2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"/>
          <p:cNvSpPr txBox="1"/>
          <p:nvPr>
            <p:ph type="title"/>
          </p:nvPr>
        </p:nvSpPr>
        <p:spPr>
          <a:xfrm>
            <a:off x="311700" y="2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 Pipeline</a:t>
            </a:r>
            <a:endParaRPr/>
          </a:p>
        </p:txBody>
      </p:sp>
      <p:cxnSp>
        <p:nvCxnSpPr>
          <p:cNvPr id="566" name="Google Shape;566;p53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7" name="Google Shape;5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5" y="882125"/>
            <a:ext cx="8296166" cy="40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3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/>
          <p:nvPr>
            <p:ph type="title"/>
          </p:nvPr>
        </p:nvSpPr>
        <p:spPr>
          <a:xfrm>
            <a:off x="3417025" y="1531425"/>
            <a:ext cx="18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574" name="Google Shape;574;p54"/>
          <p:cNvCxnSpPr/>
          <p:nvPr/>
        </p:nvCxnSpPr>
        <p:spPr>
          <a:xfrm>
            <a:off x="30800" y="285875"/>
            <a:ext cx="0" cy="4609500"/>
          </a:xfrm>
          <a:prstGeom prst="straightConnector1">
            <a:avLst/>
          </a:prstGeom>
          <a:noFill/>
          <a:ln cap="flat" cmpd="sng" w="76200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54"/>
          <p:cNvSpPr/>
          <p:nvPr/>
        </p:nvSpPr>
        <p:spPr>
          <a:xfrm>
            <a:off x="7941775" y="263400"/>
            <a:ext cx="990300" cy="2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50" y="3294850"/>
            <a:ext cx="29718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725" y="2713800"/>
            <a:ext cx="1570200" cy="11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