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Google Sans"/>
      <p:regular r:id="rId30"/>
      <p:bold r:id="rId31"/>
      <p:italic r:id="rId32"/>
      <p:boldItalic r:id="rId33"/>
    </p:embeddedFont>
    <p:embeddedFont>
      <p:font typeface="Google Sans Medium"/>
      <p:regular r:id="rId34"/>
      <p:bold r:id="rId35"/>
      <p:italic r:id="rId36"/>
      <p:boldItalic r:id="rId37"/>
    </p:embeddedFont>
    <p:embeddedFont>
      <p:font typeface="Helvetica Neue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italic.fntdata"/><Relationship Id="rId20" Type="http://schemas.openxmlformats.org/officeDocument/2006/relationships/slide" Target="slides/slide15.xml"/><Relationship Id="rId41" Type="http://schemas.openxmlformats.org/officeDocument/2006/relationships/font" Target="fonts/HelveticaNeueLight-boldItalic.fntdata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-bold.fntdata"/><Relationship Id="rId30" Type="http://schemas.openxmlformats.org/officeDocument/2006/relationships/font" Target="fonts/GoogleSans-regular.fntdata"/><Relationship Id="rId11" Type="http://schemas.openxmlformats.org/officeDocument/2006/relationships/slide" Target="slides/slide6.xml"/><Relationship Id="rId33" Type="http://schemas.openxmlformats.org/officeDocument/2006/relationships/font" Target="fonts/GoogleSans-boldItalic.fntdata"/><Relationship Id="rId10" Type="http://schemas.openxmlformats.org/officeDocument/2006/relationships/slide" Target="slides/slide5.xml"/><Relationship Id="rId32" Type="http://schemas.openxmlformats.org/officeDocument/2006/relationships/font" Target="fonts/GoogleSans-italic.fntdata"/><Relationship Id="rId13" Type="http://schemas.openxmlformats.org/officeDocument/2006/relationships/slide" Target="slides/slide8.xml"/><Relationship Id="rId35" Type="http://schemas.openxmlformats.org/officeDocument/2006/relationships/font" Target="fonts/GoogleSansMedium-bold.fntdata"/><Relationship Id="rId12" Type="http://schemas.openxmlformats.org/officeDocument/2006/relationships/slide" Target="slides/slide7.xml"/><Relationship Id="rId34" Type="http://schemas.openxmlformats.org/officeDocument/2006/relationships/font" Target="fonts/GoogleSansMedium-regular.fntdata"/><Relationship Id="rId15" Type="http://schemas.openxmlformats.org/officeDocument/2006/relationships/slide" Target="slides/slide10.xml"/><Relationship Id="rId37" Type="http://schemas.openxmlformats.org/officeDocument/2006/relationships/font" Target="fonts/GoogleSans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GoogleSansMedium-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bf63835fa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bf63835fa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2a914ee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2a914ee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c2a914ee9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c2a914ee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c2a914ee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c2a914ee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c2a914ee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c2a914ee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d92f5fe29_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d92f5fe29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bd9d9380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bd9d9380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d92f5fe29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d92f5fe29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bd92f5fe29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bd92f5fe29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bd92f5fe2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bd92f5fe2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f63835f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f63835f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3d2dad5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3d2dad5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bd92f5fe29_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bd92f5fe29_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c3d2dad5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c3d2dad5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f63835fa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f63835fa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">
  <p:cSld name="Blank - Title_1_1_3_1_1_1">
    <p:bg>
      <p:bgPr>
        <a:solidFill>
          <a:srgbClr val="FBBC0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Yellow">
  <p:cSld name="TITLE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Green">
  <p:cSld name="CUSTOM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Green">
  <p:cSld name="TITLE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Red">
  <p:cSld name="CUSTOM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Red">
  <p:cSld name="TITLE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">
  <p:cSld name="TITLE_2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">
  <p:cSld name="TITLE_2_1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">
  <p:cSld name="TITLE_2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Blue 900">
  <p:cSld name="CUSTOM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Yellow 700">
  <p:cSld name="CUSTOM_1_1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Green 900">
  <p:cSld name="CUSTOM_1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Red 800">
  <p:cSld name="CUSTOM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Intro/Context Slide">
  <p:cSld name="Blank - Title_1_1_3_1_1">
    <p:bg>
      <p:bgPr>
        <a:solidFill>
          <a:srgbClr val="FBBC0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header">
  <p:cSld name="Blank - Title_1_1_3_1_1_2">
    <p:bg>
      <p:bgPr>
        <a:noFill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Yellow">
  <p:cSld name="TITLE_2_3_3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Yellow">
  <p:cSld name="TITLE_2_3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Green">
  <p:cSld name="TITLE_2_3_3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Green">
  <p:cSld name="TITLE_2_3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idx="1" type="body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6" name="Google Shape;296;p30"/>
          <p:cNvSpPr txBox="1"/>
          <p:nvPr>
            <p:ph idx="2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Blue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Red">
  <p:cSld name="TITLE_2_3_3_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Red">
  <p:cSld name="TITLE_2_3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Tube">
  <p:cSld name="Blank_2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rect b="b" l="l" r="r" t="t"/>
              <a:pathLst>
                <a:path extrusionOk="0" h="63750" w="91125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rect b="b" l="l" r="r" t="t"/>
              <a:pathLst>
                <a:path extrusionOk="0" h="41438" w="24938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rect b="b" l="l" r="r" t="t"/>
              <a:pathLst>
                <a:path extrusionOk="0" h="41251" w="23813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rect b="b" l="l" r="r" t="t"/>
              <a:pathLst>
                <a:path extrusionOk="0" h="54750" w="29438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rect b="b" l="l" r="r" t="t"/>
              <a:pathLst>
                <a:path extrusionOk="0" h="54750" w="26626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rect b="b" l="l" r="r" t="t"/>
              <a:pathLst>
                <a:path extrusionOk="0" h="57376" w="25125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 1">
  <p:cSld name="Blank - Title_1_1_3_1_1_1_1">
    <p:bg>
      <p:bgPr>
        <a:solidFill>
          <a:srgbClr val="FBBC04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6" name="Google Shape;366;p35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 1">
  <p:cSld name="CUSTOM_2_1_1"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>
            <a:alphaModFix/>
          </a:blip>
          <a:srcRect b="0" l="0" r="-4482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/>
          <p:nvPr>
            <p:ph idx="1" type="subTitle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7" name="Google Shape;377;p3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 1">
  <p:cSld name="TITLE_2_1_2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85" name="Google Shape;385;p3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6" name="Google Shape;386;p3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 1">
  <p:cSld name="TITLE_2_2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 1">
  <p:cSld name="TITLE_2_1_1_2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4" name="Google Shape;414;p3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 1">
  <p:cSld name="TITLE_2_1_1_1_1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8" name="Google Shape;428;p40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">
  <p:cSld name="CUSTOM_2_1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-4481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s Cover Slide">
  <p:cSld name="CUSTOM_3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Marketing Platform Cover Slide">
  <p:cSld name="CUSTOM_2_2"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 Manager Cover Slide">
  <p:cSld name="CUSTOM_2_2_1">
    <p:bg>
      <p:bgPr>
        <a:solidFill>
          <a:srgbClr val="FFFF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4" name="Google Shape;444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5" name="Google Shape;44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8" name="Google Shape;44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2pPr>
            <a:lvl3pPr indent="-285750" lvl="2" marL="1371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9" name="Google Shape;44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lue">
  <p:cSld name="TITLE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Blue">
  <p:cSld name="TITLE_2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Blue">
  <p:cSld name="TITLE_2_3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Yellow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/>
          <p:nvPr>
            <p:ph type="ctrTitle"/>
          </p:nvPr>
        </p:nvSpPr>
        <p:spPr>
          <a:xfrm>
            <a:off x="728925" y="744575"/>
            <a:ext cx="7710000" cy="27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Nunito"/>
                <a:ea typeface="Nunito"/>
                <a:cs typeface="Nunito"/>
                <a:sym typeface="Nunito"/>
              </a:rPr>
              <a:t>IACS  X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Nunito"/>
                <a:ea typeface="Nunito"/>
                <a:cs typeface="Nunito"/>
                <a:sym typeface="Nunito"/>
              </a:rPr>
              <a:t> 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Predicting effects of genetic perturbation in maize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Exploratory Data Analysis Report</a:t>
            </a:r>
            <a:endParaRPr b="1" sz="2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5" name="Google Shape;455;p46"/>
          <p:cNvSpPr txBox="1"/>
          <p:nvPr>
            <p:ph idx="1" type="subTitle"/>
          </p:nvPr>
        </p:nvSpPr>
        <p:spPr>
          <a:xfrm>
            <a:off x="728925" y="3737575"/>
            <a:ext cx="7309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Eagon, Han, Sergio, Victor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6" name="Google Shape;4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650" y="790100"/>
            <a:ext cx="1570200" cy="117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7" name="Google Shape;457;p46"/>
          <p:cNvCxnSpPr/>
          <p:nvPr/>
        </p:nvCxnSpPr>
        <p:spPr>
          <a:xfrm>
            <a:off x="821325" y="3992050"/>
            <a:ext cx="1098600" cy="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46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5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remains difficult about the problem (Eagon)</a:t>
            </a:r>
            <a:endParaRPr/>
          </a:p>
        </p:txBody>
      </p:sp>
      <p:cxnSp>
        <p:nvCxnSpPr>
          <p:cNvPr id="659" name="Google Shape;659;p55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55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1" name="Google Shape;6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650" y="1218137"/>
            <a:ext cx="4003825" cy="32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24" y="1319063"/>
            <a:ext cx="3751450" cy="300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6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remains difficult about the problem </a:t>
            </a:r>
            <a:endParaRPr/>
          </a:p>
        </p:txBody>
      </p:sp>
      <p:cxnSp>
        <p:nvCxnSpPr>
          <p:cNvPr id="668" name="Google Shape;668;p56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56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0" name="Google Shape;67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825" y="825450"/>
            <a:ext cx="3278000" cy="41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7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remains difficult about the problem </a:t>
            </a:r>
            <a:endParaRPr/>
          </a:p>
        </p:txBody>
      </p:sp>
      <p:cxnSp>
        <p:nvCxnSpPr>
          <p:cNvPr id="676" name="Google Shape;676;p57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57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8" name="Google Shape;67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550" y="1306762"/>
            <a:ext cx="4003825" cy="32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825" y="825450"/>
            <a:ext cx="3278000" cy="41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8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remains difficult about the problem </a:t>
            </a:r>
            <a:endParaRPr/>
          </a:p>
        </p:txBody>
      </p:sp>
      <p:cxnSp>
        <p:nvCxnSpPr>
          <p:cNvPr id="685" name="Google Shape;685;p58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58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7" name="Google Shape;68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150" y="977850"/>
            <a:ext cx="4397450" cy="351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13" y="1135312"/>
            <a:ext cx="4003825" cy="32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9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Output</a:t>
            </a:r>
            <a:endParaRPr/>
          </a:p>
        </p:txBody>
      </p:sp>
      <p:cxnSp>
        <p:nvCxnSpPr>
          <p:cNvPr id="694" name="Google Shape;694;p59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59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6" name="Google Shape;69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25" y="825450"/>
            <a:ext cx="2829439" cy="40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850" y="1024825"/>
            <a:ext cx="4433725" cy="361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8" name="Google Shape;698;p59"/>
          <p:cNvCxnSpPr/>
          <p:nvPr/>
        </p:nvCxnSpPr>
        <p:spPr>
          <a:xfrm>
            <a:off x="3731950" y="2687775"/>
            <a:ext cx="6216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0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Potential Methods and Considerations </a:t>
            </a:r>
            <a:endParaRPr/>
          </a:p>
        </p:txBody>
      </p:sp>
      <p:cxnSp>
        <p:nvCxnSpPr>
          <p:cNvPr id="704" name="Google Shape;704;p60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60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6" name="Google Shape;70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250" y="882125"/>
            <a:ext cx="5452189" cy="4013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1"/>
          <p:cNvSpPr txBox="1"/>
          <p:nvPr>
            <p:ph type="title"/>
          </p:nvPr>
        </p:nvSpPr>
        <p:spPr>
          <a:xfrm>
            <a:off x="3417025" y="1531425"/>
            <a:ext cx="18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cxnSp>
        <p:nvCxnSpPr>
          <p:cNvPr id="712" name="Google Shape;712;p61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61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4" name="Google Shape;71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750" y="3294850"/>
            <a:ext cx="29718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725" y="2713800"/>
            <a:ext cx="1570200" cy="11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>
            <p:ph type="ctrTitle"/>
          </p:nvPr>
        </p:nvSpPr>
        <p:spPr>
          <a:xfrm>
            <a:off x="311700" y="746725"/>
            <a:ext cx="8520600" cy="38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285F4"/>
                </a:solidFill>
                <a:latin typeface="Nunito"/>
                <a:ea typeface="Nunito"/>
                <a:cs typeface="Nunito"/>
                <a:sym typeface="Nunito"/>
              </a:rPr>
              <a:t>Preprocessing</a:t>
            </a:r>
            <a:endParaRPr sz="2600">
              <a:solidFill>
                <a:srgbClr val="4285F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BBC04"/>
                </a:solidFill>
                <a:latin typeface="Nunito"/>
                <a:ea typeface="Nunito"/>
                <a:cs typeface="Nunito"/>
                <a:sym typeface="Nunito"/>
              </a:rPr>
              <a:t>Data Analysis and Visualization</a:t>
            </a:r>
            <a:endParaRPr sz="2600">
              <a:solidFill>
                <a:srgbClr val="FBBC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A4335"/>
                </a:solidFill>
                <a:latin typeface="Nunito"/>
                <a:ea typeface="Nunito"/>
                <a:cs typeface="Nunito"/>
                <a:sym typeface="Nunito"/>
              </a:rPr>
              <a:t>Requirements for Predictor</a:t>
            </a:r>
            <a:endParaRPr sz="2600">
              <a:solidFill>
                <a:srgbClr val="EA43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4A853"/>
                </a:solidFill>
                <a:latin typeface="Nunito"/>
                <a:ea typeface="Nunito"/>
                <a:cs typeface="Nunito"/>
                <a:sym typeface="Nunito"/>
              </a:rPr>
              <a:t>Proposed Methods and Considerations</a:t>
            </a:r>
            <a:endParaRPr sz="2600">
              <a:solidFill>
                <a:srgbClr val="34A85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4" name="Google Shape;464;p47"/>
          <p:cNvSpPr txBox="1"/>
          <p:nvPr>
            <p:ph idx="1" type="subTitle"/>
          </p:nvPr>
        </p:nvSpPr>
        <p:spPr>
          <a:xfrm>
            <a:off x="311700" y="183650"/>
            <a:ext cx="85206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Roadmap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465" name="Google Shape;465;p47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47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</p:txBody>
      </p:sp>
      <p:cxnSp>
        <p:nvCxnSpPr>
          <p:cNvPr id="472" name="Google Shape;472;p48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48"/>
          <p:cNvSpPr txBox="1"/>
          <p:nvPr/>
        </p:nvSpPr>
        <p:spPr>
          <a:xfrm>
            <a:off x="1170840" y="1523275"/>
            <a:ext cx="2419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Roboto Condensed"/>
              <a:buNone/>
            </a:pPr>
            <a:r>
              <a:rPr b="1" lang="en" sz="1900">
                <a:solidFill>
                  <a:srgbClr val="FBBC05"/>
                </a:solidFill>
                <a:latin typeface="Google Sans"/>
                <a:ea typeface="Google Sans"/>
                <a:cs typeface="Google Sans"/>
                <a:sym typeface="Google Sans"/>
              </a:rPr>
              <a:t>Convert raw counts to TPM</a:t>
            </a:r>
            <a:endParaRPr b="1" i="0" sz="1900" u="none" cap="none" strike="noStrike">
              <a:solidFill>
                <a:srgbClr val="FBBC0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474" name="Google Shape;474;p48"/>
          <p:cNvGrpSpPr/>
          <p:nvPr/>
        </p:nvGrpSpPr>
        <p:grpSpPr>
          <a:xfrm>
            <a:off x="3706378" y="1400884"/>
            <a:ext cx="4262330" cy="803700"/>
            <a:chOff x="3580525" y="1240475"/>
            <a:chExt cx="4230600" cy="803700"/>
          </a:xfrm>
        </p:grpSpPr>
        <p:sp>
          <p:nvSpPr>
            <p:cNvPr id="475" name="Google Shape;475;p48"/>
            <p:cNvSpPr/>
            <p:nvPr/>
          </p:nvSpPr>
          <p:spPr>
            <a:xfrm>
              <a:off x="3580525" y="1240475"/>
              <a:ext cx="4230600" cy="803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8"/>
            <p:cNvSpPr txBox="1"/>
            <p:nvPr/>
          </p:nvSpPr>
          <p:spPr>
            <a:xfrm>
              <a:off x="3691118" y="1325391"/>
              <a:ext cx="3997200" cy="6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6"/>
                </a:buClr>
                <a:buFont typeface="Roboto Condensed"/>
                <a:buNone/>
              </a:pPr>
              <a:r>
                <a:rPr lang="en" sz="110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Transcripts per million (TPM) are expression values normalized by gene length and by sequencing depth (and scaled by a large factor)  </a:t>
              </a:r>
              <a:endParaRPr sz="11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477" name="Google Shape;477;p48"/>
          <p:cNvSpPr txBox="1"/>
          <p:nvPr/>
        </p:nvSpPr>
        <p:spPr>
          <a:xfrm>
            <a:off x="1374874" y="2646700"/>
            <a:ext cx="2215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Roboto Condensed"/>
              <a:buNone/>
            </a:pPr>
            <a:r>
              <a:rPr b="1" lang="en" sz="1900">
                <a:solidFill>
                  <a:srgbClr val="FBBC05"/>
                </a:solidFill>
                <a:latin typeface="Google Sans"/>
                <a:ea typeface="Google Sans"/>
                <a:cs typeface="Google Sans"/>
                <a:sym typeface="Google Sans"/>
              </a:rPr>
              <a:t>Log transform the data</a:t>
            </a:r>
            <a:endParaRPr b="1" i="0" sz="1900" u="none" cap="none" strike="noStrike">
              <a:solidFill>
                <a:srgbClr val="FBBC0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48"/>
          <p:cNvGrpSpPr/>
          <p:nvPr/>
        </p:nvGrpSpPr>
        <p:grpSpPr>
          <a:xfrm>
            <a:off x="3706378" y="2524309"/>
            <a:ext cx="4262330" cy="803700"/>
            <a:chOff x="3580525" y="1240475"/>
            <a:chExt cx="4230600" cy="803700"/>
          </a:xfrm>
        </p:grpSpPr>
        <p:sp>
          <p:nvSpPr>
            <p:cNvPr id="480" name="Google Shape;480;p48"/>
            <p:cNvSpPr/>
            <p:nvPr/>
          </p:nvSpPr>
          <p:spPr>
            <a:xfrm>
              <a:off x="3580525" y="1240475"/>
              <a:ext cx="4230600" cy="803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8"/>
            <p:cNvSpPr txBox="1"/>
            <p:nvPr/>
          </p:nvSpPr>
          <p:spPr>
            <a:xfrm>
              <a:off x="3691118" y="1325391"/>
              <a:ext cx="3997200" cy="6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6"/>
                </a:buClr>
                <a:buFont typeface="Roboto Condensed"/>
                <a:buNone/>
              </a:pPr>
              <a:r>
                <a:rPr lang="en" sz="110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Log2 transform the data after adding a small offset (usually 1)</a:t>
              </a:r>
              <a:endParaRPr sz="11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482" name="Google Shape;482;p48"/>
          <p:cNvSpPr txBox="1"/>
          <p:nvPr/>
        </p:nvSpPr>
        <p:spPr>
          <a:xfrm>
            <a:off x="1374874" y="3770125"/>
            <a:ext cx="2215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Roboto Condensed"/>
              <a:buNone/>
            </a:pPr>
            <a:r>
              <a:rPr b="1" lang="en" sz="1900">
                <a:solidFill>
                  <a:srgbClr val="FBBC05"/>
                </a:solidFill>
                <a:latin typeface="Google Sans"/>
                <a:ea typeface="Google Sans"/>
                <a:cs typeface="Google Sans"/>
                <a:sym typeface="Google Sans"/>
              </a:rPr>
              <a:t>Remove lowly expressed genes</a:t>
            </a:r>
            <a:endParaRPr b="1" i="0" sz="1900" u="none" cap="none" strike="noStrike">
              <a:solidFill>
                <a:srgbClr val="FBBC0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483" name="Google Shape;483;p48"/>
          <p:cNvGrpSpPr/>
          <p:nvPr/>
        </p:nvGrpSpPr>
        <p:grpSpPr>
          <a:xfrm>
            <a:off x="3706378" y="3647734"/>
            <a:ext cx="4262330" cy="803700"/>
            <a:chOff x="3580525" y="1240475"/>
            <a:chExt cx="4230600" cy="803700"/>
          </a:xfrm>
        </p:grpSpPr>
        <p:sp>
          <p:nvSpPr>
            <p:cNvPr id="484" name="Google Shape;484;p48"/>
            <p:cNvSpPr/>
            <p:nvPr/>
          </p:nvSpPr>
          <p:spPr>
            <a:xfrm>
              <a:off x="3580525" y="1240475"/>
              <a:ext cx="4230600" cy="803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8"/>
            <p:cNvSpPr txBox="1"/>
            <p:nvPr/>
          </p:nvSpPr>
          <p:spPr>
            <a:xfrm>
              <a:off x="3691118" y="1325391"/>
              <a:ext cx="3997200" cy="6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6"/>
                </a:buClr>
                <a:buFont typeface="Roboto Condensed"/>
                <a:buNone/>
              </a:pPr>
              <a:r>
                <a:rPr lang="en" sz="110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Lowly expressed genes are typically a source of noise and do not provide any substantial information.</a:t>
              </a:r>
              <a:endParaRPr sz="11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9"/>
          <p:cNvSpPr txBox="1"/>
          <p:nvPr>
            <p:ph type="title"/>
          </p:nvPr>
        </p:nvSpPr>
        <p:spPr>
          <a:xfrm>
            <a:off x="311700" y="27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and tSNE </a:t>
            </a:r>
            <a:endParaRPr/>
          </a:p>
        </p:txBody>
      </p:sp>
      <p:cxnSp>
        <p:nvCxnSpPr>
          <p:cNvPr id="491" name="Google Shape;491;p49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9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3" name="Google Shape;4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2325"/>
            <a:ext cx="8839202" cy="2946401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9"/>
          <p:cNvSpPr txBox="1"/>
          <p:nvPr/>
        </p:nvSpPr>
        <p:spPr>
          <a:xfrm>
            <a:off x="4134150" y="4279775"/>
            <a:ext cx="443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tSNE - t-distributed stochastic neighbor embedding,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nonlinear dimensionality reduction.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0"/>
          <p:cNvSpPr txBox="1"/>
          <p:nvPr>
            <p:ph type="title"/>
          </p:nvPr>
        </p:nvSpPr>
        <p:spPr>
          <a:xfrm>
            <a:off x="311700" y="27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and tSNE </a:t>
            </a:r>
            <a:endParaRPr/>
          </a:p>
        </p:txBody>
      </p:sp>
      <p:cxnSp>
        <p:nvCxnSpPr>
          <p:cNvPr id="500" name="Google Shape;500;p50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50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2" name="Google Shape;5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9625"/>
            <a:ext cx="88392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0"/>
          <p:cNvSpPr txBox="1"/>
          <p:nvPr/>
        </p:nvSpPr>
        <p:spPr>
          <a:xfrm>
            <a:off x="4134150" y="4279775"/>
            <a:ext cx="443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tSNE - t-distributed stochastic neighbor embedding,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nonlinear dimensionality reduction.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311700" y="27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Network EDA </a:t>
            </a:r>
            <a:endParaRPr/>
          </a:p>
        </p:txBody>
      </p:sp>
      <p:cxnSp>
        <p:nvCxnSpPr>
          <p:cNvPr id="509" name="Google Shape;509;p51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51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1"/>
          <p:cNvSpPr/>
          <p:nvPr/>
        </p:nvSpPr>
        <p:spPr>
          <a:xfrm>
            <a:off x="4829025" y="1899575"/>
            <a:ext cx="1381800" cy="202200"/>
          </a:xfrm>
          <a:prstGeom prst="chevron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2" name="Google Shape;512;p51"/>
          <p:cNvSpPr/>
          <p:nvPr/>
        </p:nvSpPr>
        <p:spPr>
          <a:xfrm flipH="1">
            <a:off x="3039350" y="1899575"/>
            <a:ext cx="1381800" cy="202200"/>
          </a:xfrm>
          <a:prstGeom prst="chevron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3" name="Google Shape;513;p51"/>
          <p:cNvSpPr txBox="1"/>
          <p:nvPr/>
        </p:nvSpPr>
        <p:spPr>
          <a:xfrm>
            <a:off x="3116275" y="1510050"/>
            <a:ext cx="138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Unweighted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51"/>
          <p:cNvSpPr txBox="1"/>
          <p:nvPr/>
        </p:nvSpPr>
        <p:spPr>
          <a:xfrm>
            <a:off x="5003925" y="1510050"/>
            <a:ext cx="138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eighted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51"/>
          <p:cNvSpPr txBox="1"/>
          <p:nvPr/>
        </p:nvSpPr>
        <p:spPr>
          <a:xfrm>
            <a:off x="4421150" y="1510050"/>
            <a:ext cx="48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51"/>
          <p:cNvSpPr/>
          <p:nvPr/>
        </p:nvSpPr>
        <p:spPr>
          <a:xfrm>
            <a:off x="4829025" y="3877225"/>
            <a:ext cx="1381800" cy="202200"/>
          </a:xfrm>
          <a:prstGeom prst="chevron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7" name="Google Shape;517;p51"/>
          <p:cNvSpPr/>
          <p:nvPr/>
        </p:nvSpPr>
        <p:spPr>
          <a:xfrm flipH="1">
            <a:off x="3039350" y="3877225"/>
            <a:ext cx="1381800" cy="202200"/>
          </a:xfrm>
          <a:prstGeom prst="chevron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8" name="Google Shape;518;p51"/>
          <p:cNvSpPr txBox="1"/>
          <p:nvPr/>
        </p:nvSpPr>
        <p:spPr>
          <a:xfrm>
            <a:off x="3116275" y="3487700"/>
            <a:ext cx="138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Unsigned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51"/>
          <p:cNvSpPr txBox="1"/>
          <p:nvPr/>
        </p:nvSpPr>
        <p:spPr>
          <a:xfrm>
            <a:off x="5149400" y="3487700"/>
            <a:ext cx="8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Signed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1"/>
          <p:cNvSpPr txBox="1"/>
          <p:nvPr/>
        </p:nvSpPr>
        <p:spPr>
          <a:xfrm>
            <a:off x="4421150" y="3487700"/>
            <a:ext cx="48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51"/>
          <p:cNvSpPr/>
          <p:nvPr/>
        </p:nvSpPr>
        <p:spPr>
          <a:xfrm>
            <a:off x="606850" y="2232815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1"/>
          <p:cNvSpPr/>
          <p:nvPr/>
        </p:nvSpPr>
        <p:spPr>
          <a:xfrm>
            <a:off x="1105303" y="1845078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1"/>
          <p:cNvSpPr/>
          <p:nvPr/>
        </p:nvSpPr>
        <p:spPr>
          <a:xfrm>
            <a:off x="621598" y="1433411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1"/>
          <p:cNvSpPr/>
          <p:nvPr/>
        </p:nvSpPr>
        <p:spPr>
          <a:xfrm>
            <a:off x="1874170" y="2352505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1"/>
          <p:cNvSpPr/>
          <p:nvPr/>
        </p:nvSpPr>
        <p:spPr>
          <a:xfrm>
            <a:off x="1197158" y="2620542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1"/>
          <p:cNvSpPr/>
          <p:nvPr/>
        </p:nvSpPr>
        <p:spPr>
          <a:xfrm>
            <a:off x="1560570" y="1197188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1"/>
          <p:cNvSpPr/>
          <p:nvPr/>
        </p:nvSpPr>
        <p:spPr>
          <a:xfrm>
            <a:off x="2279688" y="1661367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1"/>
          <p:cNvSpPr/>
          <p:nvPr/>
        </p:nvSpPr>
        <p:spPr>
          <a:xfrm>
            <a:off x="2247719" y="2620552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51"/>
          <p:cNvCxnSpPr>
            <a:stCxn id="521" idx="5"/>
            <a:endCxn id="525" idx="2"/>
          </p:cNvCxnSpPr>
          <p:nvPr/>
        </p:nvCxnSpPr>
        <p:spPr>
          <a:xfrm>
            <a:off x="763562" y="2389527"/>
            <a:ext cx="433500" cy="32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51"/>
          <p:cNvCxnSpPr>
            <a:stCxn id="522" idx="4"/>
            <a:endCxn id="525" idx="0"/>
          </p:cNvCxnSpPr>
          <p:nvPr/>
        </p:nvCxnSpPr>
        <p:spPr>
          <a:xfrm>
            <a:off x="1197103" y="2028678"/>
            <a:ext cx="91800" cy="59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51"/>
          <p:cNvCxnSpPr>
            <a:stCxn id="524" idx="5"/>
            <a:endCxn id="528" idx="1"/>
          </p:cNvCxnSpPr>
          <p:nvPr/>
        </p:nvCxnSpPr>
        <p:spPr>
          <a:xfrm>
            <a:off x="2030883" y="2509218"/>
            <a:ext cx="243600" cy="13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51"/>
          <p:cNvCxnSpPr>
            <a:stCxn id="523" idx="5"/>
            <a:endCxn id="522" idx="1"/>
          </p:cNvCxnSpPr>
          <p:nvPr/>
        </p:nvCxnSpPr>
        <p:spPr>
          <a:xfrm>
            <a:off x="778311" y="1590123"/>
            <a:ext cx="354000" cy="28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51"/>
          <p:cNvCxnSpPr>
            <a:stCxn id="522" idx="6"/>
            <a:endCxn id="527" idx="3"/>
          </p:cNvCxnSpPr>
          <p:nvPr/>
        </p:nvCxnSpPr>
        <p:spPr>
          <a:xfrm flipH="1" rot="10800000">
            <a:off x="1288903" y="1818078"/>
            <a:ext cx="1017600" cy="1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51"/>
          <p:cNvCxnSpPr>
            <a:stCxn id="522" idx="5"/>
            <a:endCxn id="524" idx="2"/>
          </p:cNvCxnSpPr>
          <p:nvPr/>
        </p:nvCxnSpPr>
        <p:spPr>
          <a:xfrm>
            <a:off x="1262015" y="2001790"/>
            <a:ext cx="612300" cy="44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51"/>
          <p:cNvCxnSpPr>
            <a:stCxn id="524" idx="7"/>
            <a:endCxn id="527" idx="4"/>
          </p:cNvCxnSpPr>
          <p:nvPr/>
        </p:nvCxnSpPr>
        <p:spPr>
          <a:xfrm flipH="1" rot="10800000">
            <a:off x="2030883" y="1845093"/>
            <a:ext cx="340500" cy="5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51"/>
          <p:cNvCxnSpPr>
            <a:stCxn id="526" idx="4"/>
            <a:endCxn id="524" idx="0"/>
          </p:cNvCxnSpPr>
          <p:nvPr/>
        </p:nvCxnSpPr>
        <p:spPr>
          <a:xfrm>
            <a:off x="1652370" y="1380788"/>
            <a:ext cx="313500" cy="97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51"/>
          <p:cNvCxnSpPr>
            <a:stCxn id="523" idx="6"/>
            <a:endCxn id="527" idx="2"/>
          </p:cNvCxnSpPr>
          <p:nvPr/>
        </p:nvCxnSpPr>
        <p:spPr>
          <a:xfrm>
            <a:off x="805198" y="1525211"/>
            <a:ext cx="1474500" cy="22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51"/>
          <p:cNvCxnSpPr>
            <a:stCxn id="521" idx="7"/>
            <a:endCxn id="524" idx="3"/>
          </p:cNvCxnSpPr>
          <p:nvPr/>
        </p:nvCxnSpPr>
        <p:spPr>
          <a:xfrm>
            <a:off x="763562" y="2259703"/>
            <a:ext cx="1137600" cy="24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51"/>
          <p:cNvSpPr/>
          <p:nvPr/>
        </p:nvSpPr>
        <p:spPr>
          <a:xfrm>
            <a:off x="6693225" y="2232815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1"/>
          <p:cNvSpPr/>
          <p:nvPr/>
        </p:nvSpPr>
        <p:spPr>
          <a:xfrm>
            <a:off x="7191678" y="1845078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1"/>
          <p:cNvSpPr/>
          <p:nvPr/>
        </p:nvSpPr>
        <p:spPr>
          <a:xfrm>
            <a:off x="6707973" y="1433411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1"/>
          <p:cNvSpPr/>
          <p:nvPr/>
        </p:nvSpPr>
        <p:spPr>
          <a:xfrm>
            <a:off x="7960545" y="2352505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1"/>
          <p:cNvSpPr/>
          <p:nvPr/>
        </p:nvSpPr>
        <p:spPr>
          <a:xfrm>
            <a:off x="7283533" y="2620542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1"/>
          <p:cNvSpPr/>
          <p:nvPr/>
        </p:nvSpPr>
        <p:spPr>
          <a:xfrm>
            <a:off x="7646945" y="1197188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1"/>
          <p:cNvSpPr/>
          <p:nvPr/>
        </p:nvSpPr>
        <p:spPr>
          <a:xfrm>
            <a:off x="8366063" y="1661367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1"/>
          <p:cNvSpPr/>
          <p:nvPr/>
        </p:nvSpPr>
        <p:spPr>
          <a:xfrm>
            <a:off x="8334094" y="2620552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7" name="Google Shape;547;p51"/>
          <p:cNvCxnSpPr>
            <a:stCxn id="539" idx="5"/>
            <a:endCxn id="543" idx="2"/>
          </p:cNvCxnSpPr>
          <p:nvPr/>
        </p:nvCxnSpPr>
        <p:spPr>
          <a:xfrm>
            <a:off x="6849937" y="2389527"/>
            <a:ext cx="433500" cy="32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51"/>
          <p:cNvCxnSpPr>
            <a:stCxn id="540" idx="4"/>
            <a:endCxn id="543" idx="0"/>
          </p:cNvCxnSpPr>
          <p:nvPr/>
        </p:nvCxnSpPr>
        <p:spPr>
          <a:xfrm>
            <a:off x="7283478" y="2028678"/>
            <a:ext cx="91800" cy="59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51"/>
          <p:cNvCxnSpPr>
            <a:stCxn id="542" idx="5"/>
            <a:endCxn id="546" idx="1"/>
          </p:cNvCxnSpPr>
          <p:nvPr/>
        </p:nvCxnSpPr>
        <p:spPr>
          <a:xfrm>
            <a:off x="8117258" y="2509218"/>
            <a:ext cx="243600" cy="13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51"/>
          <p:cNvCxnSpPr>
            <a:stCxn id="541" idx="5"/>
            <a:endCxn id="540" idx="1"/>
          </p:cNvCxnSpPr>
          <p:nvPr/>
        </p:nvCxnSpPr>
        <p:spPr>
          <a:xfrm>
            <a:off x="6864686" y="1590123"/>
            <a:ext cx="354000" cy="28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51"/>
          <p:cNvCxnSpPr>
            <a:stCxn id="540" idx="6"/>
            <a:endCxn id="545" idx="3"/>
          </p:cNvCxnSpPr>
          <p:nvPr/>
        </p:nvCxnSpPr>
        <p:spPr>
          <a:xfrm flipH="1" rot="10800000">
            <a:off x="7375278" y="1818078"/>
            <a:ext cx="1017600" cy="1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51"/>
          <p:cNvCxnSpPr>
            <a:stCxn id="540" idx="5"/>
            <a:endCxn id="542" idx="2"/>
          </p:cNvCxnSpPr>
          <p:nvPr/>
        </p:nvCxnSpPr>
        <p:spPr>
          <a:xfrm>
            <a:off x="7348390" y="2001790"/>
            <a:ext cx="612300" cy="44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51"/>
          <p:cNvCxnSpPr>
            <a:stCxn id="542" idx="7"/>
            <a:endCxn id="545" idx="4"/>
          </p:cNvCxnSpPr>
          <p:nvPr/>
        </p:nvCxnSpPr>
        <p:spPr>
          <a:xfrm flipH="1" rot="10800000">
            <a:off x="8117258" y="1845093"/>
            <a:ext cx="340500" cy="5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51"/>
          <p:cNvCxnSpPr>
            <a:stCxn id="544" idx="4"/>
            <a:endCxn id="542" idx="0"/>
          </p:cNvCxnSpPr>
          <p:nvPr/>
        </p:nvCxnSpPr>
        <p:spPr>
          <a:xfrm>
            <a:off x="7738745" y="1380788"/>
            <a:ext cx="313500" cy="97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51"/>
          <p:cNvCxnSpPr>
            <a:stCxn id="541" idx="6"/>
            <a:endCxn id="545" idx="2"/>
          </p:cNvCxnSpPr>
          <p:nvPr/>
        </p:nvCxnSpPr>
        <p:spPr>
          <a:xfrm>
            <a:off x="6891573" y="1525211"/>
            <a:ext cx="1474500" cy="22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51"/>
          <p:cNvCxnSpPr>
            <a:stCxn id="539" idx="7"/>
            <a:endCxn id="542" idx="3"/>
          </p:cNvCxnSpPr>
          <p:nvPr/>
        </p:nvCxnSpPr>
        <p:spPr>
          <a:xfrm>
            <a:off x="6849937" y="2259703"/>
            <a:ext cx="1137600" cy="24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51"/>
          <p:cNvSpPr txBox="1"/>
          <p:nvPr/>
        </p:nvSpPr>
        <p:spPr>
          <a:xfrm>
            <a:off x="7050575" y="1399325"/>
            <a:ext cx="5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0.83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51"/>
          <p:cNvSpPr txBox="1"/>
          <p:nvPr/>
        </p:nvSpPr>
        <p:spPr>
          <a:xfrm>
            <a:off x="8070753" y="1898638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0.8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51"/>
          <p:cNvSpPr txBox="1"/>
          <p:nvPr/>
        </p:nvSpPr>
        <p:spPr>
          <a:xfrm>
            <a:off x="6849953" y="2350825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0.3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51"/>
          <p:cNvSpPr txBox="1"/>
          <p:nvPr/>
        </p:nvSpPr>
        <p:spPr>
          <a:xfrm>
            <a:off x="7405224" y="2244200"/>
            <a:ext cx="5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0.98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51"/>
          <p:cNvSpPr txBox="1"/>
          <p:nvPr/>
        </p:nvSpPr>
        <p:spPr>
          <a:xfrm>
            <a:off x="7091041" y="1969888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0.1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51"/>
          <p:cNvSpPr txBox="1"/>
          <p:nvPr/>
        </p:nvSpPr>
        <p:spPr>
          <a:xfrm>
            <a:off x="7575625" y="1353750"/>
            <a:ext cx="5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0.92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51"/>
          <p:cNvSpPr txBox="1"/>
          <p:nvPr/>
        </p:nvSpPr>
        <p:spPr>
          <a:xfrm>
            <a:off x="7506266" y="1677375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0.4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51"/>
          <p:cNvSpPr txBox="1"/>
          <p:nvPr/>
        </p:nvSpPr>
        <p:spPr>
          <a:xfrm>
            <a:off x="7451166" y="2009938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0.4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51"/>
          <p:cNvSpPr txBox="1"/>
          <p:nvPr/>
        </p:nvSpPr>
        <p:spPr>
          <a:xfrm>
            <a:off x="8025653" y="2379525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0.3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51"/>
          <p:cNvSpPr/>
          <p:nvPr/>
        </p:nvSpPr>
        <p:spPr>
          <a:xfrm>
            <a:off x="574875" y="4265140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1"/>
          <p:cNvSpPr/>
          <p:nvPr/>
        </p:nvSpPr>
        <p:spPr>
          <a:xfrm>
            <a:off x="1073328" y="3877403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1"/>
          <p:cNvSpPr/>
          <p:nvPr/>
        </p:nvSpPr>
        <p:spPr>
          <a:xfrm>
            <a:off x="589623" y="3465736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1"/>
          <p:cNvSpPr/>
          <p:nvPr/>
        </p:nvSpPr>
        <p:spPr>
          <a:xfrm>
            <a:off x="1842195" y="4384830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1"/>
          <p:cNvSpPr/>
          <p:nvPr/>
        </p:nvSpPr>
        <p:spPr>
          <a:xfrm>
            <a:off x="1165183" y="4652867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1"/>
          <p:cNvSpPr/>
          <p:nvPr/>
        </p:nvSpPr>
        <p:spPr>
          <a:xfrm>
            <a:off x="1528595" y="3229513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1"/>
          <p:cNvSpPr/>
          <p:nvPr/>
        </p:nvSpPr>
        <p:spPr>
          <a:xfrm>
            <a:off x="2247713" y="3693692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1"/>
          <p:cNvSpPr/>
          <p:nvPr/>
        </p:nvSpPr>
        <p:spPr>
          <a:xfrm>
            <a:off x="2215744" y="4652877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51"/>
          <p:cNvCxnSpPr>
            <a:stCxn id="566" idx="5"/>
            <a:endCxn id="570" idx="2"/>
          </p:cNvCxnSpPr>
          <p:nvPr/>
        </p:nvCxnSpPr>
        <p:spPr>
          <a:xfrm>
            <a:off x="731587" y="4421852"/>
            <a:ext cx="433500" cy="32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51"/>
          <p:cNvCxnSpPr>
            <a:stCxn id="567" idx="4"/>
            <a:endCxn id="570" idx="0"/>
          </p:cNvCxnSpPr>
          <p:nvPr/>
        </p:nvCxnSpPr>
        <p:spPr>
          <a:xfrm>
            <a:off x="1165128" y="4061003"/>
            <a:ext cx="91800" cy="59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51"/>
          <p:cNvCxnSpPr>
            <a:stCxn id="569" idx="5"/>
            <a:endCxn id="573" idx="1"/>
          </p:cNvCxnSpPr>
          <p:nvPr/>
        </p:nvCxnSpPr>
        <p:spPr>
          <a:xfrm>
            <a:off x="1998908" y="4541543"/>
            <a:ext cx="243600" cy="13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51"/>
          <p:cNvCxnSpPr>
            <a:stCxn id="568" idx="5"/>
            <a:endCxn id="567" idx="1"/>
          </p:cNvCxnSpPr>
          <p:nvPr/>
        </p:nvCxnSpPr>
        <p:spPr>
          <a:xfrm>
            <a:off x="746336" y="3622448"/>
            <a:ext cx="354000" cy="28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51"/>
          <p:cNvCxnSpPr>
            <a:stCxn id="567" idx="6"/>
            <a:endCxn id="572" idx="3"/>
          </p:cNvCxnSpPr>
          <p:nvPr/>
        </p:nvCxnSpPr>
        <p:spPr>
          <a:xfrm flipH="1" rot="10800000">
            <a:off x="1256928" y="3850403"/>
            <a:ext cx="1017600" cy="1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51"/>
          <p:cNvCxnSpPr>
            <a:stCxn id="567" idx="5"/>
            <a:endCxn id="569" idx="2"/>
          </p:cNvCxnSpPr>
          <p:nvPr/>
        </p:nvCxnSpPr>
        <p:spPr>
          <a:xfrm>
            <a:off x="1230040" y="4034115"/>
            <a:ext cx="612300" cy="44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51"/>
          <p:cNvCxnSpPr>
            <a:stCxn id="569" idx="7"/>
            <a:endCxn id="572" idx="4"/>
          </p:cNvCxnSpPr>
          <p:nvPr/>
        </p:nvCxnSpPr>
        <p:spPr>
          <a:xfrm flipH="1" rot="10800000">
            <a:off x="1998908" y="3877418"/>
            <a:ext cx="340500" cy="5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51"/>
          <p:cNvCxnSpPr>
            <a:stCxn id="571" idx="4"/>
            <a:endCxn id="569" idx="0"/>
          </p:cNvCxnSpPr>
          <p:nvPr/>
        </p:nvCxnSpPr>
        <p:spPr>
          <a:xfrm>
            <a:off x="1620395" y="3413113"/>
            <a:ext cx="313500" cy="97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51"/>
          <p:cNvCxnSpPr>
            <a:stCxn id="568" idx="6"/>
            <a:endCxn id="572" idx="2"/>
          </p:cNvCxnSpPr>
          <p:nvPr/>
        </p:nvCxnSpPr>
        <p:spPr>
          <a:xfrm>
            <a:off x="773223" y="3557536"/>
            <a:ext cx="1474500" cy="22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51"/>
          <p:cNvCxnSpPr>
            <a:stCxn id="566" idx="7"/>
            <a:endCxn id="569" idx="3"/>
          </p:cNvCxnSpPr>
          <p:nvPr/>
        </p:nvCxnSpPr>
        <p:spPr>
          <a:xfrm>
            <a:off x="731587" y="4292028"/>
            <a:ext cx="1137600" cy="24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51"/>
          <p:cNvSpPr txBox="1"/>
          <p:nvPr/>
        </p:nvSpPr>
        <p:spPr>
          <a:xfrm>
            <a:off x="932225" y="3431650"/>
            <a:ext cx="5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0.83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51"/>
          <p:cNvSpPr txBox="1"/>
          <p:nvPr/>
        </p:nvSpPr>
        <p:spPr>
          <a:xfrm>
            <a:off x="1952403" y="3930963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0.8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51"/>
          <p:cNvSpPr txBox="1"/>
          <p:nvPr/>
        </p:nvSpPr>
        <p:spPr>
          <a:xfrm>
            <a:off x="731603" y="43831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0.3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51"/>
          <p:cNvSpPr txBox="1"/>
          <p:nvPr/>
        </p:nvSpPr>
        <p:spPr>
          <a:xfrm>
            <a:off x="1286874" y="4276525"/>
            <a:ext cx="5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0.98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51"/>
          <p:cNvSpPr txBox="1"/>
          <p:nvPr/>
        </p:nvSpPr>
        <p:spPr>
          <a:xfrm>
            <a:off x="972691" y="4002213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0.1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51"/>
          <p:cNvSpPr txBox="1"/>
          <p:nvPr/>
        </p:nvSpPr>
        <p:spPr>
          <a:xfrm>
            <a:off x="1457275" y="3386075"/>
            <a:ext cx="5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0.92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51"/>
          <p:cNvSpPr txBox="1"/>
          <p:nvPr/>
        </p:nvSpPr>
        <p:spPr>
          <a:xfrm>
            <a:off x="1387916" y="370970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0.4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51"/>
          <p:cNvSpPr txBox="1"/>
          <p:nvPr/>
        </p:nvSpPr>
        <p:spPr>
          <a:xfrm>
            <a:off x="1332816" y="4042263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0.4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51"/>
          <p:cNvSpPr txBox="1"/>
          <p:nvPr/>
        </p:nvSpPr>
        <p:spPr>
          <a:xfrm>
            <a:off x="1907303" y="44118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0.3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51"/>
          <p:cNvSpPr/>
          <p:nvPr/>
        </p:nvSpPr>
        <p:spPr>
          <a:xfrm>
            <a:off x="6693225" y="4257990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1"/>
          <p:cNvSpPr/>
          <p:nvPr/>
        </p:nvSpPr>
        <p:spPr>
          <a:xfrm>
            <a:off x="7191678" y="3870253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1"/>
          <p:cNvSpPr/>
          <p:nvPr/>
        </p:nvSpPr>
        <p:spPr>
          <a:xfrm>
            <a:off x="6707973" y="3458586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1"/>
          <p:cNvSpPr/>
          <p:nvPr/>
        </p:nvSpPr>
        <p:spPr>
          <a:xfrm>
            <a:off x="7960545" y="4377680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1"/>
          <p:cNvSpPr/>
          <p:nvPr/>
        </p:nvSpPr>
        <p:spPr>
          <a:xfrm>
            <a:off x="7283533" y="4645717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1"/>
          <p:cNvSpPr/>
          <p:nvPr/>
        </p:nvSpPr>
        <p:spPr>
          <a:xfrm>
            <a:off x="7646945" y="3222363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1"/>
          <p:cNvSpPr/>
          <p:nvPr/>
        </p:nvSpPr>
        <p:spPr>
          <a:xfrm>
            <a:off x="8366063" y="3686542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1"/>
          <p:cNvSpPr/>
          <p:nvPr/>
        </p:nvSpPr>
        <p:spPr>
          <a:xfrm>
            <a:off x="8334094" y="4645727"/>
            <a:ext cx="183600" cy="1836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1" name="Google Shape;601;p51"/>
          <p:cNvCxnSpPr>
            <a:stCxn id="593" idx="5"/>
            <a:endCxn id="597" idx="2"/>
          </p:cNvCxnSpPr>
          <p:nvPr/>
        </p:nvCxnSpPr>
        <p:spPr>
          <a:xfrm>
            <a:off x="6849937" y="4414702"/>
            <a:ext cx="433500" cy="32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51"/>
          <p:cNvCxnSpPr>
            <a:stCxn id="594" idx="4"/>
            <a:endCxn id="597" idx="0"/>
          </p:cNvCxnSpPr>
          <p:nvPr/>
        </p:nvCxnSpPr>
        <p:spPr>
          <a:xfrm>
            <a:off x="7283478" y="4053853"/>
            <a:ext cx="91800" cy="59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51"/>
          <p:cNvCxnSpPr>
            <a:stCxn id="596" idx="5"/>
            <a:endCxn id="600" idx="1"/>
          </p:cNvCxnSpPr>
          <p:nvPr/>
        </p:nvCxnSpPr>
        <p:spPr>
          <a:xfrm>
            <a:off x="8117258" y="4534393"/>
            <a:ext cx="243600" cy="13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51"/>
          <p:cNvCxnSpPr>
            <a:stCxn id="595" idx="5"/>
            <a:endCxn id="594" idx="1"/>
          </p:cNvCxnSpPr>
          <p:nvPr/>
        </p:nvCxnSpPr>
        <p:spPr>
          <a:xfrm>
            <a:off x="6864686" y="3615298"/>
            <a:ext cx="354000" cy="28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51"/>
          <p:cNvCxnSpPr>
            <a:stCxn id="594" idx="6"/>
            <a:endCxn id="599" idx="3"/>
          </p:cNvCxnSpPr>
          <p:nvPr/>
        </p:nvCxnSpPr>
        <p:spPr>
          <a:xfrm flipH="1" rot="10800000">
            <a:off x="7375278" y="3843253"/>
            <a:ext cx="1017600" cy="1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51"/>
          <p:cNvCxnSpPr>
            <a:stCxn id="594" idx="5"/>
            <a:endCxn id="596" idx="2"/>
          </p:cNvCxnSpPr>
          <p:nvPr/>
        </p:nvCxnSpPr>
        <p:spPr>
          <a:xfrm>
            <a:off x="7348390" y="4026965"/>
            <a:ext cx="612300" cy="44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51"/>
          <p:cNvCxnSpPr>
            <a:stCxn id="596" idx="7"/>
            <a:endCxn id="599" idx="4"/>
          </p:cNvCxnSpPr>
          <p:nvPr/>
        </p:nvCxnSpPr>
        <p:spPr>
          <a:xfrm flipH="1" rot="10800000">
            <a:off x="8117258" y="3870268"/>
            <a:ext cx="340500" cy="5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51"/>
          <p:cNvCxnSpPr>
            <a:stCxn id="598" idx="4"/>
            <a:endCxn id="596" idx="0"/>
          </p:cNvCxnSpPr>
          <p:nvPr/>
        </p:nvCxnSpPr>
        <p:spPr>
          <a:xfrm>
            <a:off x="7738745" y="3405963"/>
            <a:ext cx="313500" cy="97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51"/>
          <p:cNvCxnSpPr>
            <a:stCxn id="595" idx="6"/>
            <a:endCxn id="599" idx="2"/>
          </p:cNvCxnSpPr>
          <p:nvPr/>
        </p:nvCxnSpPr>
        <p:spPr>
          <a:xfrm>
            <a:off x="6891573" y="3550386"/>
            <a:ext cx="1474500" cy="22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51"/>
          <p:cNvCxnSpPr>
            <a:stCxn id="593" idx="7"/>
            <a:endCxn id="596" idx="3"/>
          </p:cNvCxnSpPr>
          <p:nvPr/>
        </p:nvCxnSpPr>
        <p:spPr>
          <a:xfrm>
            <a:off x="6849937" y="4284878"/>
            <a:ext cx="1137600" cy="24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51"/>
          <p:cNvSpPr txBox="1"/>
          <p:nvPr/>
        </p:nvSpPr>
        <p:spPr>
          <a:xfrm>
            <a:off x="7050575" y="3424500"/>
            <a:ext cx="6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0.83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51"/>
          <p:cNvSpPr txBox="1"/>
          <p:nvPr/>
        </p:nvSpPr>
        <p:spPr>
          <a:xfrm>
            <a:off x="8070749" y="3923825"/>
            <a:ext cx="5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0.8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51"/>
          <p:cNvSpPr txBox="1"/>
          <p:nvPr/>
        </p:nvSpPr>
        <p:spPr>
          <a:xfrm>
            <a:off x="6741950" y="437600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0.3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51"/>
          <p:cNvSpPr txBox="1"/>
          <p:nvPr/>
        </p:nvSpPr>
        <p:spPr>
          <a:xfrm>
            <a:off x="7405224" y="4269375"/>
            <a:ext cx="5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0.98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51"/>
          <p:cNvSpPr txBox="1"/>
          <p:nvPr/>
        </p:nvSpPr>
        <p:spPr>
          <a:xfrm>
            <a:off x="7091041" y="3995063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0.1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51"/>
          <p:cNvSpPr txBox="1"/>
          <p:nvPr/>
        </p:nvSpPr>
        <p:spPr>
          <a:xfrm>
            <a:off x="7575625" y="3378925"/>
            <a:ext cx="5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0.92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51"/>
          <p:cNvSpPr txBox="1"/>
          <p:nvPr/>
        </p:nvSpPr>
        <p:spPr>
          <a:xfrm>
            <a:off x="7506266" y="37025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0.4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51"/>
          <p:cNvSpPr txBox="1"/>
          <p:nvPr/>
        </p:nvSpPr>
        <p:spPr>
          <a:xfrm>
            <a:off x="7451166" y="4035113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0.4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51"/>
          <p:cNvSpPr txBox="1"/>
          <p:nvPr/>
        </p:nvSpPr>
        <p:spPr>
          <a:xfrm>
            <a:off x="8025653" y="440470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0.3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2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and Directions </a:t>
            </a:r>
            <a:endParaRPr/>
          </a:p>
        </p:txBody>
      </p:sp>
      <p:cxnSp>
        <p:nvCxnSpPr>
          <p:cNvPr id="625" name="Google Shape;625;p52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52"/>
          <p:cNvSpPr txBox="1"/>
          <p:nvPr/>
        </p:nvSpPr>
        <p:spPr>
          <a:xfrm>
            <a:off x="1422250" y="1107775"/>
            <a:ext cx="594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Distinct clusters of genetic expression profiles separated based on organism parts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52"/>
          <p:cNvSpPr/>
          <p:nvPr/>
        </p:nvSpPr>
        <p:spPr>
          <a:xfrm>
            <a:off x="391850" y="2195525"/>
            <a:ext cx="964500" cy="303600"/>
          </a:xfrm>
          <a:prstGeom prst="chevron">
            <a:avLst>
              <a:gd fmla="val 50000" name="adj"/>
            </a:avLst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sz="1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8" name="Google Shape;628;p52"/>
          <p:cNvSpPr/>
          <p:nvPr/>
        </p:nvSpPr>
        <p:spPr>
          <a:xfrm>
            <a:off x="391850" y="1323925"/>
            <a:ext cx="964500" cy="303600"/>
          </a:xfrm>
          <a:prstGeom prst="chevron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sz="1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9" name="Google Shape;629;p52"/>
          <p:cNvSpPr/>
          <p:nvPr/>
        </p:nvSpPr>
        <p:spPr>
          <a:xfrm>
            <a:off x="391850" y="3130875"/>
            <a:ext cx="964500" cy="303600"/>
          </a:xfrm>
          <a:prstGeom prst="chevron">
            <a:avLst>
              <a:gd fmla="val 50000" name="adj"/>
            </a:avLst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="1" sz="1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0" name="Google Shape;630;p52"/>
          <p:cNvSpPr txBox="1"/>
          <p:nvPr/>
        </p:nvSpPr>
        <p:spPr>
          <a:xfrm>
            <a:off x="1422250" y="1979375"/>
            <a:ext cx="611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Using individual / cultivar / natural variation difference to approximate perturbation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52"/>
          <p:cNvSpPr txBox="1"/>
          <p:nvPr/>
        </p:nvSpPr>
        <p:spPr>
          <a:xfrm>
            <a:off x="1422250" y="2944125"/>
            <a:ext cx="732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Investigate whether there are superficial relations that can be uncovered by regressions.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52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2"/>
          <p:cNvSpPr/>
          <p:nvPr/>
        </p:nvSpPr>
        <p:spPr>
          <a:xfrm>
            <a:off x="391850" y="4045275"/>
            <a:ext cx="964500" cy="303600"/>
          </a:xfrm>
          <a:prstGeom prst="chevron">
            <a:avLst>
              <a:gd fmla="val 50000" name="adj"/>
            </a:avLst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="1" sz="1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4" name="Google Shape;634;p52"/>
          <p:cNvSpPr txBox="1"/>
          <p:nvPr/>
        </p:nvSpPr>
        <p:spPr>
          <a:xfrm>
            <a:off x="1422250" y="3858525"/>
            <a:ext cx="732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Explore more complex models and the possibility of transfer learning between human dataset and maize dataset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3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as a baseline approach </a:t>
            </a:r>
            <a:endParaRPr/>
          </a:p>
        </p:txBody>
      </p:sp>
      <p:cxnSp>
        <p:nvCxnSpPr>
          <p:cNvPr id="640" name="Google Shape;640;p53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" name="Google Shape;641;p53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3"/>
          <p:cNvSpPr txBox="1"/>
          <p:nvPr/>
        </p:nvSpPr>
        <p:spPr>
          <a:xfrm>
            <a:off x="459625" y="930200"/>
            <a:ext cx="7835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Objective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Using the 1000 most expressive genes, predict the following 1000 using linear regression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Two ways of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sorting: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arenR"/>
            </a:pPr>
            <a:r>
              <a:rPr lang="en" sz="1000"/>
              <a:t>Using the average of expression across all samples 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arenR"/>
            </a:pPr>
            <a:r>
              <a:rPr lang="en" sz="1000"/>
              <a:t>Getting both the standard deviation and average of expressions across all samples per gene, dividing and then sorting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3" name="Google Shape;6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694" y="2195400"/>
            <a:ext cx="3867905" cy="24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475" y="2217700"/>
            <a:ext cx="3678063" cy="244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4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remains difficult about the problem </a:t>
            </a:r>
            <a:endParaRPr/>
          </a:p>
        </p:txBody>
      </p:sp>
      <p:cxnSp>
        <p:nvCxnSpPr>
          <p:cNvPr id="650" name="Google Shape;650;p54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54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2" name="Google Shape;6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00" y="1124900"/>
            <a:ext cx="4029800" cy="32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150" y="977850"/>
            <a:ext cx="4397450" cy="351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