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00" d="100"/>
          <a:sy n="100" d="100"/>
        </p:scale>
        <p:origin x="-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1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47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88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5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3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2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6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55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5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02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761-F567-477D-9DC7-47B259BECF9B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C081-FFA9-4A98-AF1D-9A076BBB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78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8">
            <a:extLst>
              <a:ext uri="{FF2B5EF4-FFF2-40B4-BE49-F238E27FC236}">
                <a16:creationId xmlns:a16="http://schemas.microsoft.com/office/drawing/2014/main" id="{0015B53D-C13D-4905-A030-B496D321456E}"/>
              </a:ext>
            </a:extLst>
          </p:cNvPr>
          <p:cNvSpPr/>
          <p:nvPr/>
        </p:nvSpPr>
        <p:spPr>
          <a:xfrm>
            <a:off x="2339173" y="3637329"/>
            <a:ext cx="11567328" cy="5982917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3" name="Graphic 47">
            <a:extLst>
              <a:ext uri="{FF2B5EF4-FFF2-40B4-BE49-F238E27FC236}">
                <a16:creationId xmlns:a16="http://schemas.microsoft.com/office/drawing/2014/main" id="{7D65C1DB-B315-4B10-B162-B18579F6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172" y="3637330"/>
            <a:ext cx="330200" cy="330200"/>
          </a:xfrm>
          <a:prstGeom prst="rect">
            <a:avLst/>
          </a:prstGeom>
        </p:spPr>
      </p:pic>
      <p:sp>
        <p:nvSpPr>
          <p:cNvPr id="4" name="Rectangle 32">
            <a:extLst>
              <a:ext uri="{FF2B5EF4-FFF2-40B4-BE49-F238E27FC236}">
                <a16:creationId xmlns:a16="http://schemas.microsoft.com/office/drawing/2014/main" id="{47EED454-609C-41DC-B1DF-4345E15440A9}"/>
              </a:ext>
            </a:extLst>
          </p:cNvPr>
          <p:cNvSpPr/>
          <p:nvPr/>
        </p:nvSpPr>
        <p:spPr>
          <a:xfrm>
            <a:off x="2427866" y="4084793"/>
            <a:ext cx="6255965" cy="3721502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Frankfurt (eu-central-1)</a:t>
            </a:r>
          </a:p>
        </p:txBody>
      </p:sp>
      <p:pic>
        <p:nvPicPr>
          <p:cNvPr id="5" name="Graphic 69">
            <a:extLst>
              <a:ext uri="{FF2B5EF4-FFF2-40B4-BE49-F238E27FC236}">
                <a16:creationId xmlns:a16="http://schemas.microsoft.com/office/drawing/2014/main" id="{CDCECC0C-0F46-4120-9098-A02635C09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654" y="4084793"/>
            <a:ext cx="330200" cy="330200"/>
          </a:xfrm>
          <a:prstGeom prst="rect">
            <a:avLst/>
          </a:prstGeom>
        </p:spPr>
      </p:pic>
      <p:sp>
        <p:nvSpPr>
          <p:cNvPr id="7" name="Rectangle 25">
            <a:extLst>
              <a:ext uri="{FF2B5EF4-FFF2-40B4-BE49-F238E27FC236}">
                <a16:creationId xmlns:a16="http://schemas.microsoft.com/office/drawing/2014/main" id="{A8279454-9F9C-4EAA-AB1C-FF556E894B72}"/>
              </a:ext>
            </a:extLst>
          </p:cNvPr>
          <p:cNvSpPr/>
          <p:nvPr/>
        </p:nvSpPr>
        <p:spPr>
          <a:xfrm>
            <a:off x="2544316" y="4547144"/>
            <a:ext cx="6034346" cy="315855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Internet facing VPC</a:t>
            </a:r>
          </a:p>
        </p:txBody>
      </p:sp>
      <p:pic>
        <p:nvPicPr>
          <p:cNvPr id="8" name="Graphic 77">
            <a:extLst>
              <a:ext uri="{FF2B5EF4-FFF2-40B4-BE49-F238E27FC236}">
                <a16:creationId xmlns:a16="http://schemas.microsoft.com/office/drawing/2014/main" id="{BD6CA778-EEF6-4EC7-8D8B-4D0928182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3260" y="4555581"/>
            <a:ext cx="330200" cy="330200"/>
          </a:xfrm>
          <a:prstGeom prst="rect">
            <a:avLst/>
          </a:prstGeom>
        </p:spPr>
      </p:pic>
      <p:sp>
        <p:nvSpPr>
          <p:cNvPr id="9" name="Rectangle 32">
            <a:extLst>
              <a:ext uri="{FF2B5EF4-FFF2-40B4-BE49-F238E27FC236}">
                <a16:creationId xmlns:a16="http://schemas.microsoft.com/office/drawing/2014/main" id="{9650A1B0-255B-4795-A092-A38C1309B2B0}"/>
              </a:ext>
            </a:extLst>
          </p:cNvPr>
          <p:cNvSpPr/>
          <p:nvPr/>
        </p:nvSpPr>
        <p:spPr>
          <a:xfrm>
            <a:off x="8842564" y="4084793"/>
            <a:ext cx="1952231" cy="3721499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Ireland (eu-west-1)</a:t>
            </a:r>
          </a:p>
        </p:txBody>
      </p:sp>
      <p:pic>
        <p:nvPicPr>
          <p:cNvPr id="10" name="Graphic 69">
            <a:extLst>
              <a:ext uri="{FF2B5EF4-FFF2-40B4-BE49-F238E27FC236}">
                <a16:creationId xmlns:a16="http://schemas.microsoft.com/office/drawing/2014/main" id="{945546D0-F7A5-47D9-B70E-9AD32982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2564" y="4084793"/>
            <a:ext cx="330200" cy="330200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922372-42F4-4D18-B4CD-7613807B9EBD}"/>
              </a:ext>
            </a:extLst>
          </p:cNvPr>
          <p:cNvGrpSpPr/>
          <p:nvPr/>
        </p:nvGrpSpPr>
        <p:grpSpPr>
          <a:xfrm>
            <a:off x="5447249" y="6590730"/>
            <a:ext cx="755441" cy="692891"/>
            <a:chOff x="8868942" y="8799599"/>
            <a:chExt cx="755441" cy="692891"/>
          </a:xfrm>
        </p:grpSpPr>
        <p:sp>
          <p:nvSpPr>
            <p:cNvPr id="14" name="TextBox 197">
              <a:extLst>
                <a:ext uri="{FF2B5EF4-FFF2-40B4-BE49-F238E27FC236}">
                  <a16:creationId xmlns:a16="http://schemas.microsoft.com/office/drawing/2014/main" id="{3BAE25E2-4A64-4C51-A26A-912F6AED84E8}"/>
                </a:ext>
              </a:extLst>
            </p:cNvPr>
            <p:cNvSpPr txBox="1"/>
            <p:nvPr/>
          </p:nvSpPr>
          <p:spPr>
            <a:xfrm>
              <a:off x="8868942" y="9215491"/>
              <a:ext cx="755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Instance</a:t>
              </a:r>
            </a:p>
          </p:txBody>
        </p:sp>
        <p:pic>
          <p:nvPicPr>
            <p:cNvPr id="15" name="Graphic 20">
              <a:extLst>
                <a:ext uri="{FF2B5EF4-FFF2-40B4-BE49-F238E27FC236}">
                  <a16:creationId xmlns:a16="http://schemas.microsoft.com/office/drawing/2014/main" id="{C4CFA00D-AC78-48FD-889D-528635C6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1712" y="8799599"/>
              <a:ext cx="469900" cy="469900"/>
            </a:xfrm>
            <a:prstGeom prst="rect">
              <a:avLst/>
            </a:prstGeom>
          </p:spPr>
        </p:pic>
      </p:grpSp>
      <p:sp>
        <p:nvSpPr>
          <p:cNvPr id="22" name="TextBox 18">
            <a:extLst>
              <a:ext uri="{FF2B5EF4-FFF2-40B4-BE49-F238E27FC236}">
                <a16:creationId xmlns:a16="http://schemas.microsoft.com/office/drawing/2014/main" id="{EA595EFA-2610-4A0E-987D-51C676B9A083}"/>
              </a:ext>
            </a:extLst>
          </p:cNvPr>
          <p:cNvSpPr txBox="1"/>
          <p:nvPr/>
        </p:nvSpPr>
        <p:spPr>
          <a:xfrm>
            <a:off x="6786723" y="8809009"/>
            <a:ext cx="178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AWS Certificate Manager</a:t>
            </a:r>
          </a:p>
        </p:txBody>
      </p:sp>
      <p:pic>
        <p:nvPicPr>
          <p:cNvPr id="23" name="Graphic 30">
            <a:extLst>
              <a:ext uri="{FF2B5EF4-FFF2-40B4-BE49-F238E27FC236}">
                <a16:creationId xmlns:a16="http://schemas.microsoft.com/office/drawing/2014/main" id="{F20B2D06-398B-4952-9D9D-A8C56DC7B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4725" y="8075539"/>
            <a:ext cx="711200" cy="711200"/>
          </a:xfrm>
          <a:prstGeom prst="rect">
            <a:avLst/>
          </a:prstGeom>
        </p:spPr>
      </p:pic>
      <p:sp>
        <p:nvSpPr>
          <p:cNvPr id="26" name="Rectangle 52">
            <a:extLst>
              <a:ext uri="{FF2B5EF4-FFF2-40B4-BE49-F238E27FC236}">
                <a16:creationId xmlns:a16="http://schemas.microsoft.com/office/drawing/2014/main" id="{76B4AE95-1EEF-4C64-9D5F-95C99D6A4CFE}"/>
              </a:ext>
            </a:extLst>
          </p:cNvPr>
          <p:cNvSpPr/>
          <p:nvPr/>
        </p:nvSpPr>
        <p:spPr>
          <a:xfrm>
            <a:off x="2670327" y="5024321"/>
            <a:ext cx="4242516" cy="25564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Elastic Beanstalk</a:t>
            </a:r>
          </a:p>
        </p:txBody>
      </p:sp>
      <p:pic>
        <p:nvPicPr>
          <p:cNvPr id="27" name="Graphic 65">
            <a:extLst>
              <a:ext uri="{FF2B5EF4-FFF2-40B4-BE49-F238E27FC236}">
                <a16:creationId xmlns:a16="http://schemas.microsoft.com/office/drawing/2014/main" id="{21856FB0-C3D0-4702-8EF5-7B4003C3E1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70327" y="5024322"/>
            <a:ext cx="330200" cy="330200"/>
          </a:xfrm>
          <a:prstGeom prst="rect">
            <a:avLst/>
          </a:prstGeom>
        </p:spPr>
      </p:pic>
      <p:sp>
        <p:nvSpPr>
          <p:cNvPr id="28" name="Rectangle 43">
            <a:extLst>
              <a:ext uri="{FF2B5EF4-FFF2-40B4-BE49-F238E27FC236}">
                <a16:creationId xmlns:a16="http://schemas.microsoft.com/office/drawing/2014/main" id="{5F8366D4-AF05-4762-8E50-4FF5092215A0}"/>
              </a:ext>
            </a:extLst>
          </p:cNvPr>
          <p:cNvSpPr/>
          <p:nvPr/>
        </p:nvSpPr>
        <p:spPr>
          <a:xfrm>
            <a:off x="4942319" y="5865153"/>
            <a:ext cx="1765300" cy="147936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accent1"/>
              </a:solidFill>
            </a:endParaRP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Auto Scaling group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BC7CCF04-5571-49B0-AEFA-56E5935D5E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9869" y="5865154"/>
            <a:ext cx="330200" cy="330200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57DC7A1-C85A-4C65-B3FD-9DF12AC524D2}"/>
              </a:ext>
            </a:extLst>
          </p:cNvPr>
          <p:cNvGrpSpPr/>
          <p:nvPr/>
        </p:nvGrpSpPr>
        <p:grpSpPr>
          <a:xfrm>
            <a:off x="2881192" y="6590730"/>
            <a:ext cx="1832102" cy="746899"/>
            <a:chOff x="6189100" y="8799599"/>
            <a:chExt cx="1832102" cy="746899"/>
          </a:xfrm>
        </p:grpSpPr>
        <p:sp>
          <p:nvSpPr>
            <p:cNvPr id="31" name="TextBox 24">
              <a:extLst>
                <a:ext uri="{FF2B5EF4-FFF2-40B4-BE49-F238E27FC236}">
                  <a16:creationId xmlns:a16="http://schemas.microsoft.com/office/drawing/2014/main" id="{002AFCE8-9185-428A-98FD-F010995A90F9}"/>
                </a:ext>
              </a:extLst>
            </p:cNvPr>
            <p:cNvSpPr txBox="1"/>
            <p:nvPr/>
          </p:nvSpPr>
          <p:spPr>
            <a:xfrm>
              <a:off x="6189100" y="9269499"/>
              <a:ext cx="1832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Application Load Balancer</a:t>
              </a:r>
            </a:p>
          </p:txBody>
        </p:sp>
        <p:pic>
          <p:nvPicPr>
            <p:cNvPr id="32" name="Graphic 11">
              <a:extLst>
                <a:ext uri="{FF2B5EF4-FFF2-40B4-BE49-F238E27FC236}">
                  <a16:creationId xmlns:a16="http://schemas.microsoft.com/office/drawing/2014/main" id="{C704CE46-387B-47EB-AF83-B5DD00BC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70201" y="8799599"/>
              <a:ext cx="469900" cy="469900"/>
            </a:xfrm>
            <a:prstGeom prst="rect">
              <a:avLst/>
            </a:prstGeom>
          </p:spPr>
        </p:pic>
      </p:grpSp>
      <p:sp>
        <p:nvSpPr>
          <p:cNvPr id="33" name="Rectangle 79">
            <a:extLst>
              <a:ext uri="{FF2B5EF4-FFF2-40B4-BE49-F238E27FC236}">
                <a16:creationId xmlns:a16="http://schemas.microsoft.com/office/drawing/2014/main" id="{271D0F05-4950-4553-A09D-B361A5C78172}"/>
              </a:ext>
            </a:extLst>
          </p:cNvPr>
          <p:cNvSpPr/>
          <p:nvPr/>
        </p:nvSpPr>
        <p:spPr>
          <a:xfrm>
            <a:off x="2807041" y="5493294"/>
            <a:ext cx="1950289" cy="1954139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sp>
        <p:nvSpPr>
          <p:cNvPr id="35" name="Rectangle 79">
            <a:extLst>
              <a:ext uri="{FF2B5EF4-FFF2-40B4-BE49-F238E27FC236}">
                <a16:creationId xmlns:a16="http://schemas.microsoft.com/office/drawing/2014/main" id="{C59BA330-A381-43BC-874A-683AD605C9F9}"/>
              </a:ext>
            </a:extLst>
          </p:cNvPr>
          <p:cNvSpPr/>
          <p:nvPr/>
        </p:nvSpPr>
        <p:spPr>
          <a:xfrm>
            <a:off x="4848254" y="5493294"/>
            <a:ext cx="1950288" cy="1954139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cxnSp>
        <p:nvCxnSpPr>
          <p:cNvPr id="38" name="Straight Arrow Connector 30">
            <a:extLst>
              <a:ext uri="{FF2B5EF4-FFF2-40B4-BE49-F238E27FC236}">
                <a16:creationId xmlns:a16="http://schemas.microsoft.com/office/drawing/2014/main" id="{B9ADCE74-1B0A-47A3-B686-6C90EF85113C}"/>
              </a:ext>
            </a:extLst>
          </p:cNvPr>
          <p:cNvCxnSpPr>
            <a:cxnSpLocks/>
          </p:cNvCxnSpPr>
          <p:nvPr/>
        </p:nvCxnSpPr>
        <p:spPr>
          <a:xfrm flipH="1">
            <a:off x="4131542" y="6858000"/>
            <a:ext cx="1343338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50">
            <a:extLst>
              <a:ext uri="{FF2B5EF4-FFF2-40B4-BE49-F238E27FC236}">
                <a16:creationId xmlns:a16="http://schemas.microsoft.com/office/drawing/2014/main" id="{9AC466C9-096E-4EC3-B35E-7E14DC0E6C75}"/>
              </a:ext>
            </a:extLst>
          </p:cNvPr>
          <p:cNvSpPr/>
          <p:nvPr/>
        </p:nvSpPr>
        <p:spPr>
          <a:xfrm>
            <a:off x="4113217" y="6561407"/>
            <a:ext cx="759252" cy="33564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HTTP</a:t>
            </a:r>
          </a:p>
        </p:txBody>
      </p:sp>
      <p:cxnSp>
        <p:nvCxnSpPr>
          <p:cNvPr id="44" name="Straight Arrow Connector 30">
            <a:extLst>
              <a:ext uri="{FF2B5EF4-FFF2-40B4-BE49-F238E27FC236}">
                <a16:creationId xmlns:a16="http://schemas.microsoft.com/office/drawing/2014/main" id="{8D2900CD-D0EE-4630-8259-F4AA97892B82}"/>
              </a:ext>
            </a:extLst>
          </p:cNvPr>
          <p:cNvCxnSpPr>
            <a:cxnSpLocks/>
          </p:cNvCxnSpPr>
          <p:nvPr/>
        </p:nvCxnSpPr>
        <p:spPr>
          <a:xfrm flipH="1">
            <a:off x="1838325" y="6858000"/>
            <a:ext cx="163437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50">
            <a:extLst>
              <a:ext uri="{FF2B5EF4-FFF2-40B4-BE49-F238E27FC236}">
                <a16:creationId xmlns:a16="http://schemas.microsoft.com/office/drawing/2014/main" id="{1C8A61B0-2C47-4F01-8C63-D09010946F35}"/>
              </a:ext>
            </a:extLst>
          </p:cNvPr>
          <p:cNvSpPr/>
          <p:nvPr/>
        </p:nvSpPr>
        <p:spPr>
          <a:xfrm>
            <a:off x="1662916" y="6560837"/>
            <a:ext cx="759252" cy="33564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HTTPS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C1D8A60-91C3-45FE-8FBD-3AE2EACC9648}"/>
              </a:ext>
            </a:extLst>
          </p:cNvPr>
          <p:cNvGrpSpPr/>
          <p:nvPr/>
        </p:nvGrpSpPr>
        <p:grpSpPr>
          <a:xfrm>
            <a:off x="7188406" y="6386814"/>
            <a:ext cx="1127687" cy="1019334"/>
            <a:chOff x="7311941" y="6436306"/>
            <a:chExt cx="1127687" cy="1019334"/>
          </a:xfrm>
        </p:grpSpPr>
        <p:sp>
          <p:nvSpPr>
            <p:cNvPr id="48" name="TextBox 26">
              <a:extLst>
                <a:ext uri="{FF2B5EF4-FFF2-40B4-BE49-F238E27FC236}">
                  <a16:creationId xmlns:a16="http://schemas.microsoft.com/office/drawing/2014/main" id="{A47C74F8-8C9F-4154-B4B2-A012D224B696}"/>
                </a:ext>
              </a:extLst>
            </p:cNvPr>
            <p:cNvSpPr txBox="1"/>
            <p:nvPr/>
          </p:nvSpPr>
          <p:spPr>
            <a:xfrm>
              <a:off x="7311941" y="7178641"/>
              <a:ext cx="1127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RDS</a:t>
              </a:r>
            </a:p>
          </p:txBody>
        </p:sp>
        <p:pic>
          <p:nvPicPr>
            <p:cNvPr id="49" name="Graphic 14">
              <a:extLst>
                <a:ext uri="{FF2B5EF4-FFF2-40B4-BE49-F238E27FC236}">
                  <a16:creationId xmlns:a16="http://schemas.microsoft.com/office/drawing/2014/main" id="{74ABC132-9417-4A17-92DA-6077DB52F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20184" y="6436306"/>
              <a:ext cx="711200" cy="711200"/>
            </a:xfrm>
            <a:prstGeom prst="rect">
              <a:avLst/>
            </a:prstGeom>
          </p:spPr>
        </p:pic>
      </p:grpSp>
      <p:sp>
        <p:nvSpPr>
          <p:cNvPr id="50" name="Rectangle 79">
            <a:extLst>
              <a:ext uri="{FF2B5EF4-FFF2-40B4-BE49-F238E27FC236}">
                <a16:creationId xmlns:a16="http://schemas.microsoft.com/office/drawing/2014/main" id="{0E79B8D8-8E3D-4237-8CB4-F8F04A075717}"/>
              </a:ext>
            </a:extLst>
          </p:cNvPr>
          <p:cNvSpPr/>
          <p:nvPr/>
        </p:nvSpPr>
        <p:spPr>
          <a:xfrm>
            <a:off x="7049556" y="5493294"/>
            <a:ext cx="1390071" cy="1962346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cxnSp>
        <p:nvCxnSpPr>
          <p:cNvPr id="52" name="Straight Arrow Connector 30">
            <a:extLst>
              <a:ext uri="{FF2B5EF4-FFF2-40B4-BE49-F238E27FC236}">
                <a16:creationId xmlns:a16="http://schemas.microsoft.com/office/drawing/2014/main" id="{946F4AF7-5867-4D32-871A-CB680D13217B}"/>
              </a:ext>
            </a:extLst>
          </p:cNvPr>
          <p:cNvCxnSpPr>
            <a:cxnSpLocks/>
          </p:cNvCxnSpPr>
          <p:nvPr/>
        </p:nvCxnSpPr>
        <p:spPr>
          <a:xfrm flipH="1">
            <a:off x="6121238" y="6858000"/>
            <a:ext cx="1203487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E8E5AA8B-C92E-45EB-BC3B-7B3B09CE5DBF}"/>
              </a:ext>
            </a:extLst>
          </p:cNvPr>
          <p:cNvGrpSpPr/>
          <p:nvPr/>
        </p:nvGrpSpPr>
        <p:grpSpPr>
          <a:xfrm>
            <a:off x="9062468" y="5219076"/>
            <a:ext cx="1506552" cy="1029394"/>
            <a:chOff x="11067122" y="2589713"/>
            <a:chExt cx="1506552" cy="1029394"/>
          </a:xfrm>
        </p:grpSpPr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398C0E36-F508-469A-9358-1F5FD588B9C0}"/>
                </a:ext>
              </a:extLst>
            </p:cNvPr>
            <p:cNvSpPr txBox="1"/>
            <p:nvPr/>
          </p:nvSpPr>
          <p:spPr>
            <a:xfrm>
              <a:off x="11067122" y="3342108"/>
              <a:ext cx="1506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Simple Email Service</a:t>
              </a:r>
            </a:p>
          </p:txBody>
        </p:sp>
        <p:pic>
          <p:nvPicPr>
            <p:cNvPr id="55" name="Graphic 38">
              <a:extLst>
                <a:ext uri="{FF2B5EF4-FFF2-40B4-BE49-F238E27FC236}">
                  <a16:creationId xmlns:a16="http://schemas.microsoft.com/office/drawing/2014/main" id="{A8640F1D-509F-4B5B-AD9F-B8C547B1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464798" y="2589713"/>
              <a:ext cx="711200" cy="71120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59B0D69-1E29-4FA6-AE69-54B361BFA2F5}"/>
              </a:ext>
            </a:extLst>
          </p:cNvPr>
          <p:cNvGrpSpPr/>
          <p:nvPr/>
        </p:nvGrpSpPr>
        <p:grpSpPr>
          <a:xfrm>
            <a:off x="8880776" y="6408720"/>
            <a:ext cx="1869936" cy="994478"/>
            <a:chOff x="10306062" y="5035776"/>
            <a:chExt cx="1869936" cy="994478"/>
          </a:xfrm>
        </p:grpSpPr>
        <p:sp>
          <p:nvSpPr>
            <p:cNvPr id="57" name="TextBox 8">
              <a:extLst>
                <a:ext uri="{FF2B5EF4-FFF2-40B4-BE49-F238E27FC236}">
                  <a16:creationId xmlns:a16="http://schemas.microsoft.com/office/drawing/2014/main" id="{9BCAAF7E-58C7-49CD-A0C6-D63ADBB18B6D}"/>
                </a:ext>
              </a:extLst>
            </p:cNvPr>
            <p:cNvSpPr txBox="1"/>
            <p:nvPr/>
          </p:nvSpPr>
          <p:spPr>
            <a:xfrm>
              <a:off x="10306062" y="5753255"/>
              <a:ext cx="1869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Simple Notification Service</a:t>
              </a:r>
            </a:p>
          </p:txBody>
        </p:sp>
        <p:pic>
          <p:nvPicPr>
            <p:cNvPr id="58" name="Graphic 26">
              <a:extLst>
                <a:ext uri="{FF2B5EF4-FFF2-40B4-BE49-F238E27FC236}">
                  <a16:creationId xmlns:a16="http://schemas.microsoft.com/office/drawing/2014/main" id="{6EA5C989-A067-4B0C-B750-858A2BD5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885430" y="5035776"/>
              <a:ext cx="711200" cy="711200"/>
            </a:xfrm>
            <a:prstGeom prst="rect">
              <a:avLst/>
            </a:prstGeom>
          </p:spPr>
        </p:pic>
      </p:grpSp>
      <p:cxnSp>
        <p:nvCxnSpPr>
          <p:cNvPr id="60" name="Straight Arrow Connector 30">
            <a:extLst>
              <a:ext uri="{FF2B5EF4-FFF2-40B4-BE49-F238E27FC236}">
                <a16:creationId xmlns:a16="http://schemas.microsoft.com/office/drawing/2014/main" id="{8F1243AD-79C3-4CD9-BAAD-3094CAE6105A}"/>
              </a:ext>
            </a:extLst>
          </p:cNvPr>
          <p:cNvCxnSpPr>
            <a:cxnSpLocks/>
          </p:cNvCxnSpPr>
          <p:nvPr/>
        </p:nvCxnSpPr>
        <p:spPr>
          <a:xfrm flipH="1">
            <a:off x="8772525" y="5562600"/>
            <a:ext cx="660591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8F47750D-C7FC-4919-8603-103F85ECC9B7}"/>
              </a:ext>
            </a:extLst>
          </p:cNvPr>
          <p:cNvCxnSpPr>
            <a:cxnSpLocks/>
          </p:cNvCxnSpPr>
          <p:nvPr/>
        </p:nvCxnSpPr>
        <p:spPr>
          <a:xfrm flipH="1">
            <a:off x="8772525" y="6803410"/>
            <a:ext cx="660591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B64EEBED-DA04-45AB-825F-DA694C31F615}"/>
              </a:ext>
            </a:extLst>
          </p:cNvPr>
          <p:cNvCxnSpPr>
            <a:cxnSpLocks/>
          </p:cNvCxnSpPr>
          <p:nvPr/>
        </p:nvCxnSpPr>
        <p:spPr>
          <a:xfrm flipV="1">
            <a:off x="8772525" y="5562602"/>
            <a:ext cx="0" cy="235080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7">
            <a:extLst>
              <a:ext uri="{FF2B5EF4-FFF2-40B4-BE49-F238E27FC236}">
                <a16:creationId xmlns:a16="http://schemas.microsoft.com/office/drawing/2014/main" id="{DC7BAE53-8ECD-4E6C-A21C-652333C35905}"/>
              </a:ext>
            </a:extLst>
          </p:cNvPr>
          <p:cNvCxnSpPr>
            <a:cxnSpLocks/>
          </p:cNvCxnSpPr>
          <p:nvPr/>
        </p:nvCxnSpPr>
        <p:spPr>
          <a:xfrm flipV="1">
            <a:off x="6459738" y="6858002"/>
            <a:ext cx="1" cy="105540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3CC55121-4027-4C45-8172-466FD586DAA3}"/>
              </a:ext>
            </a:extLst>
          </p:cNvPr>
          <p:cNvCxnSpPr>
            <a:cxnSpLocks/>
          </p:cNvCxnSpPr>
          <p:nvPr/>
        </p:nvCxnSpPr>
        <p:spPr>
          <a:xfrm>
            <a:off x="6459738" y="7913408"/>
            <a:ext cx="23127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50">
            <a:extLst>
              <a:ext uri="{FF2B5EF4-FFF2-40B4-BE49-F238E27FC236}">
                <a16:creationId xmlns:a16="http://schemas.microsoft.com/office/drawing/2014/main" id="{FF486733-B49B-4A40-A8F7-35C98A9A8F20}"/>
              </a:ext>
            </a:extLst>
          </p:cNvPr>
          <p:cNvSpPr/>
          <p:nvPr/>
        </p:nvSpPr>
        <p:spPr>
          <a:xfrm>
            <a:off x="6706474" y="8978852"/>
            <a:ext cx="1947702" cy="71120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8FA7C4"/>
                </a:solidFill>
              </a:rPr>
              <a:t>Imported certificates from Continental Cert downloaded from </a:t>
            </a:r>
            <a:r>
              <a:rPr lang="en-US" sz="1000" dirty="0" err="1">
                <a:solidFill>
                  <a:srgbClr val="8FA7C4"/>
                </a:solidFill>
              </a:rPr>
              <a:t>QuoVadis</a:t>
            </a:r>
            <a:r>
              <a:rPr lang="en-US" sz="1000" dirty="0">
                <a:solidFill>
                  <a:srgbClr val="8FA7C4"/>
                </a:solidFill>
              </a:rPr>
              <a:t> Web Portal</a:t>
            </a:r>
          </a:p>
        </p:txBody>
      </p: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F57E85A3-9FF3-45F8-AF8B-043EFE41DC60}"/>
              </a:ext>
            </a:extLst>
          </p:cNvPr>
          <p:cNvCxnSpPr>
            <a:cxnSpLocks/>
          </p:cNvCxnSpPr>
          <p:nvPr/>
        </p:nvCxnSpPr>
        <p:spPr>
          <a:xfrm flipV="1">
            <a:off x="3781439" y="7323609"/>
            <a:ext cx="0" cy="1107530"/>
          </a:xfrm>
          <a:prstGeom prst="straightConnector1">
            <a:avLst/>
          </a:prstGeom>
          <a:ln>
            <a:prstDash val="dash"/>
            <a:headEnd type="none" w="med" len="sm"/>
            <a:tailEnd type="non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32">
            <a:extLst>
              <a:ext uri="{FF2B5EF4-FFF2-40B4-BE49-F238E27FC236}">
                <a16:creationId xmlns:a16="http://schemas.microsoft.com/office/drawing/2014/main" id="{57D840E3-A844-4520-A02B-7157D971BC00}"/>
              </a:ext>
            </a:extLst>
          </p:cNvPr>
          <p:cNvSpPr/>
          <p:nvPr/>
        </p:nvSpPr>
        <p:spPr>
          <a:xfrm>
            <a:off x="10953529" y="4081893"/>
            <a:ext cx="2841040" cy="3724397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Global</a:t>
            </a:r>
          </a:p>
        </p:txBody>
      </p:sp>
      <p:pic>
        <p:nvPicPr>
          <p:cNvPr id="82" name="Graphic 69">
            <a:extLst>
              <a:ext uri="{FF2B5EF4-FFF2-40B4-BE49-F238E27FC236}">
                <a16:creationId xmlns:a16="http://schemas.microsoft.com/office/drawing/2014/main" id="{8F2463F5-C4B4-4A47-872C-161AE1332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4512" y="4081893"/>
            <a:ext cx="330200" cy="330200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CB7B8C4-D003-4C8D-8260-5A05E5FED4A0}"/>
              </a:ext>
            </a:extLst>
          </p:cNvPr>
          <p:cNvGrpSpPr/>
          <p:nvPr/>
        </p:nvGrpSpPr>
        <p:grpSpPr>
          <a:xfrm>
            <a:off x="12790030" y="5657850"/>
            <a:ext cx="1004538" cy="1007249"/>
            <a:chOff x="12101908" y="9744711"/>
            <a:chExt cx="1004538" cy="1007249"/>
          </a:xfrm>
        </p:grpSpPr>
        <p:sp>
          <p:nvSpPr>
            <p:cNvPr id="83" name="TextBox 29">
              <a:extLst>
                <a:ext uri="{FF2B5EF4-FFF2-40B4-BE49-F238E27FC236}">
                  <a16:creationId xmlns:a16="http://schemas.microsoft.com/office/drawing/2014/main" id="{7ED5913C-722D-4192-96DE-DC34E25C13FE}"/>
                </a:ext>
              </a:extLst>
            </p:cNvPr>
            <p:cNvSpPr txBox="1"/>
            <p:nvPr/>
          </p:nvSpPr>
          <p:spPr>
            <a:xfrm>
              <a:off x="12101908" y="10474961"/>
              <a:ext cx="1004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CloudFront</a:t>
              </a:r>
            </a:p>
          </p:txBody>
        </p:sp>
        <p:pic>
          <p:nvPicPr>
            <p:cNvPr id="84" name="Graphic 22">
              <a:extLst>
                <a:ext uri="{FF2B5EF4-FFF2-40B4-BE49-F238E27FC236}">
                  <a16:creationId xmlns:a16="http://schemas.microsoft.com/office/drawing/2014/main" id="{8D301CCB-7DEB-45A5-9143-EF9EBB73F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2248577" y="9744711"/>
              <a:ext cx="711200" cy="711200"/>
            </a:xfrm>
            <a:prstGeom prst="rect">
              <a:avLst/>
            </a:prstGeom>
          </p:spPr>
        </p:pic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3221ADA-8E08-4B1D-97E1-23B02CFD61DC}"/>
              </a:ext>
            </a:extLst>
          </p:cNvPr>
          <p:cNvGrpSpPr/>
          <p:nvPr/>
        </p:nvGrpSpPr>
        <p:grpSpPr>
          <a:xfrm>
            <a:off x="10953528" y="4579455"/>
            <a:ext cx="1575702" cy="1016774"/>
            <a:chOff x="13740709" y="5971471"/>
            <a:chExt cx="1575702" cy="1016774"/>
          </a:xfrm>
        </p:grpSpPr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id="{84C45396-E510-4E58-8F75-1982226A166E}"/>
                </a:ext>
              </a:extLst>
            </p:cNvPr>
            <p:cNvSpPr txBox="1"/>
            <p:nvPr/>
          </p:nvSpPr>
          <p:spPr>
            <a:xfrm>
              <a:off x="13740709" y="6711246"/>
              <a:ext cx="1575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Website S3 bucket</a:t>
              </a:r>
            </a:p>
          </p:txBody>
        </p:sp>
        <p:pic>
          <p:nvPicPr>
            <p:cNvPr id="87" name="Graphic 53">
              <a:extLst>
                <a:ext uri="{FF2B5EF4-FFF2-40B4-BE49-F238E27FC236}">
                  <a16:creationId xmlns:a16="http://schemas.microsoft.com/office/drawing/2014/main" id="{F2C3C9BA-77D9-40A4-BAC4-ED621513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172960" y="5971471"/>
              <a:ext cx="711200" cy="711200"/>
            </a:xfrm>
            <a:prstGeom prst="rect">
              <a:avLst/>
            </a:prstGeom>
          </p:spPr>
        </p:pic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DC4A6D7E-C18A-4EB7-8AFE-4BA9911371E0}"/>
              </a:ext>
            </a:extLst>
          </p:cNvPr>
          <p:cNvGrpSpPr/>
          <p:nvPr/>
        </p:nvGrpSpPr>
        <p:grpSpPr>
          <a:xfrm>
            <a:off x="10953528" y="5657850"/>
            <a:ext cx="1575702" cy="1016774"/>
            <a:chOff x="13740709" y="5971471"/>
            <a:chExt cx="1575702" cy="1016774"/>
          </a:xfrm>
        </p:grpSpPr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BF67DFB3-96DE-4224-89BA-104856AF0F39}"/>
                </a:ext>
              </a:extLst>
            </p:cNvPr>
            <p:cNvSpPr txBox="1"/>
            <p:nvPr/>
          </p:nvSpPr>
          <p:spPr>
            <a:xfrm>
              <a:off x="13740709" y="6711246"/>
              <a:ext cx="1575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User data S3 bucket</a:t>
              </a:r>
            </a:p>
          </p:txBody>
        </p:sp>
        <p:pic>
          <p:nvPicPr>
            <p:cNvPr id="91" name="Graphic 53">
              <a:extLst>
                <a:ext uri="{FF2B5EF4-FFF2-40B4-BE49-F238E27FC236}">
                  <a16:creationId xmlns:a16="http://schemas.microsoft.com/office/drawing/2014/main" id="{FF613DB7-BF5C-4A03-82D8-F6865EC25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172960" y="5971471"/>
              <a:ext cx="711200" cy="711200"/>
            </a:xfrm>
            <a:prstGeom prst="rect">
              <a:avLst/>
            </a:prstGeom>
          </p:spPr>
        </p:pic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798A62DA-2500-443E-9D5D-EDB24CB3EB67}"/>
              </a:ext>
            </a:extLst>
          </p:cNvPr>
          <p:cNvGrpSpPr/>
          <p:nvPr/>
        </p:nvGrpSpPr>
        <p:grpSpPr>
          <a:xfrm>
            <a:off x="10953528" y="6724854"/>
            <a:ext cx="1575702" cy="1016774"/>
            <a:chOff x="13740709" y="5971471"/>
            <a:chExt cx="1575702" cy="1016774"/>
          </a:xfrm>
        </p:grpSpPr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A51CBE80-52C4-480B-8CFF-EF488F65D697}"/>
                </a:ext>
              </a:extLst>
            </p:cNvPr>
            <p:cNvSpPr txBox="1"/>
            <p:nvPr/>
          </p:nvSpPr>
          <p:spPr>
            <a:xfrm>
              <a:off x="13740709" y="6711246"/>
              <a:ext cx="1575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API S3 bucket</a:t>
              </a:r>
            </a:p>
          </p:txBody>
        </p:sp>
        <p:pic>
          <p:nvPicPr>
            <p:cNvPr id="94" name="Graphic 53">
              <a:extLst>
                <a:ext uri="{FF2B5EF4-FFF2-40B4-BE49-F238E27FC236}">
                  <a16:creationId xmlns:a16="http://schemas.microsoft.com/office/drawing/2014/main" id="{C67D215F-EAD8-48A3-B5BB-0EDA2813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172960" y="5971471"/>
              <a:ext cx="711200" cy="711200"/>
            </a:xfrm>
            <a:prstGeom prst="rect">
              <a:avLst/>
            </a:prstGeom>
          </p:spPr>
        </p:pic>
      </p:grpSp>
      <p:cxnSp>
        <p:nvCxnSpPr>
          <p:cNvPr id="97" name="Straight Arrow Connector 30">
            <a:extLst>
              <a:ext uri="{FF2B5EF4-FFF2-40B4-BE49-F238E27FC236}">
                <a16:creationId xmlns:a16="http://schemas.microsoft.com/office/drawing/2014/main" id="{6DECBA2C-F2B9-42DB-B041-AB8125A60B92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2096979" y="4935055"/>
            <a:ext cx="41986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27">
            <a:extLst>
              <a:ext uri="{FF2B5EF4-FFF2-40B4-BE49-F238E27FC236}">
                <a16:creationId xmlns:a16="http://schemas.microsoft.com/office/drawing/2014/main" id="{FD0F2734-8040-4AD8-BA87-30933544F6B5}"/>
              </a:ext>
            </a:extLst>
          </p:cNvPr>
          <p:cNvCxnSpPr>
            <a:cxnSpLocks/>
          </p:cNvCxnSpPr>
          <p:nvPr/>
        </p:nvCxnSpPr>
        <p:spPr>
          <a:xfrm flipV="1">
            <a:off x="12516839" y="4934043"/>
            <a:ext cx="0" cy="214641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0">
            <a:extLst>
              <a:ext uri="{FF2B5EF4-FFF2-40B4-BE49-F238E27FC236}">
                <a16:creationId xmlns:a16="http://schemas.microsoft.com/office/drawing/2014/main" id="{29155D52-AE98-4061-A7DD-A53C015B2832}"/>
              </a:ext>
            </a:extLst>
          </p:cNvPr>
          <p:cNvCxnSpPr>
            <a:cxnSpLocks/>
            <a:stCxn id="91" idx="3"/>
            <a:endCxn id="84" idx="1"/>
          </p:cNvCxnSpPr>
          <p:nvPr/>
        </p:nvCxnSpPr>
        <p:spPr>
          <a:xfrm>
            <a:off x="12096979" y="6013450"/>
            <a:ext cx="83972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30">
            <a:extLst>
              <a:ext uri="{FF2B5EF4-FFF2-40B4-BE49-F238E27FC236}">
                <a16:creationId xmlns:a16="http://schemas.microsoft.com/office/drawing/2014/main" id="{78A53464-94B5-41A9-937A-B793041AADEB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096979" y="7080454"/>
            <a:ext cx="41986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0">
            <a:extLst>
              <a:ext uri="{FF2B5EF4-FFF2-40B4-BE49-F238E27FC236}">
                <a16:creationId xmlns:a16="http://schemas.microsoft.com/office/drawing/2014/main" id="{68982D03-52AA-4AEB-B789-347C30F901D0}"/>
              </a:ext>
            </a:extLst>
          </p:cNvPr>
          <p:cNvCxnSpPr>
            <a:cxnSpLocks/>
          </p:cNvCxnSpPr>
          <p:nvPr/>
        </p:nvCxnSpPr>
        <p:spPr>
          <a:xfrm>
            <a:off x="13647899" y="6013450"/>
            <a:ext cx="792001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50">
            <a:extLst>
              <a:ext uri="{FF2B5EF4-FFF2-40B4-BE49-F238E27FC236}">
                <a16:creationId xmlns:a16="http://schemas.microsoft.com/office/drawing/2014/main" id="{396B11A0-3E21-4725-80A9-A0C03AE2E907}"/>
              </a:ext>
            </a:extLst>
          </p:cNvPr>
          <p:cNvSpPr/>
          <p:nvPr/>
        </p:nvSpPr>
        <p:spPr>
          <a:xfrm>
            <a:off x="13861989" y="5711964"/>
            <a:ext cx="759252" cy="33564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HTTPS</a:t>
            </a:r>
          </a:p>
        </p:txBody>
      </p:sp>
      <p:cxnSp>
        <p:nvCxnSpPr>
          <p:cNvPr id="108" name="Straight Arrow Connector 27">
            <a:extLst>
              <a:ext uri="{FF2B5EF4-FFF2-40B4-BE49-F238E27FC236}">
                <a16:creationId xmlns:a16="http://schemas.microsoft.com/office/drawing/2014/main" id="{6717C9D9-C721-4E45-AAA3-77D859F95BFD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13292299" y="6665099"/>
            <a:ext cx="0" cy="1766040"/>
          </a:xfrm>
          <a:prstGeom prst="straightConnector1">
            <a:avLst/>
          </a:prstGeom>
          <a:ln>
            <a:prstDash val="dash"/>
            <a:headEnd type="none" w="med" len="sm"/>
            <a:tailEnd type="non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27">
            <a:extLst>
              <a:ext uri="{FF2B5EF4-FFF2-40B4-BE49-F238E27FC236}">
                <a16:creationId xmlns:a16="http://schemas.microsoft.com/office/drawing/2014/main" id="{8E6899B5-3A21-41F0-97CA-88EE0E29CEAE}"/>
              </a:ext>
            </a:extLst>
          </p:cNvPr>
          <p:cNvCxnSpPr>
            <a:cxnSpLocks/>
          </p:cNvCxnSpPr>
          <p:nvPr/>
        </p:nvCxnSpPr>
        <p:spPr>
          <a:xfrm flipH="1">
            <a:off x="4757330" y="5657850"/>
            <a:ext cx="90924" cy="0"/>
          </a:xfrm>
          <a:prstGeom prst="straightConnector1">
            <a:avLst/>
          </a:prstGeom>
          <a:ln>
            <a:prstDash val="dash"/>
            <a:headEnd type="none" w="med" len="sm"/>
            <a:tailEnd type="non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07321E36-4529-43A1-98BE-EA397040EC95}"/>
              </a:ext>
            </a:extLst>
          </p:cNvPr>
          <p:cNvCxnSpPr>
            <a:cxnSpLocks/>
          </p:cNvCxnSpPr>
          <p:nvPr/>
        </p:nvCxnSpPr>
        <p:spPr>
          <a:xfrm>
            <a:off x="6792908" y="5657850"/>
            <a:ext cx="256648" cy="0"/>
          </a:xfrm>
          <a:prstGeom prst="straightConnector1">
            <a:avLst/>
          </a:prstGeom>
          <a:ln>
            <a:prstDash val="dash"/>
            <a:headEnd type="none" w="med" len="sm"/>
            <a:tailEnd type="non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27">
            <a:extLst>
              <a:ext uri="{FF2B5EF4-FFF2-40B4-BE49-F238E27FC236}">
                <a16:creationId xmlns:a16="http://schemas.microsoft.com/office/drawing/2014/main" id="{D5923071-9429-4D11-86DA-35394D9C4DB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781439" y="8431139"/>
            <a:ext cx="3543286" cy="0"/>
          </a:xfrm>
          <a:prstGeom prst="straightConnector1">
            <a:avLst/>
          </a:prstGeom>
          <a:ln>
            <a:prstDash val="dash"/>
            <a:headEnd type="none" w="med" len="sm"/>
            <a:tailEnd type="non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27">
            <a:extLst>
              <a:ext uri="{FF2B5EF4-FFF2-40B4-BE49-F238E27FC236}">
                <a16:creationId xmlns:a16="http://schemas.microsoft.com/office/drawing/2014/main" id="{28BCD4B0-6308-444C-82FA-16A0168CED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035925" y="8431139"/>
            <a:ext cx="5256374" cy="0"/>
          </a:xfrm>
          <a:prstGeom prst="straightConnector1">
            <a:avLst/>
          </a:prstGeom>
          <a:ln>
            <a:prstDash val="dash"/>
            <a:headEnd type="none" w="med" len="sm"/>
            <a:tailEnd type="non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201902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Metadata/metadata.xml><?xml version="1.0" encoding="utf-8"?>
<metadata xmlns:m="http://www.titus.com/ns/hcl" id="5a43e57d-3add-44b0-bbf7-cdaba3f5e21e">
  <m:HCLClassification value="HCL_Cla5s_C0nf1dent1al">
    <alt>HCLClassification=HCL_Cla5s_C0nf1dent1al</alt>
  </m:HCLClassification>
</metadata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Weigl, Christof</dc:creator>
  <cp:lastModifiedBy>Krieger, Tobias</cp:lastModifiedBy>
  <cp:revision>22</cp:revision>
  <dcterms:created xsi:type="dcterms:W3CDTF">2018-11-14T06:18:16Z</dcterms:created>
  <dcterms:modified xsi:type="dcterms:W3CDTF">2019-11-06T15:28:40Z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CLClassification">
    <vt:lpwstr>HCL_Cla5s_C0nf1dent1al</vt:lpwstr>
  </property>
  <property fmtid="{D5CDD505-2E9C-101B-9397-08002B2CF9AE}" pid="3" name="TitusGUID">
    <vt:lpwstr>5a43e57d-3add-44b0-bbf7-cdaba3f5e21e</vt:lpwstr>
  </property>
</Properties>
</file>