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75" r:id="rId4"/>
    <p:sldId id="286" r:id="rId5"/>
    <p:sldId id="279" r:id="rId6"/>
    <p:sldId id="288" r:id="rId7"/>
    <p:sldId id="285" r:id="rId8"/>
    <p:sldId id="284" r:id="rId9"/>
    <p:sldId id="289" r:id="rId10"/>
    <p:sldId id="290" r:id="rId11"/>
    <p:sldId id="291" r:id="rId12"/>
    <p:sldId id="287" r:id="rId13"/>
    <p:sldId id="272"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6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odsbadni2002@outlook.com" userId="972121123c43162c" providerId="LiveId" clId="{E81F6ED6-6812-4F68-8114-0B85AEB471FF}"/>
    <pc:docChg chg="custSel modSld">
      <pc:chgData name="vinodsbadni2002@outlook.com" userId="972121123c43162c" providerId="LiveId" clId="{E81F6ED6-6812-4F68-8114-0B85AEB471FF}" dt="2024-06-21T06:59:20.410" v="57" actId="255"/>
      <pc:docMkLst>
        <pc:docMk/>
      </pc:docMkLst>
      <pc:sldChg chg="delSp modSp mod">
        <pc:chgData name="vinodsbadni2002@outlook.com" userId="972121123c43162c" providerId="LiveId" clId="{E81F6ED6-6812-4F68-8114-0B85AEB471FF}" dt="2024-06-21T06:57:57.391" v="51" actId="20577"/>
        <pc:sldMkLst>
          <pc:docMk/>
          <pc:sldMk cId="0" sldId="256"/>
        </pc:sldMkLst>
        <pc:spChg chg="mod">
          <ac:chgData name="vinodsbadni2002@outlook.com" userId="972121123c43162c" providerId="LiveId" clId="{E81F6ED6-6812-4F68-8114-0B85AEB471FF}" dt="2024-06-21T06:57:57.391" v="51" actId="20577"/>
          <ac:spMkLst>
            <pc:docMk/>
            <pc:sldMk cId="0" sldId="256"/>
            <ac:spMk id="3" creationId="{00000000-0000-0000-0000-000000000000}"/>
          </ac:spMkLst>
        </pc:spChg>
        <pc:spChg chg="del">
          <ac:chgData name="vinodsbadni2002@outlook.com" userId="972121123c43162c" providerId="LiveId" clId="{E81F6ED6-6812-4F68-8114-0B85AEB471FF}" dt="2024-06-21T06:57:43.594" v="48" actId="21"/>
          <ac:spMkLst>
            <pc:docMk/>
            <pc:sldMk cId="0" sldId="256"/>
            <ac:spMk id="5" creationId="{55EFBF22-EE02-5CC6-B024-450B131B7268}"/>
          </ac:spMkLst>
        </pc:spChg>
        <pc:graphicFrameChg chg="modGraphic">
          <ac:chgData name="vinodsbadni2002@outlook.com" userId="972121123c43162c" providerId="LiveId" clId="{E81F6ED6-6812-4F68-8114-0B85AEB471FF}" dt="2024-06-21T06:57:22.960" v="47" actId="20577"/>
          <ac:graphicFrameMkLst>
            <pc:docMk/>
            <pc:sldMk cId="0" sldId="256"/>
            <ac:graphicFrameMk id="7" creationId="{00000000-0000-0000-0000-000000000000}"/>
          </ac:graphicFrameMkLst>
        </pc:graphicFrameChg>
      </pc:sldChg>
      <pc:sldChg chg="modSp mod">
        <pc:chgData name="vinodsbadni2002@outlook.com" userId="972121123c43162c" providerId="LiveId" clId="{E81F6ED6-6812-4F68-8114-0B85AEB471FF}" dt="2024-06-21T06:58:19.592" v="53" actId="2711"/>
        <pc:sldMkLst>
          <pc:docMk/>
          <pc:sldMk cId="0" sldId="257"/>
        </pc:sldMkLst>
        <pc:spChg chg="mod">
          <ac:chgData name="vinodsbadni2002@outlook.com" userId="972121123c43162c" providerId="LiveId" clId="{E81F6ED6-6812-4F68-8114-0B85AEB471FF}" dt="2024-06-21T06:58:19.592" v="53" actId="2711"/>
          <ac:spMkLst>
            <pc:docMk/>
            <pc:sldMk cId="0" sldId="257"/>
            <ac:spMk id="9" creationId="{B4B70633-90DF-D12B-A9E2-39F853931989}"/>
          </ac:spMkLst>
        </pc:spChg>
      </pc:sldChg>
      <pc:sldChg chg="modSp mod">
        <pc:chgData name="vinodsbadni2002@outlook.com" userId="972121123c43162c" providerId="LiveId" clId="{E81F6ED6-6812-4F68-8114-0B85AEB471FF}" dt="2024-06-21T06:58:52.948" v="55" actId="255"/>
        <pc:sldMkLst>
          <pc:docMk/>
          <pc:sldMk cId="2817527571" sldId="275"/>
        </pc:sldMkLst>
        <pc:spChg chg="mod">
          <ac:chgData name="vinodsbadni2002@outlook.com" userId="972121123c43162c" providerId="LiveId" clId="{E81F6ED6-6812-4F68-8114-0B85AEB471FF}" dt="2024-06-21T06:58:52.948" v="55" actId="255"/>
          <ac:spMkLst>
            <pc:docMk/>
            <pc:sldMk cId="2817527571" sldId="275"/>
            <ac:spMk id="2" creationId="{00000000-0000-0000-0000-000000000000}"/>
          </ac:spMkLst>
        </pc:spChg>
      </pc:sldChg>
      <pc:sldChg chg="modSp mod">
        <pc:chgData name="vinodsbadni2002@outlook.com" userId="972121123c43162c" providerId="LiveId" clId="{E81F6ED6-6812-4F68-8114-0B85AEB471FF}" dt="2024-06-21T06:59:20.410" v="57" actId="255"/>
        <pc:sldMkLst>
          <pc:docMk/>
          <pc:sldMk cId="1548712767" sldId="279"/>
        </pc:sldMkLst>
        <pc:spChg chg="mod">
          <ac:chgData name="vinodsbadni2002@outlook.com" userId="972121123c43162c" providerId="LiveId" clId="{E81F6ED6-6812-4F68-8114-0B85AEB471FF}" dt="2024-06-21T06:59:20.410" v="57" actId="255"/>
          <ac:spMkLst>
            <pc:docMk/>
            <pc:sldMk cId="1548712767" sldId="279"/>
            <ac:spMk id="2" creationId="{00000000-0000-0000-0000-000000000000}"/>
          </ac:spMkLst>
        </pc:spChg>
      </pc:sldChg>
      <pc:sldChg chg="modSp mod">
        <pc:chgData name="vinodsbadni2002@outlook.com" userId="972121123c43162c" providerId="LiveId" clId="{E81F6ED6-6812-4F68-8114-0B85AEB471FF}" dt="2024-06-21T06:59:04.606" v="56" actId="255"/>
        <pc:sldMkLst>
          <pc:docMk/>
          <pc:sldMk cId="3044316302" sldId="286"/>
        </pc:sldMkLst>
        <pc:spChg chg="mod">
          <ac:chgData name="vinodsbadni2002@outlook.com" userId="972121123c43162c" providerId="LiveId" clId="{E81F6ED6-6812-4F68-8114-0B85AEB471FF}" dt="2024-06-21T06:59:04.606" v="56" actId="255"/>
          <ac:spMkLst>
            <pc:docMk/>
            <pc:sldMk cId="3044316302" sldId="286"/>
            <ac:spMk id="2"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9T20:08:39.556"/>
    </inkml:context>
    <inkml:brush xml:id="br0">
      <inkml:brushProperty name="width" value="0.1" units="cm"/>
      <inkml:brushProperty name="height" value="0.1" units="cm"/>
    </inkml:brush>
  </inkml:definitions>
  <inkml:trace contextRef="#ctx0" brushRef="#br0">24585 13790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9T20:08:39.556"/>
    </inkml:context>
    <inkml:brush xml:id="br0">
      <inkml:brushProperty name="width" value="0.1" units="cm"/>
      <inkml:brushProperty name="height" value="0.1" units="cm"/>
    </inkml:brush>
  </inkml:definitions>
  <inkml:trace contextRef="#ctx0" brushRef="#br0">24585 13790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9T20:08:39.556"/>
    </inkml:context>
    <inkml:brush xml:id="br0">
      <inkml:brushProperty name="width" value="0.1" units="cm"/>
      <inkml:brushProperty name="height" value="0.1" units="cm"/>
    </inkml:brush>
  </inkml:definitions>
  <inkml:trace contextRef="#ctx0" brushRef="#br0">24585 13790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9T20:08:39.556"/>
    </inkml:context>
    <inkml:brush xml:id="br0">
      <inkml:brushProperty name="width" value="0.1" units="cm"/>
      <inkml:brushProperty name="height" value="0.1" units="cm"/>
    </inkml:brush>
  </inkml:definitions>
  <inkml:trace contextRef="#ctx0" brushRef="#br0">24585 13790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09T20:08:39.556"/>
    </inkml:context>
    <inkml:brush xml:id="br0">
      <inkml:brushProperty name="width" value="0.1" units="cm"/>
      <inkml:brushProperty name="height" value="0.1" units="cm"/>
    </inkml:brush>
  </inkml:definitions>
  <inkml:trace contextRef="#ctx0" brushRef="#br0">24585 13790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1D91E-FEA2-46B4-AA5A-06239752594C}" type="datetimeFigureOut">
              <a:rPr lang="en-US" smtClean="0"/>
              <a:pPr/>
              <a:t>6/21/2024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94A16E-3230-4196-B1F6-453054E9971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9DB92DE-87CF-44F8-ADC0-F5CE2EDC0742}" type="slidenum">
              <a:rPr lang="en-IN" smtClean="0"/>
              <a:pPr/>
              <a:t>13</a:t>
            </a:fld>
            <a:endParaRPr lang="en-IN"/>
          </a:p>
        </p:txBody>
      </p:sp>
    </p:spTree>
    <p:extLst>
      <p:ext uri="{BB962C8B-B14F-4D97-AF65-F5344CB8AC3E}">
        <p14:creationId xmlns:p14="http://schemas.microsoft.com/office/powerpoint/2010/main" val="2426403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7D7DEE-921F-4A42-A813-7FD5C4631BB3}" type="datetime1">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0E7F53-F693-4EBB-ADFD-F7EEEC0BA8A2}" type="datetime1">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90EF24-CACE-4A73-8DDF-181C6AD4B86D}" type="datetime1">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81615A-2E31-4202-B21C-C04E05F4D6D3}" type="datetime1">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DE1934-1814-4439-90B8-1B4C2AFF75E7}" type="datetime1">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E6C5D2-5E5B-4726-BC1B-CBC32E99181F}" type="datetime1">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F5AF179-C48C-4F94-9558-6318B3F39C89}" type="datetime1">
              <a:rPr lang="en-US" smtClean="0"/>
              <a:t>6/21/2024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F13BF1-03C4-4D87-B3CA-4C9C6EE8C350}" type="datetime1">
              <a:rPr lang="en-US" smtClean="0"/>
              <a:t>6/21/2024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2714E6-EC15-49AB-9FF4-3F44C1AE6A50}" type="datetime1">
              <a:rPr lang="en-US" smtClean="0"/>
              <a:t>6/21/2024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C5B0C6-C713-4F0D-B1F9-5FE7BE55A15D}" type="datetime1">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C8B396-D51B-470E-A4B9-D629584B2C74}" type="datetime1">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98882BE-E90C-4C46-9EA7-A2CCC10360DE}" type="datetime1">
              <a:rPr lang="en-US" smtClean="0"/>
              <a:t>6/21/2024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38150"/>
            <a:ext cx="7772400" cy="1143000"/>
          </a:xfrm>
        </p:spPr>
        <p:txBody>
          <a:bodyPr>
            <a:normAutofit/>
          </a:bodyPr>
          <a:lstStyle/>
          <a:p>
            <a:r>
              <a:rPr lang="en-US" sz="3000" b="1" dirty="0">
                <a:latin typeface="Times New Roman"/>
                <a:cs typeface="Times New Roman"/>
              </a:rPr>
              <a:t>Decentralized File Sharing System</a:t>
            </a:r>
          </a:p>
        </p:txBody>
      </p:sp>
      <p:sp>
        <p:nvSpPr>
          <p:cNvPr id="3" name="Subtitle 2"/>
          <p:cNvSpPr>
            <a:spLocks noGrp="1"/>
          </p:cNvSpPr>
          <p:nvPr>
            <p:ph type="subTitle" idx="1"/>
          </p:nvPr>
        </p:nvSpPr>
        <p:spPr>
          <a:xfrm>
            <a:off x="1075329" y="1362075"/>
            <a:ext cx="6400800" cy="1314450"/>
          </a:xfrm>
        </p:spPr>
        <p:txBody>
          <a:bodyPr vert="horz" lIns="91440" tIns="45720" rIns="91440" bIns="45720" rtlCol="0" anchor="t">
            <a:normAutofit/>
          </a:bodyPr>
          <a:lstStyle/>
          <a:p>
            <a:r>
              <a:rPr lang="en-US" sz="2000" dirty="0">
                <a:solidFill>
                  <a:schemeClr val="tx1"/>
                </a:solidFill>
                <a:latin typeface="Times New Roman"/>
                <a:cs typeface="Times New Roman"/>
              </a:rPr>
              <a:t>Team Details </a:t>
            </a:r>
          </a:p>
          <a:p>
            <a:r>
              <a:rPr lang="en-US" sz="2000" dirty="0">
                <a:solidFill>
                  <a:schemeClr val="tx1"/>
                </a:solidFill>
                <a:latin typeface="Times New Roman"/>
                <a:cs typeface="Times New Roman"/>
              </a:rPr>
              <a:t>Team Number: E14</a:t>
            </a:r>
          </a:p>
          <a:p>
            <a:endParaRPr lang="en-US" dirty="0">
              <a:solidFill>
                <a:schemeClr val="tx1"/>
              </a:solidFill>
              <a:latin typeface="Times New Roman"/>
              <a:cs typeface="Times New Roman"/>
            </a:endParaRPr>
          </a:p>
          <a:p>
            <a:pPr algn="r"/>
            <a:endParaRPr lang="en-US" dirty="0">
              <a:latin typeface="Times New Roman"/>
              <a:cs typeface="Times New Roman"/>
            </a:endParaRPr>
          </a:p>
        </p:txBody>
      </p:sp>
      <p:pic>
        <p:nvPicPr>
          <p:cNvPr id="4" name="Google Shape;89;p13" descr="KLE Technological University"/>
          <p:cNvPicPr preferRelativeResize="0"/>
          <p:nvPr/>
        </p:nvPicPr>
        <p:blipFill rotWithShape="1">
          <a:blip r:embed="rId2" cstate="print">
            <a:alphaModFix/>
          </a:blip>
          <a:srcRect/>
          <a:stretch/>
        </p:blipFill>
        <p:spPr>
          <a:xfrm>
            <a:off x="6705600" y="0"/>
            <a:ext cx="2438400" cy="438150"/>
          </a:xfrm>
          <a:prstGeom prst="rect">
            <a:avLst/>
          </a:prstGeom>
          <a:noFill/>
          <a:ln>
            <a:noFill/>
          </a:ln>
        </p:spPr>
      </p:pic>
      <p:sp>
        <p:nvSpPr>
          <p:cNvPr id="6" name="Subtitle 2"/>
          <p:cNvSpPr txBox="1">
            <a:spLocks/>
          </p:cNvSpPr>
          <p:nvPr/>
        </p:nvSpPr>
        <p:spPr>
          <a:xfrm>
            <a:off x="1371600" y="4304720"/>
            <a:ext cx="6400800" cy="838780"/>
          </a:xfrm>
          <a:prstGeom prst="rect">
            <a:avLst/>
          </a:prstGeom>
        </p:spPr>
        <p:txBody>
          <a:bodyPr vert="horz" lIns="91440" tIns="45720" rIns="91440" bIns="45720" rtlCol="0" anchor="t">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1800" dirty="0">
              <a:solidFill>
                <a:schemeClr val="tx1"/>
              </a:solidFill>
              <a:latin typeface="Times New Roman"/>
              <a:ea typeface="Calibri"/>
              <a:cs typeface="Times New Roman"/>
            </a:endParaRPr>
          </a:p>
          <a:p>
            <a:endParaRPr lang="en-US" dirty="0">
              <a:latin typeface="Times New Roman"/>
              <a:cs typeface="Times New Roman"/>
            </a:endParaRPr>
          </a:p>
        </p:txBody>
      </p:sp>
      <p:graphicFrame>
        <p:nvGraphicFramePr>
          <p:cNvPr id="7" name="Table 6"/>
          <p:cNvGraphicFramePr>
            <a:graphicFrameLocks noGrp="1"/>
          </p:cNvGraphicFramePr>
          <p:nvPr>
            <p:extLst>
              <p:ext uri="{D42A27DB-BD31-4B8C-83A1-F6EECF244321}">
                <p14:modId xmlns:p14="http://schemas.microsoft.com/office/powerpoint/2010/main" val="3876997219"/>
              </p:ext>
            </p:extLst>
          </p:nvPr>
        </p:nvGraphicFramePr>
        <p:xfrm>
          <a:off x="1055575" y="2250391"/>
          <a:ext cx="7402625" cy="2054329"/>
        </p:xfrm>
        <a:graphic>
          <a:graphicData uri="http://schemas.openxmlformats.org/drawingml/2006/table">
            <a:tbl>
              <a:tblPr firstRow="1" bandRow="1">
                <a:tableStyleId>{9D7B26C5-4107-4FEC-AEDC-1716B250A1EF}</a:tableStyleId>
              </a:tblPr>
              <a:tblGrid>
                <a:gridCol w="887730">
                  <a:extLst>
                    <a:ext uri="{9D8B030D-6E8A-4147-A177-3AD203B41FA5}">
                      <a16:colId xmlns:a16="http://schemas.microsoft.com/office/drawing/2014/main" val="1794805487"/>
                    </a:ext>
                  </a:extLst>
                </a:gridCol>
                <a:gridCol w="1792175">
                  <a:extLst>
                    <a:ext uri="{9D8B030D-6E8A-4147-A177-3AD203B41FA5}">
                      <a16:colId xmlns:a16="http://schemas.microsoft.com/office/drawing/2014/main" val="2025034639"/>
                    </a:ext>
                  </a:extLst>
                </a:gridCol>
                <a:gridCol w="1829954">
                  <a:extLst>
                    <a:ext uri="{9D8B030D-6E8A-4147-A177-3AD203B41FA5}">
                      <a16:colId xmlns:a16="http://schemas.microsoft.com/office/drawing/2014/main" val="1098974728"/>
                    </a:ext>
                  </a:extLst>
                </a:gridCol>
                <a:gridCol w="1446383">
                  <a:extLst>
                    <a:ext uri="{9D8B030D-6E8A-4147-A177-3AD203B41FA5}">
                      <a16:colId xmlns:a16="http://schemas.microsoft.com/office/drawing/2014/main" val="3311158825"/>
                    </a:ext>
                  </a:extLst>
                </a:gridCol>
                <a:gridCol w="1446383">
                  <a:extLst>
                    <a:ext uri="{9D8B030D-6E8A-4147-A177-3AD203B41FA5}">
                      <a16:colId xmlns:a16="http://schemas.microsoft.com/office/drawing/2014/main" val="1880888374"/>
                    </a:ext>
                  </a:extLst>
                </a:gridCol>
              </a:tblGrid>
              <a:tr h="495187">
                <a:tc>
                  <a:txBody>
                    <a:bodyPr/>
                    <a:lstStyle/>
                    <a:p>
                      <a:r>
                        <a:rPr lang="en-AU" sz="1500">
                          <a:latin typeface="Times New Roman"/>
                        </a:rPr>
                        <a:t>Sl.Num.</a:t>
                      </a:r>
                    </a:p>
                  </a:txBody>
                  <a:tcPr/>
                </a:tc>
                <a:tc>
                  <a:txBody>
                    <a:bodyPr/>
                    <a:lstStyle/>
                    <a:p>
                      <a:r>
                        <a:rPr lang="en-AU" sz="1500">
                          <a:latin typeface="Times New Roman"/>
                        </a:rPr>
                        <a:t>Student Name</a:t>
                      </a:r>
                    </a:p>
                  </a:txBody>
                  <a:tcPr/>
                </a:tc>
                <a:tc>
                  <a:txBody>
                    <a:bodyPr/>
                    <a:lstStyle/>
                    <a:p>
                      <a:r>
                        <a:rPr lang="en-AU" sz="1500">
                          <a:latin typeface="Times New Roman"/>
                        </a:rPr>
                        <a:t>USN</a:t>
                      </a:r>
                    </a:p>
                  </a:txBody>
                  <a:tcPr/>
                </a:tc>
                <a:tc>
                  <a:txBody>
                    <a:bodyPr/>
                    <a:lstStyle/>
                    <a:p>
                      <a:r>
                        <a:rPr lang="en-AU" sz="1500">
                          <a:latin typeface="Times New Roman"/>
                        </a:rPr>
                        <a:t>Roll Num.</a:t>
                      </a:r>
                    </a:p>
                  </a:txBody>
                  <a:tcPr/>
                </a:tc>
                <a:tc>
                  <a:txBody>
                    <a:bodyPr/>
                    <a:lstStyle/>
                    <a:p>
                      <a:r>
                        <a:rPr lang="en-AU" sz="1500">
                          <a:latin typeface="Times New Roman"/>
                        </a:rPr>
                        <a:t>Division</a:t>
                      </a:r>
                    </a:p>
                  </a:txBody>
                  <a:tcPr/>
                </a:tc>
                <a:extLst>
                  <a:ext uri="{0D108BD9-81ED-4DB2-BD59-A6C34878D82A}">
                    <a16:rowId xmlns:a16="http://schemas.microsoft.com/office/drawing/2014/main" val="1482612574"/>
                  </a:ext>
                </a:extLst>
              </a:tr>
              <a:tr h="336834">
                <a:tc>
                  <a:txBody>
                    <a:bodyPr/>
                    <a:lstStyle/>
                    <a:p>
                      <a:r>
                        <a:rPr lang="en-AU" sz="1500">
                          <a:latin typeface="Times New Roman"/>
                        </a:rPr>
                        <a:t>1</a:t>
                      </a:r>
                    </a:p>
                  </a:txBody>
                  <a:tcPr/>
                </a:tc>
                <a:tc>
                  <a:txBody>
                    <a:bodyPr/>
                    <a:lstStyle/>
                    <a:p>
                      <a:r>
                        <a:rPr lang="en-AU" sz="1500" dirty="0">
                          <a:latin typeface="Times New Roman"/>
                        </a:rPr>
                        <a:t>Vinod Badni</a:t>
                      </a:r>
                    </a:p>
                  </a:txBody>
                  <a:tcPr/>
                </a:tc>
                <a:tc>
                  <a:txBody>
                    <a:bodyPr/>
                    <a:lstStyle/>
                    <a:p>
                      <a:r>
                        <a:rPr lang="en-AU" sz="1500" dirty="0">
                          <a:latin typeface="Times New Roman"/>
                        </a:rPr>
                        <a:t>01fe21bcs305</a:t>
                      </a:r>
                    </a:p>
                  </a:txBody>
                  <a:tcPr/>
                </a:tc>
                <a:tc>
                  <a:txBody>
                    <a:bodyPr/>
                    <a:lstStyle/>
                    <a:p>
                      <a:r>
                        <a:rPr lang="en-AU" sz="1500" dirty="0">
                          <a:latin typeface="Times New Roman"/>
                        </a:rPr>
                        <a:t>517</a:t>
                      </a:r>
                    </a:p>
                  </a:txBody>
                  <a:tcPr/>
                </a:tc>
                <a:tc>
                  <a:txBody>
                    <a:bodyPr/>
                    <a:lstStyle/>
                    <a:p>
                      <a:r>
                        <a:rPr lang="en-AU" sz="1500" dirty="0">
                          <a:latin typeface="Times New Roman"/>
                        </a:rPr>
                        <a:t>E</a:t>
                      </a:r>
                    </a:p>
                  </a:txBody>
                  <a:tcPr/>
                </a:tc>
                <a:extLst>
                  <a:ext uri="{0D108BD9-81ED-4DB2-BD59-A6C34878D82A}">
                    <a16:rowId xmlns:a16="http://schemas.microsoft.com/office/drawing/2014/main" val="3918557829"/>
                  </a:ext>
                </a:extLst>
              </a:tr>
              <a:tr h="336834">
                <a:tc>
                  <a:txBody>
                    <a:bodyPr/>
                    <a:lstStyle/>
                    <a:p>
                      <a:r>
                        <a:rPr lang="en-AU" sz="1500">
                          <a:latin typeface="Times New Roman"/>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500" dirty="0">
                          <a:latin typeface="Times New Roman"/>
                        </a:rPr>
                        <a:t>Shreyas M</a:t>
                      </a:r>
                    </a:p>
                  </a:txBody>
                  <a:tcPr/>
                </a:tc>
                <a:tc>
                  <a:txBody>
                    <a:bodyPr/>
                    <a:lstStyle/>
                    <a:p>
                      <a:r>
                        <a:rPr lang="en-AU" sz="1500" dirty="0">
                          <a:latin typeface="Times New Roman"/>
                        </a:rPr>
                        <a:t>01fe21bcs278</a:t>
                      </a:r>
                    </a:p>
                  </a:txBody>
                  <a:tcPr/>
                </a:tc>
                <a:tc>
                  <a:txBody>
                    <a:bodyPr/>
                    <a:lstStyle/>
                    <a:p>
                      <a:r>
                        <a:rPr lang="en-AU" sz="1500" dirty="0">
                          <a:latin typeface="Times New Roman"/>
                        </a:rPr>
                        <a:t>544</a:t>
                      </a:r>
                    </a:p>
                  </a:txBody>
                  <a:tcPr/>
                </a:tc>
                <a:tc>
                  <a:txBody>
                    <a:bodyPr/>
                    <a:lstStyle/>
                    <a:p>
                      <a:r>
                        <a:rPr lang="en-AU" sz="1500" dirty="0">
                          <a:latin typeface="Times New Roman"/>
                        </a:rPr>
                        <a:t>E</a:t>
                      </a:r>
                    </a:p>
                  </a:txBody>
                  <a:tcPr/>
                </a:tc>
                <a:extLst>
                  <a:ext uri="{0D108BD9-81ED-4DB2-BD59-A6C34878D82A}">
                    <a16:rowId xmlns:a16="http://schemas.microsoft.com/office/drawing/2014/main" val="3161764222"/>
                  </a:ext>
                </a:extLst>
              </a:tr>
              <a:tr h="336834">
                <a:tc>
                  <a:txBody>
                    <a:bodyPr/>
                    <a:lstStyle/>
                    <a:p>
                      <a:r>
                        <a:rPr lang="en-AU" sz="1500">
                          <a:latin typeface="Times New Roman"/>
                        </a:rPr>
                        <a:t>3</a:t>
                      </a:r>
                    </a:p>
                  </a:txBody>
                  <a:tcPr/>
                </a:tc>
                <a:tc>
                  <a:txBody>
                    <a:bodyPr/>
                    <a:lstStyle/>
                    <a:p>
                      <a:r>
                        <a:rPr lang="en-AU" sz="1500" dirty="0">
                          <a:latin typeface="Times New Roman"/>
                        </a:rPr>
                        <a:t>Nischay N S</a:t>
                      </a:r>
                    </a:p>
                  </a:txBody>
                  <a:tcPr/>
                </a:tc>
                <a:tc>
                  <a:txBody>
                    <a:bodyPr/>
                    <a:lstStyle/>
                    <a:p>
                      <a:r>
                        <a:rPr lang="en-AU" sz="1500" dirty="0">
                          <a:latin typeface="Times New Roman"/>
                        </a:rPr>
                        <a:t>01fe21bcs322</a:t>
                      </a:r>
                      <a:endParaRPr lang="en-US" dirty="0">
                        <a:latin typeface="Times New Roman"/>
                      </a:endParaRPr>
                    </a:p>
                  </a:txBody>
                  <a:tcPr/>
                </a:tc>
                <a:tc>
                  <a:txBody>
                    <a:bodyPr/>
                    <a:lstStyle/>
                    <a:p>
                      <a:r>
                        <a:rPr lang="en-AU" sz="1500" dirty="0">
                          <a:latin typeface="Times New Roman"/>
                        </a:rPr>
                        <a:t>560</a:t>
                      </a:r>
                    </a:p>
                  </a:txBody>
                  <a:tcPr/>
                </a:tc>
                <a:tc>
                  <a:txBody>
                    <a:bodyPr/>
                    <a:lstStyle/>
                    <a:p>
                      <a:r>
                        <a:rPr lang="en-AU" sz="1500">
                          <a:latin typeface="Times New Roman"/>
                        </a:rPr>
                        <a:t>E</a:t>
                      </a:r>
                    </a:p>
                  </a:txBody>
                  <a:tcPr/>
                </a:tc>
                <a:extLst>
                  <a:ext uri="{0D108BD9-81ED-4DB2-BD59-A6C34878D82A}">
                    <a16:rowId xmlns:a16="http://schemas.microsoft.com/office/drawing/2014/main" val="2195922261"/>
                  </a:ext>
                </a:extLst>
              </a:tr>
              <a:tr h="498329">
                <a:tc>
                  <a:txBody>
                    <a:bodyPr/>
                    <a:lstStyle/>
                    <a:p>
                      <a:r>
                        <a:rPr lang="en-AU" sz="1500">
                          <a:latin typeface="Times New Roman"/>
                        </a:rPr>
                        <a:t>4</a:t>
                      </a:r>
                    </a:p>
                  </a:txBody>
                  <a:tcPr/>
                </a:tc>
                <a:tc>
                  <a:txBody>
                    <a:bodyPr/>
                    <a:lstStyle/>
                    <a:p>
                      <a:r>
                        <a:rPr lang="en-AU" sz="1500" dirty="0">
                          <a:latin typeface="Times New Roman"/>
                        </a:rPr>
                        <a:t>Rohan Jadhav</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500" dirty="0">
                          <a:latin typeface="Times New Roman"/>
                        </a:rPr>
                        <a:t>01fe21bcs272</a:t>
                      </a:r>
                    </a:p>
                    <a:p>
                      <a:endParaRPr lang="en-AU" sz="1500" dirty="0">
                        <a:latin typeface="Times New Roman"/>
                      </a:endParaRPr>
                    </a:p>
                  </a:txBody>
                  <a:tcPr/>
                </a:tc>
                <a:tc>
                  <a:txBody>
                    <a:bodyPr/>
                    <a:lstStyle/>
                    <a:p>
                      <a:r>
                        <a:rPr lang="en-AU" sz="1500" dirty="0">
                          <a:latin typeface="Times New Roman"/>
                        </a:rPr>
                        <a:t>557</a:t>
                      </a:r>
                    </a:p>
                  </a:txBody>
                  <a:tcPr/>
                </a:tc>
                <a:tc>
                  <a:txBody>
                    <a:bodyPr/>
                    <a:lstStyle/>
                    <a:p>
                      <a:r>
                        <a:rPr lang="en-AU" sz="1500" dirty="0">
                          <a:latin typeface="Times New Roman"/>
                        </a:rPr>
                        <a:t>E</a:t>
                      </a:r>
                    </a:p>
                  </a:txBody>
                  <a:tcPr/>
                </a:tc>
                <a:extLst>
                  <a:ext uri="{0D108BD9-81ED-4DB2-BD59-A6C34878D82A}">
                    <a16:rowId xmlns:a16="http://schemas.microsoft.com/office/drawing/2014/main" val="3017921234"/>
                  </a:ext>
                </a:extLst>
              </a:tr>
            </a:tbl>
          </a:graphicData>
        </a:graphic>
      </p:graphicFrame>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747D68D-E423-D3F9-60A9-33BC3FD08DC7}"/>
              </a:ext>
            </a:extLst>
          </p:cNvPr>
          <p:cNvCxnSpPr/>
          <p:nvPr/>
        </p:nvCxnSpPr>
        <p:spPr>
          <a:xfrm>
            <a:off x="149192" y="725726"/>
            <a:ext cx="8994808" cy="17223"/>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nvGrpSpPr>
          <p:cNvPr id="13" name="Group 28">
            <a:extLst>
              <a:ext uri="{FF2B5EF4-FFF2-40B4-BE49-F238E27FC236}">
                <a16:creationId xmlns:a16="http://schemas.microsoft.com/office/drawing/2014/main" id="{A7FBA784-1CDF-CE1C-42FC-D6ECA6288E5D}"/>
              </a:ext>
            </a:extLst>
          </p:cNvPr>
          <p:cNvGrpSpPr/>
          <p:nvPr/>
        </p:nvGrpSpPr>
        <p:grpSpPr>
          <a:xfrm>
            <a:off x="149192" y="87546"/>
            <a:ext cx="8994810" cy="655403"/>
            <a:chOff x="89095" y="122669"/>
            <a:chExt cx="11993077" cy="773164"/>
          </a:xfrm>
        </p:grpSpPr>
        <p:pic>
          <p:nvPicPr>
            <p:cNvPr id="11" name="Picture 10">
              <a:extLst>
                <a:ext uri="{FF2B5EF4-FFF2-40B4-BE49-F238E27FC236}">
                  <a16:creationId xmlns:a16="http://schemas.microsoft.com/office/drawing/2014/main" id="{D1AE2290-941F-B6B3-12BF-FB7A2C3AE9C3}"/>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12" name="Straight Connector 11">
              <a:extLst>
                <a:ext uri="{FF2B5EF4-FFF2-40B4-BE49-F238E27FC236}">
                  <a16:creationId xmlns:a16="http://schemas.microsoft.com/office/drawing/2014/main" id="{DA8C92F1-B4B4-5697-233A-8BB47EAC77D5}"/>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15" name="Title 1">
            <a:extLst>
              <a:ext uri="{FF2B5EF4-FFF2-40B4-BE49-F238E27FC236}">
                <a16:creationId xmlns:a16="http://schemas.microsoft.com/office/drawing/2014/main" id="{6F53D5A3-D4D5-811E-59AA-EC671923A236}"/>
              </a:ext>
            </a:extLst>
          </p:cNvPr>
          <p:cNvSpPr>
            <a:spLocks noGrp="1"/>
          </p:cNvSpPr>
          <p:nvPr>
            <p:ph type="title"/>
          </p:nvPr>
        </p:nvSpPr>
        <p:spPr>
          <a:xfrm>
            <a:off x="149190" y="-75197"/>
            <a:ext cx="8463917" cy="857250"/>
          </a:xfrm>
        </p:spPr>
        <p:txBody>
          <a:bodyPr>
            <a:normAutofit/>
          </a:bodyPr>
          <a:lstStyle/>
          <a:p>
            <a:pPr algn="l">
              <a:lnSpc>
                <a:spcPct val="120000"/>
              </a:lnSpc>
              <a:spcBef>
                <a:spcPts val="0"/>
              </a:spcBef>
            </a:pPr>
            <a:r>
              <a:rPr lang="en-US" sz="3000" b="1" dirty="0">
                <a:latin typeface="+mn-lt"/>
                <a:cs typeface="Times New Roman"/>
              </a:rPr>
              <a:t>Results</a:t>
            </a:r>
            <a:endParaRPr lang="en-IN" sz="3000" b="1" dirty="0">
              <a:latin typeface="+mn-lt"/>
              <a:cs typeface="Times New Roman"/>
            </a:endParaRPr>
          </a:p>
        </p:txBody>
      </p:sp>
      <p:sp>
        <p:nvSpPr>
          <p:cNvPr id="43" name="TextBox 42">
            <a:extLst>
              <a:ext uri="{FF2B5EF4-FFF2-40B4-BE49-F238E27FC236}">
                <a16:creationId xmlns:a16="http://schemas.microsoft.com/office/drawing/2014/main" id="{9DA3A232-F2A7-51B8-125E-94BE514F7FC7}"/>
              </a:ext>
            </a:extLst>
          </p:cNvPr>
          <p:cNvSpPr txBox="1"/>
          <p:nvPr/>
        </p:nvSpPr>
        <p:spPr>
          <a:xfrm>
            <a:off x="7216286" y="1318845"/>
            <a:ext cx="98913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GB" sz="1400">
              <a:ea typeface="Calibri"/>
              <a:cs typeface="Calibri"/>
            </a:endParaRPr>
          </a:p>
        </p:txBody>
      </p:sp>
      <mc:AlternateContent xmlns:mc="http://schemas.openxmlformats.org/markup-compatibility/2006" xmlns:p14="http://schemas.microsoft.com/office/powerpoint/2010/main">
        <mc:Choice Requires="p14">
          <p:contentPart p14:bwMode="auto" r:id="rId3">
            <p14:nvContentPartPr>
              <p14:cNvPr id="84" name="Ink 83">
                <a:extLst>
                  <a:ext uri="{FF2B5EF4-FFF2-40B4-BE49-F238E27FC236}">
                    <a16:creationId xmlns:a16="http://schemas.microsoft.com/office/drawing/2014/main" id="{004ACC42-C2FE-5774-FCFE-87D1D00B4679}"/>
                  </a:ext>
                </a:extLst>
              </p14:cNvPr>
              <p14:cNvContentPartPr/>
              <p14:nvPr/>
            </p14:nvContentPartPr>
            <p14:xfrm>
              <a:off x="7915276" y="4991833"/>
              <a:ext cx="10990" cy="10990"/>
            </p14:xfrm>
          </p:contentPart>
        </mc:Choice>
        <mc:Fallback xmlns="">
          <p:pic>
            <p:nvPicPr>
              <p:cNvPr id="84" name="Ink 83">
                <a:extLst>
                  <a:ext uri="{FF2B5EF4-FFF2-40B4-BE49-F238E27FC236}">
                    <a16:creationId xmlns:a16="http://schemas.microsoft.com/office/drawing/2014/main" id="{004ACC42-C2FE-5774-FCFE-87D1D00B4679}"/>
                  </a:ext>
                </a:extLst>
              </p:cNvPr>
              <p:cNvPicPr/>
              <p:nvPr/>
            </p:nvPicPr>
            <p:blipFill>
              <a:blip r:embed="rId4"/>
              <a:stretch>
                <a:fillRect/>
              </a:stretch>
            </p:blipFill>
            <p:spPr>
              <a:xfrm>
                <a:off x="7365776" y="4442333"/>
                <a:ext cx="1099000" cy="1099000"/>
              </a:xfrm>
              <a:prstGeom prst="rect">
                <a:avLst/>
              </a:prstGeom>
            </p:spPr>
          </p:pic>
        </mc:Fallback>
      </mc:AlternateContent>
      <p:sp>
        <p:nvSpPr>
          <p:cNvPr id="2" name="TextBox 1">
            <a:extLst>
              <a:ext uri="{FF2B5EF4-FFF2-40B4-BE49-F238E27FC236}">
                <a16:creationId xmlns:a16="http://schemas.microsoft.com/office/drawing/2014/main" id="{ED17D6E9-6523-D355-541F-2B6F2EFD05CF}"/>
              </a:ext>
            </a:extLst>
          </p:cNvPr>
          <p:cNvSpPr txBox="1"/>
          <p:nvPr/>
        </p:nvSpPr>
        <p:spPr>
          <a:xfrm>
            <a:off x="449700" y="1543872"/>
            <a:ext cx="388866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a:p>
            <a:pPr algn="l"/>
            <a:endParaRPr lang="en-US" dirty="0"/>
          </a:p>
          <a:p>
            <a:pPr algn="l"/>
            <a:endParaRPr lang="en-US" dirty="0"/>
          </a:p>
          <a:p>
            <a:pPr algn="l"/>
            <a:endParaRPr lang="en-US" dirty="0"/>
          </a:p>
        </p:txBody>
      </p:sp>
      <p:sp>
        <p:nvSpPr>
          <p:cNvPr id="3" name="Footer Placeholder 2">
            <a:extLst>
              <a:ext uri="{FF2B5EF4-FFF2-40B4-BE49-F238E27FC236}">
                <a16:creationId xmlns:a16="http://schemas.microsoft.com/office/drawing/2014/main" id="{43BE73A5-EF65-32B7-01BB-2BFA025EC5AE}"/>
              </a:ext>
            </a:extLst>
          </p:cNvPr>
          <p:cNvSpPr>
            <a:spLocks noGrp="1"/>
          </p:cNvSpPr>
          <p:nvPr>
            <p:ph type="ftr" sz="quarter" idx="11"/>
          </p:nvPr>
        </p:nvSpPr>
        <p:spPr>
          <a:xfrm>
            <a:off x="6543908" y="4782110"/>
            <a:ext cx="2895600" cy="273844"/>
          </a:xfrm>
        </p:spPr>
        <p:txBody>
          <a:bodyPr/>
          <a:lstStyle/>
          <a:p>
            <a:endParaRPr lang="en-US" dirty="0"/>
          </a:p>
        </p:txBody>
      </p:sp>
      <p:sp>
        <p:nvSpPr>
          <p:cNvPr id="6" name="TextBox 5">
            <a:extLst>
              <a:ext uri="{FF2B5EF4-FFF2-40B4-BE49-F238E27FC236}">
                <a16:creationId xmlns:a16="http://schemas.microsoft.com/office/drawing/2014/main" id="{78770565-44F8-8535-E8A1-9EA830B8F95E}"/>
              </a:ext>
            </a:extLst>
          </p:cNvPr>
          <p:cNvSpPr txBox="1"/>
          <p:nvPr/>
        </p:nvSpPr>
        <p:spPr>
          <a:xfrm>
            <a:off x="2104793" y="3484545"/>
            <a:ext cx="4800600" cy="369332"/>
          </a:xfrm>
          <a:prstGeom prst="rect">
            <a:avLst/>
          </a:prstGeom>
          <a:noFill/>
        </p:spPr>
        <p:txBody>
          <a:bodyPr wrap="square" rtlCol="0">
            <a:spAutoFit/>
          </a:bodyPr>
          <a:lstStyle/>
          <a:p>
            <a:pPr algn="ctr"/>
            <a:r>
              <a:rPr lang="en-US" sz="1800" dirty="0">
                <a:effectLst/>
                <a:latin typeface="Times New Roman" panose="02020603050405020304" pitchFamily="18" charset="0"/>
                <a:ea typeface="Times New Roman" panose="02020603050405020304" pitchFamily="18" charset="0"/>
              </a:rPr>
              <a:t>Fig. 4: Sharing of books</a:t>
            </a:r>
            <a:endParaRPr lang="en-IN" sz="1800" dirty="0">
              <a:effectLst/>
              <a:latin typeface="Times New Roman" panose="02020603050405020304" pitchFamily="18" charset="0"/>
              <a:ea typeface="Times New Roman" panose="02020603050405020304" pitchFamily="18" charset="0"/>
            </a:endParaRPr>
          </a:p>
        </p:txBody>
      </p:sp>
      <p:pic>
        <p:nvPicPr>
          <p:cNvPr id="16" name="Picture 15">
            <a:extLst>
              <a:ext uri="{FF2B5EF4-FFF2-40B4-BE49-F238E27FC236}">
                <a16:creationId xmlns:a16="http://schemas.microsoft.com/office/drawing/2014/main" id="{BBC975EC-65D6-47AC-A8B8-4D0569D259A4}"/>
              </a:ext>
            </a:extLst>
          </p:cNvPr>
          <p:cNvPicPr>
            <a:picLocks noChangeAspect="1"/>
          </p:cNvPicPr>
          <p:nvPr/>
        </p:nvPicPr>
        <p:blipFill>
          <a:blip r:embed="rId5"/>
          <a:stretch>
            <a:fillRect/>
          </a:stretch>
        </p:blipFill>
        <p:spPr>
          <a:xfrm>
            <a:off x="564996" y="869193"/>
            <a:ext cx="7880194" cy="2528212"/>
          </a:xfrm>
          <a:prstGeom prst="rect">
            <a:avLst/>
          </a:prstGeom>
        </p:spPr>
      </p:pic>
      <p:sp>
        <p:nvSpPr>
          <p:cNvPr id="4" name="TextBox 3">
            <a:extLst>
              <a:ext uri="{FF2B5EF4-FFF2-40B4-BE49-F238E27FC236}">
                <a16:creationId xmlns:a16="http://schemas.microsoft.com/office/drawing/2014/main" id="{669421D6-1C8F-4147-81CF-7A1AE7B356B1}"/>
              </a:ext>
            </a:extLst>
          </p:cNvPr>
          <p:cNvSpPr txBox="1"/>
          <p:nvPr/>
        </p:nvSpPr>
        <p:spPr>
          <a:xfrm>
            <a:off x="691376" y="4007005"/>
            <a:ext cx="7664604" cy="923330"/>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 The figure 4 shows the book sharing page. The allowed account address is entered by the user and the uploaded books are shared in a peer-to-peer manner.</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247494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747D68D-E423-D3F9-60A9-33BC3FD08DC7}"/>
              </a:ext>
            </a:extLst>
          </p:cNvPr>
          <p:cNvCxnSpPr/>
          <p:nvPr/>
        </p:nvCxnSpPr>
        <p:spPr>
          <a:xfrm>
            <a:off x="149192" y="725726"/>
            <a:ext cx="8994808" cy="17223"/>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nvGrpSpPr>
          <p:cNvPr id="13" name="Group 28">
            <a:extLst>
              <a:ext uri="{FF2B5EF4-FFF2-40B4-BE49-F238E27FC236}">
                <a16:creationId xmlns:a16="http://schemas.microsoft.com/office/drawing/2014/main" id="{A7FBA784-1CDF-CE1C-42FC-D6ECA6288E5D}"/>
              </a:ext>
            </a:extLst>
          </p:cNvPr>
          <p:cNvGrpSpPr/>
          <p:nvPr/>
        </p:nvGrpSpPr>
        <p:grpSpPr>
          <a:xfrm>
            <a:off x="149192" y="87546"/>
            <a:ext cx="8994810" cy="655403"/>
            <a:chOff x="89095" y="122669"/>
            <a:chExt cx="11993077" cy="773164"/>
          </a:xfrm>
        </p:grpSpPr>
        <p:pic>
          <p:nvPicPr>
            <p:cNvPr id="11" name="Picture 10">
              <a:extLst>
                <a:ext uri="{FF2B5EF4-FFF2-40B4-BE49-F238E27FC236}">
                  <a16:creationId xmlns:a16="http://schemas.microsoft.com/office/drawing/2014/main" id="{D1AE2290-941F-B6B3-12BF-FB7A2C3AE9C3}"/>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12" name="Straight Connector 11">
              <a:extLst>
                <a:ext uri="{FF2B5EF4-FFF2-40B4-BE49-F238E27FC236}">
                  <a16:creationId xmlns:a16="http://schemas.microsoft.com/office/drawing/2014/main" id="{DA8C92F1-B4B4-5697-233A-8BB47EAC77D5}"/>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15" name="Title 1">
            <a:extLst>
              <a:ext uri="{FF2B5EF4-FFF2-40B4-BE49-F238E27FC236}">
                <a16:creationId xmlns:a16="http://schemas.microsoft.com/office/drawing/2014/main" id="{6F53D5A3-D4D5-811E-59AA-EC671923A236}"/>
              </a:ext>
            </a:extLst>
          </p:cNvPr>
          <p:cNvSpPr>
            <a:spLocks noGrp="1"/>
          </p:cNvSpPr>
          <p:nvPr>
            <p:ph type="title"/>
          </p:nvPr>
        </p:nvSpPr>
        <p:spPr>
          <a:xfrm>
            <a:off x="149190" y="-75197"/>
            <a:ext cx="8463917" cy="857250"/>
          </a:xfrm>
        </p:spPr>
        <p:txBody>
          <a:bodyPr>
            <a:normAutofit/>
          </a:bodyPr>
          <a:lstStyle/>
          <a:p>
            <a:pPr algn="l">
              <a:lnSpc>
                <a:spcPct val="120000"/>
              </a:lnSpc>
              <a:spcBef>
                <a:spcPts val="0"/>
              </a:spcBef>
            </a:pPr>
            <a:r>
              <a:rPr lang="en-US" sz="3000" b="1" dirty="0">
                <a:latin typeface="+mn-lt"/>
                <a:cs typeface="Times New Roman"/>
              </a:rPr>
              <a:t>Results</a:t>
            </a:r>
            <a:endParaRPr lang="en-IN" sz="3000" b="1" dirty="0">
              <a:latin typeface="+mn-lt"/>
              <a:cs typeface="Times New Roman"/>
            </a:endParaRPr>
          </a:p>
        </p:txBody>
      </p:sp>
      <p:sp>
        <p:nvSpPr>
          <p:cNvPr id="43" name="TextBox 42">
            <a:extLst>
              <a:ext uri="{FF2B5EF4-FFF2-40B4-BE49-F238E27FC236}">
                <a16:creationId xmlns:a16="http://schemas.microsoft.com/office/drawing/2014/main" id="{9DA3A232-F2A7-51B8-125E-94BE514F7FC7}"/>
              </a:ext>
            </a:extLst>
          </p:cNvPr>
          <p:cNvSpPr txBox="1"/>
          <p:nvPr/>
        </p:nvSpPr>
        <p:spPr>
          <a:xfrm>
            <a:off x="7216286" y="1318845"/>
            <a:ext cx="98913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GB" sz="1400">
              <a:ea typeface="Calibri"/>
              <a:cs typeface="Calibri"/>
            </a:endParaRPr>
          </a:p>
        </p:txBody>
      </p:sp>
      <mc:AlternateContent xmlns:mc="http://schemas.openxmlformats.org/markup-compatibility/2006" xmlns:p14="http://schemas.microsoft.com/office/powerpoint/2010/main">
        <mc:Choice Requires="p14">
          <p:contentPart p14:bwMode="auto" r:id="rId3">
            <p14:nvContentPartPr>
              <p14:cNvPr id="84" name="Ink 83">
                <a:extLst>
                  <a:ext uri="{FF2B5EF4-FFF2-40B4-BE49-F238E27FC236}">
                    <a16:creationId xmlns:a16="http://schemas.microsoft.com/office/drawing/2014/main" id="{004ACC42-C2FE-5774-FCFE-87D1D00B4679}"/>
                  </a:ext>
                </a:extLst>
              </p14:cNvPr>
              <p14:cNvContentPartPr/>
              <p14:nvPr/>
            </p14:nvContentPartPr>
            <p14:xfrm>
              <a:off x="7915276" y="4991833"/>
              <a:ext cx="10990" cy="10990"/>
            </p14:xfrm>
          </p:contentPart>
        </mc:Choice>
        <mc:Fallback xmlns="">
          <p:pic>
            <p:nvPicPr>
              <p:cNvPr id="84" name="Ink 83">
                <a:extLst>
                  <a:ext uri="{FF2B5EF4-FFF2-40B4-BE49-F238E27FC236}">
                    <a16:creationId xmlns:a16="http://schemas.microsoft.com/office/drawing/2014/main" id="{004ACC42-C2FE-5774-FCFE-87D1D00B4679}"/>
                  </a:ext>
                </a:extLst>
              </p:cNvPr>
              <p:cNvPicPr/>
              <p:nvPr/>
            </p:nvPicPr>
            <p:blipFill>
              <a:blip r:embed="rId4"/>
              <a:stretch>
                <a:fillRect/>
              </a:stretch>
            </p:blipFill>
            <p:spPr>
              <a:xfrm>
                <a:off x="7365776" y="4442333"/>
                <a:ext cx="1099000" cy="1099000"/>
              </a:xfrm>
              <a:prstGeom prst="rect">
                <a:avLst/>
              </a:prstGeom>
            </p:spPr>
          </p:pic>
        </mc:Fallback>
      </mc:AlternateContent>
      <p:sp>
        <p:nvSpPr>
          <p:cNvPr id="2" name="TextBox 1">
            <a:extLst>
              <a:ext uri="{FF2B5EF4-FFF2-40B4-BE49-F238E27FC236}">
                <a16:creationId xmlns:a16="http://schemas.microsoft.com/office/drawing/2014/main" id="{ED17D6E9-6523-D355-541F-2B6F2EFD05CF}"/>
              </a:ext>
            </a:extLst>
          </p:cNvPr>
          <p:cNvSpPr txBox="1"/>
          <p:nvPr/>
        </p:nvSpPr>
        <p:spPr>
          <a:xfrm>
            <a:off x="449700" y="1543872"/>
            <a:ext cx="388866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a:p>
            <a:pPr algn="l"/>
            <a:endParaRPr lang="en-US" dirty="0"/>
          </a:p>
          <a:p>
            <a:pPr algn="l"/>
            <a:endParaRPr lang="en-US" dirty="0"/>
          </a:p>
          <a:p>
            <a:pPr algn="l"/>
            <a:endParaRPr lang="en-US" dirty="0"/>
          </a:p>
        </p:txBody>
      </p:sp>
      <p:sp>
        <p:nvSpPr>
          <p:cNvPr id="3" name="Footer Placeholder 2">
            <a:extLst>
              <a:ext uri="{FF2B5EF4-FFF2-40B4-BE49-F238E27FC236}">
                <a16:creationId xmlns:a16="http://schemas.microsoft.com/office/drawing/2014/main" id="{43BE73A5-EF65-32B7-01BB-2BFA025EC5AE}"/>
              </a:ext>
            </a:extLst>
          </p:cNvPr>
          <p:cNvSpPr>
            <a:spLocks noGrp="1"/>
          </p:cNvSpPr>
          <p:nvPr>
            <p:ph type="ftr" sz="quarter" idx="11"/>
          </p:nvPr>
        </p:nvSpPr>
        <p:spPr>
          <a:xfrm>
            <a:off x="6543908" y="4782110"/>
            <a:ext cx="2895600" cy="273844"/>
          </a:xfrm>
        </p:spPr>
        <p:txBody>
          <a:bodyPr/>
          <a:lstStyle/>
          <a:p>
            <a:endParaRPr lang="en-US" dirty="0"/>
          </a:p>
        </p:txBody>
      </p:sp>
      <p:sp>
        <p:nvSpPr>
          <p:cNvPr id="6" name="TextBox 5">
            <a:extLst>
              <a:ext uri="{FF2B5EF4-FFF2-40B4-BE49-F238E27FC236}">
                <a16:creationId xmlns:a16="http://schemas.microsoft.com/office/drawing/2014/main" id="{78770565-44F8-8535-E8A1-9EA830B8F95E}"/>
              </a:ext>
            </a:extLst>
          </p:cNvPr>
          <p:cNvSpPr txBox="1"/>
          <p:nvPr/>
        </p:nvSpPr>
        <p:spPr>
          <a:xfrm>
            <a:off x="2171700" y="3699978"/>
            <a:ext cx="4800600" cy="369332"/>
          </a:xfrm>
          <a:prstGeom prst="rect">
            <a:avLst/>
          </a:prstGeom>
          <a:noFill/>
        </p:spPr>
        <p:txBody>
          <a:bodyPr wrap="square" rtlCol="0">
            <a:spAutoFit/>
          </a:bodyPr>
          <a:lstStyle/>
          <a:p>
            <a:pPr algn="ctr"/>
            <a:r>
              <a:rPr lang="en-US" sz="1800" dirty="0">
                <a:effectLst/>
                <a:latin typeface="Times New Roman" panose="02020603050405020304" pitchFamily="18" charset="0"/>
                <a:ea typeface="Times New Roman" panose="02020603050405020304" pitchFamily="18" charset="0"/>
              </a:rPr>
              <a:t>Fig. 5: Books stored in Pinata.</a:t>
            </a:r>
            <a:endParaRPr lang="en-IN" sz="1800" dirty="0">
              <a:effectLst/>
              <a:latin typeface="Times New Roman" panose="02020603050405020304" pitchFamily="18" charset="0"/>
              <a:ea typeface="Times New Roman" panose="02020603050405020304" pitchFamily="18" charset="0"/>
            </a:endParaRPr>
          </a:p>
        </p:txBody>
      </p:sp>
      <p:pic>
        <p:nvPicPr>
          <p:cNvPr id="14" name="Picture 13">
            <a:extLst>
              <a:ext uri="{FF2B5EF4-FFF2-40B4-BE49-F238E27FC236}">
                <a16:creationId xmlns:a16="http://schemas.microsoft.com/office/drawing/2014/main" id="{3FA2E537-2953-4EBD-ADDB-0DF0F652CD0F}"/>
              </a:ext>
            </a:extLst>
          </p:cNvPr>
          <p:cNvPicPr>
            <a:picLocks noChangeAspect="1"/>
          </p:cNvPicPr>
          <p:nvPr/>
        </p:nvPicPr>
        <p:blipFill>
          <a:blip r:embed="rId5"/>
          <a:stretch>
            <a:fillRect/>
          </a:stretch>
        </p:blipFill>
        <p:spPr>
          <a:xfrm>
            <a:off x="617034" y="935943"/>
            <a:ext cx="7588385" cy="2610145"/>
          </a:xfrm>
          <a:prstGeom prst="rect">
            <a:avLst/>
          </a:prstGeom>
        </p:spPr>
      </p:pic>
      <p:sp>
        <p:nvSpPr>
          <p:cNvPr id="4" name="TextBox 3">
            <a:extLst>
              <a:ext uri="{FF2B5EF4-FFF2-40B4-BE49-F238E27FC236}">
                <a16:creationId xmlns:a16="http://schemas.microsoft.com/office/drawing/2014/main" id="{61DD703F-5F0E-46DD-9894-8F6477F58CC6}"/>
              </a:ext>
            </a:extLst>
          </p:cNvPr>
          <p:cNvSpPr txBox="1"/>
          <p:nvPr/>
        </p:nvSpPr>
        <p:spPr>
          <a:xfrm>
            <a:off x="951571" y="4154017"/>
            <a:ext cx="6675863" cy="646331"/>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The uploaded books are stored in the Pinata IPFS as shown in figure 5.</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257611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747D68D-E423-D3F9-60A9-33BC3FD08DC7}"/>
              </a:ext>
            </a:extLst>
          </p:cNvPr>
          <p:cNvCxnSpPr/>
          <p:nvPr/>
        </p:nvCxnSpPr>
        <p:spPr>
          <a:xfrm>
            <a:off x="149192" y="725726"/>
            <a:ext cx="8994808" cy="17223"/>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nvGrpSpPr>
          <p:cNvPr id="13" name="Group 28">
            <a:extLst>
              <a:ext uri="{FF2B5EF4-FFF2-40B4-BE49-F238E27FC236}">
                <a16:creationId xmlns:a16="http://schemas.microsoft.com/office/drawing/2014/main" id="{A7FBA784-1CDF-CE1C-42FC-D6ECA6288E5D}"/>
              </a:ext>
            </a:extLst>
          </p:cNvPr>
          <p:cNvGrpSpPr/>
          <p:nvPr/>
        </p:nvGrpSpPr>
        <p:grpSpPr>
          <a:xfrm>
            <a:off x="149192" y="87546"/>
            <a:ext cx="8994810" cy="655403"/>
            <a:chOff x="89095" y="122669"/>
            <a:chExt cx="11993077" cy="773164"/>
          </a:xfrm>
        </p:grpSpPr>
        <p:pic>
          <p:nvPicPr>
            <p:cNvPr id="11" name="Picture 10">
              <a:extLst>
                <a:ext uri="{FF2B5EF4-FFF2-40B4-BE49-F238E27FC236}">
                  <a16:creationId xmlns:a16="http://schemas.microsoft.com/office/drawing/2014/main" id="{D1AE2290-941F-B6B3-12BF-FB7A2C3AE9C3}"/>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12" name="Straight Connector 11">
              <a:extLst>
                <a:ext uri="{FF2B5EF4-FFF2-40B4-BE49-F238E27FC236}">
                  <a16:creationId xmlns:a16="http://schemas.microsoft.com/office/drawing/2014/main" id="{DA8C92F1-B4B4-5697-233A-8BB47EAC77D5}"/>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15" name="Title 1">
            <a:extLst>
              <a:ext uri="{FF2B5EF4-FFF2-40B4-BE49-F238E27FC236}">
                <a16:creationId xmlns:a16="http://schemas.microsoft.com/office/drawing/2014/main" id="{6F53D5A3-D4D5-811E-59AA-EC671923A236}"/>
              </a:ext>
            </a:extLst>
          </p:cNvPr>
          <p:cNvSpPr>
            <a:spLocks noGrp="1"/>
          </p:cNvSpPr>
          <p:nvPr>
            <p:ph type="title"/>
          </p:nvPr>
        </p:nvSpPr>
        <p:spPr>
          <a:xfrm>
            <a:off x="149190" y="-75197"/>
            <a:ext cx="8463917" cy="857250"/>
          </a:xfrm>
        </p:spPr>
        <p:txBody>
          <a:bodyPr>
            <a:normAutofit/>
          </a:bodyPr>
          <a:lstStyle/>
          <a:p>
            <a:pPr algn="l">
              <a:lnSpc>
                <a:spcPct val="120000"/>
              </a:lnSpc>
              <a:spcBef>
                <a:spcPts val="0"/>
              </a:spcBef>
            </a:pPr>
            <a:r>
              <a:rPr lang="en-US" sz="3000" b="1" dirty="0">
                <a:latin typeface="+mn-lt"/>
                <a:cs typeface="Times New Roman"/>
              </a:rPr>
              <a:t>Conclusion</a:t>
            </a:r>
            <a:endParaRPr lang="en-IN" sz="3000" b="1" dirty="0">
              <a:latin typeface="+mn-lt"/>
              <a:cs typeface="Times New Roman"/>
            </a:endParaRPr>
          </a:p>
        </p:txBody>
      </p:sp>
      <p:sp>
        <p:nvSpPr>
          <p:cNvPr id="43" name="TextBox 42">
            <a:extLst>
              <a:ext uri="{FF2B5EF4-FFF2-40B4-BE49-F238E27FC236}">
                <a16:creationId xmlns:a16="http://schemas.microsoft.com/office/drawing/2014/main" id="{9DA3A232-F2A7-51B8-125E-94BE514F7FC7}"/>
              </a:ext>
            </a:extLst>
          </p:cNvPr>
          <p:cNvSpPr txBox="1"/>
          <p:nvPr/>
        </p:nvSpPr>
        <p:spPr>
          <a:xfrm>
            <a:off x="7216286" y="1318845"/>
            <a:ext cx="98913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GB" sz="1400">
              <a:ea typeface="Calibri"/>
              <a:cs typeface="Calibri"/>
            </a:endParaRPr>
          </a:p>
        </p:txBody>
      </p:sp>
      <mc:AlternateContent xmlns:mc="http://schemas.openxmlformats.org/markup-compatibility/2006" xmlns:p14="http://schemas.microsoft.com/office/powerpoint/2010/main">
        <mc:Choice Requires="p14">
          <p:contentPart p14:bwMode="auto" r:id="rId3">
            <p14:nvContentPartPr>
              <p14:cNvPr id="84" name="Ink 83">
                <a:extLst>
                  <a:ext uri="{FF2B5EF4-FFF2-40B4-BE49-F238E27FC236}">
                    <a16:creationId xmlns:a16="http://schemas.microsoft.com/office/drawing/2014/main" id="{004ACC42-C2FE-5774-FCFE-87D1D00B4679}"/>
                  </a:ext>
                </a:extLst>
              </p14:cNvPr>
              <p14:cNvContentPartPr/>
              <p14:nvPr/>
            </p14:nvContentPartPr>
            <p14:xfrm>
              <a:off x="7915276" y="4991833"/>
              <a:ext cx="10990" cy="10990"/>
            </p14:xfrm>
          </p:contentPart>
        </mc:Choice>
        <mc:Fallback xmlns="">
          <p:pic>
            <p:nvPicPr>
              <p:cNvPr id="84" name="Ink 83">
                <a:extLst>
                  <a:ext uri="{FF2B5EF4-FFF2-40B4-BE49-F238E27FC236}">
                    <a16:creationId xmlns:a16="http://schemas.microsoft.com/office/drawing/2014/main" id="{004ACC42-C2FE-5774-FCFE-87D1D00B4679}"/>
                  </a:ext>
                </a:extLst>
              </p:cNvPr>
              <p:cNvPicPr/>
              <p:nvPr/>
            </p:nvPicPr>
            <p:blipFill>
              <a:blip r:embed="rId4"/>
              <a:stretch>
                <a:fillRect/>
              </a:stretch>
            </p:blipFill>
            <p:spPr>
              <a:xfrm>
                <a:off x="7365776" y="4442333"/>
                <a:ext cx="1099000" cy="1099000"/>
              </a:xfrm>
              <a:prstGeom prst="rect">
                <a:avLst/>
              </a:prstGeom>
            </p:spPr>
          </p:pic>
        </mc:Fallback>
      </mc:AlternateContent>
      <p:sp>
        <p:nvSpPr>
          <p:cNvPr id="2" name="TextBox 1">
            <a:extLst>
              <a:ext uri="{FF2B5EF4-FFF2-40B4-BE49-F238E27FC236}">
                <a16:creationId xmlns:a16="http://schemas.microsoft.com/office/drawing/2014/main" id="{ED17D6E9-6523-D355-541F-2B6F2EFD05CF}"/>
              </a:ext>
            </a:extLst>
          </p:cNvPr>
          <p:cNvSpPr txBox="1"/>
          <p:nvPr/>
        </p:nvSpPr>
        <p:spPr>
          <a:xfrm>
            <a:off x="213872" y="873644"/>
            <a:ext cx="8565795" cy="4735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800" dirty="0">
                <a:effectLst/>
                <a:latin typeface="Times New Roman" panose="02020603050405020304" pitchFamily="18" charset="0"/>
                <a:ea typeface="Times New Roman" panose="02020603050405020304" pitchFamily="18" charset="0"/>
              </a:rPr>
              <a:t>The decentralized crowdfunding platform leverages Ethereum blockchain technology and smart contracts to revolutionize fundraising by enhancing transparency, security, and operational efficiency. The integration of </a:t>
            </a:r>
            <a:r>
              <a:rPr lang="en-US" sz="1800" dirty="0" err="1">
                <a:effectLst/>
                <a:latin typeface="Times New Roman" panose="02020603050405020304" pitchFamily="18" charset="0"/>
                <a:ea typeface="Times New Roman" panose="02020603050405020304" pitchFamily="18" charset="0"/>
              </a:rPr>
              <a:t>MetaMask</a:t>
            </a:r>
            <a:r>
              <a:rPr lang="en-US" sz="1800" dirty="0">
                <a:effectLst/>
                <a:latin typeface="Times New Roman" panose="02020603050405020304" pitchFamily="18" charset="0"/>
                <a:ea typeface="Times New Roman" panose="02020603050405020304" pitchFamily="18" charset="0"/>
              </a:rPr>
              <a:t> ensures transactions are conducted securely, while Geth facilitates robust network management, providing a reliable foundation for all interactions. Non-Fungible Tokens (NFTs) add an extra layer of security, guaranteeing transaction integrity and accountability, thereby reducing the potential for fraudulent activities. By leveraging Ethereum blockchain technology, integrating secure transactions via </a:t>
            </a:r>
            <a:r>
              <a:rPr lang="en-US" sz="1800" dirty="0" err="1">
                <a:effectLst/>
                <a:latin typeface="Times New Roman" panose="02020603050405020304" pitchFamily="18" charset="0"/>
                <a:ea typeface="Times New Roman" panose="02020603050405020304" pitchFamily="18" charset="0"/>
              </a:rPr>
              <a:t>MetaMask</a:t>
            </a:r>
            <a:r>
              <a:rPr lang="en-US" sz="1800" dirty="0">
                <a:effectLst/>
                <a:latin typeface="Times New Roman" panose="02020603050405020304" pitchFamily="18" charset="0"/>
                <a:ea typeface="Times New Roman" panose="02020603050405020304" pitchFamily="18" charset="0"/>
              </a:rPr>
              <a:t>, and implementing Non-Fungible Tokens (NFTs) for enhanced transaction security, our platform ensures transparency, accountability, and reduced fraud risk, thereby contributing to the principles outlined in SDG 16.</a:t>
            </a:r>
            <a:endParaRPr lang="en-IN" sz="1800" dirty="0">
              <a:effectLst/>
              <a:latin typeface="Times New Roman" panose="02020603050405020304" pitchFamily="18" charset="0"/>
              <a:ea typeface="Times New Roman" panose="02020603050405020304" pitchFamily="18" charset="0"/>
            </a:endParaRPr>
          </a:p>
          <a:p>
            <a:pPr>
              <a:lnSpc>
                <a:spcPct val="115000"/>
              </a:lnSpc>
              <a:spcAft>
                <a:spcPts val="1000"/>
              </a:spcAft>
            </a:pPr>
            <a:br>
              <a:rPr lang="en-US" dirty="0">
                <a:effectLst/>
                <a:latin typeface="Times New Roman" panose="02020603050405020304" pitchFamily="18" charset="0"/>
                <a:ea typeface="Times New Roman" panose="02020603050405020304" pitchFamily="18" charset="0"/>
              </a:rPr>
            </a:b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gn="l"/>
            <a:endParaRPr lang="en-US" dirty="0"/>
          </a:p>
          <a:p>
            <a:pPr algn="l"/>
            <a:endParaRPr lang="en-US" dirty="0"/>
          </a:p>
          <a:p>
            <a:pPr algn="l"/>
            <a:endParaRPr lang="en-US" dirty="0"/>
          </a:p>
          <a:p>
            <a:pPr algn="l"/>
            <a:endParaRPr lang="en-US" dirty="0"/>
          </a:p>
        </p:txBody>
      </p:sp>
      <p:sp>
        <p:nvSpPr>
          <p:cNvPr id="3" name="Footer Placeholder 2">
            <a:extLst>
              <a:ext uri="{FF2B5EF4-FFF2-40B4-BE49-F238E27FC236}">
                <a16:creationId xmlns:a16="http://schemas.microsoft.com/office/drawing/2014/main" id="{43BE73A5-EF65-32B7-01BB-2BFA025EC5AE}"/>
              </a:ext>
            </a:extLst>
          </p:cNvPr>
          <p:cNvSpPr>
            <a:spLocks noGrp="1"/>
          </p:cNvSpPr>
          <p:nvPr>
            <p:ph type="ftr" sz="quarter" idx="11"/>
          </p:nvPr>
        </p:nvSpPr>
        <p:spPr>
          <a:xfrm>
            <a:off x="6543908" y="4782110"/>
            <a:ext cx="2895600" cy="273844"/>
          </a:xfrm>
        </p:spPr>
        <p:txBody>
          <a:bodyPr/>
          <a:lstStyle/>
          <a:p>
            <a:endParaRPr lang="en-US" dirty="0"/>
          </a:p>
        </p:txBody>
      </p:sp>
    </p:spTree>
    <p:extLst>
      <p:ext uri="{BB962C8B-B14F-4D97-AF65-F5344CB8AC3E}">
        <p14:creationId xmlns:p14="http://schemas.microsoft.com/office/powerpoint/2010/main" val="1705791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p:nvPr/>
        </p:nvGrpSpPr>
        <p:grpSpPr>
          <a:xfrm>
            <a:off x="149192" y="87547"/>
            <a:ext cx="8994808" cy="521886"/>
            <a:chOff x="89095" y="122669"/>
            <a:chExt cx="11993077" cy="773164"/>
          </a:xfrm>
        </p:grpSpPr>
        <p:pic>
          <p:nvPicPr>
            <p:cNvPr id="24" name="Picture 23">
              <a:extLst>
                <a:ext uri="{FF2B5EF4-FFF2-40B4-BE49-F238E27FC236}">
                  <a16:creationId xmlns:a16="http://schemas.microsoft.com/office/drawing/2014/main" id="{2D56CAFC-F39F-4B00-BAB6-AE95B633D513}"/>
                </a:ext>
              </a:extLst>
            </p:cNvPr>
            <p:cNvPicPr>
              <a:picLocks noChangeAspect="1"/>
            </p:cNvPicPr>
            <p:nvPr/>
          </p:nvPicPr>
          <p:blipFill>
            <a:blip r:embed="rId3" cstate="print"/>
            <a:stretch>
              <a:fillRect/>
            </a:stretch>
          </p:blipFill>
          <p:spPr>
            <a:xfrm>
              <a:off x="9283942" y="122669"/>
              <a:ext cx="2711602" cy="650049"/>
            </a:xfrm>
            <a:prstGeom prst="rect">
              <a:avLst/>
            </a:prstGeom>
          </p:spPr>
        </p:pic>
        <p:cxnSp>
          <p:nvCxnSpPr>
            <p:cNvPr id="25" name="Straight Connector 24">
              <a:extLst>
                <a:ext uri="{FF2B5EF4-FFF2-40B4-BE49-F238E27FC236}">
                  <a16:creationId xmlns:a16="http://schemas.microsoft.com/office/drawing/2014/main" id="{60B7FDD2-7248-4025-B2FC-9D85E4784657}"/>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9" name="Content Placeholder 2"/>
          <p:cNvSpPr>
            <a:spLocks noGrp="1"/>
          </p:cNvSpPr>
          <p:nvPr>
            <p:ph idx="1"/>
          </p:nvPr>
        </p:nvSpPr>
        <p:spPr>
          <a:xfrm>
            <a:off x="152400" y="819150"/>
            <a:ext cx="8382000" cy="3733800"/>
          </a:xfrm>
        </p:spPr>
        <p:txBody>
          <a:bodyPr vert="horz" lIns="91440" tIns="45720" rIns="91440" bIns="45720" rtlCol="0" anchor="t">
            <a:normAutofit/>
          </a:bodyPr>
          <a:lstStyle/>
          <a:p>
            <a:pPr marL="0" indent="0" algn="just">
              <a:buNone/>
            </a:pPr>
            <a:r>
              <a:rPr lang="en-IN">
                <a:ea typeface="Calibri"/>
                <a:cs typeface="Calibri"/>
              </a:rPr>
              <a:t>      </a:t>
            </a:r>
          </a:p>
          <a:p>
            <a:pPr marL="0" indent="0" algn="just">
              <a:buNone/>
            </a:pPr>
            <a:endParaRPr lang="en-IN">
              <a:ea typeface="Calibri"/>
              <a:cs typeface="Calibri"/>
            </a:endParaRPr>
          </a:p>
          <a:p>
            <a:pPr marL="0" indent="0" algn="just">
              <a:buNone/>
            </a:pPr>
            <a:r>
              <a:rPr lang="en-IN">
                <a:ea typeface="Calibri"/>
                <a:cs typeface="Calibri"/>
              </a:rPr>
              <a:t>                  </a:t>
            </a:r>
          </a:p>
          <a:p>
            <a:pPr marL="0" indent="0" algn="just">
              <a:buNone/>
            </a:pPr>
            <a:endParaRPr lang="en-IN">
              <a:ea typeface="Calibri"/>
              <a:cs typeface="Calibri"/>
            </a:endParaRPr>
          </a:p>
        </p:txBody>
      </p:sp>
      <p:sp>
        <p:nvSpPr>
          <p:cNvPr id="3" name="TextBox 2">
            <a:extLst>
              <a:ext uri="{FF2B5EF4-FFF2-40B4-BE49-F238E27FC236}">
                <a16:creationId xmlns:a16="http://schemas.microsoft.com/office/drawing/2014/main" id="{B58539BE-BE1E-37ED-98C3-A36C40C9CCF3}"/>
              </a:ext>
            </a:extLst>
          </p:cNvPr>
          <p:cNvSpPr txBox="1"/>
          <p:nvPr/>
        </p:nvSpPr>
        <p:spPr>
          <a:xfrm>
            <a:off x="2549190" y="2141244"/>
            <a:ext cx="4199772"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000" dirty="0">
                <a:latin typeface="Times New Roman"/>
                <a:ea typeface="Calibri"/>
                <a:cs typeface="Calibri"/>
              </a:rPr>
              <a:t>THANK YOU</a:t>
            </a:r>
            <a:endParaRPr lang="en-US" sz="5000" dirty="0">
              <a:latin typeface="Times New Roman"/>
              <a:cs typeface="Times New Roman"/>
            </a:endParaRPr>
          </a:p>
        </p:txBody>
      </p:sp>
      <p:sp>
        <p:nvSpPr>
          <p:cNvPr id="4" name="Footer Placeholder 3">
            <a:extLst>
              <a:ext uri="{FF2B5EF4-FFF2-40B4-BE49-F238E27FC236}">
                <a16:creationId xmlns:a16="http://schemas.microsoft.com/office/drawing/2014/main" id="{CC3B42ED-1D78-052A-F456-DC73955E711D}"/>
              </a:ext>
            </a:extLst>
          </p:cNvPr>
          <p:cNvSpPr>
            <a:spLocks noGrp="1"/>
          </p:cNvSpPr>
          <p:nvPr>
            <p:ph type="ftr" sz="quarter" idx="11"/>
          </p:nvPr>
        </p:nvSpPr>
        <p:spPr/>
        <p:txBody>
          <a:bodyPr/>
          <a:lstStyle/>
          <a:p>
            <a:r>
              <a:rPr lang="en-US" dirty="0"/>
              <a:t>14</a:t>
            </a:r>
          </a:p>
        </p:txBody>
      </p:sp>
    </p:spTree>
    <p:extLst>
      <p:ext uri="{BB962C8B-B14F-4D97-AF65-F5344CB8AC3E}">
        <p14:creationId xmlns:p14="http://schemas.microsoft.com/office/powerpoint/2010/main" val="18909119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28"/>
          <p:cNvGrpSpPr/>
          <p:nvPr/>
        </p:nvGrpSpPr>
        <p:grpSpPr>
          <a:xfrm>
            <a:off x="84221" y="11737"/>
            <a:ext cx="8994808" cy="655403"/>
            <a:chOff x="89095" y="122669"/>
            <a:chExt cx="11993077" cy="773164"/>
          </a:xfrm>
        </p:grpSpPr>
        <p:pic>
          <p:nvPicPr>
            <p:cNvPr id="6" name="Picture 5">
              <a:extLst>
                <a:ext uri="{FF2B5EF4-FFF2-40B4-BE49-F238E27FC236}">
                  <a16:creationId xmlns:a16="http://schemas.microsoft.com/office/drawing/2014/main" id="{2D56CAFC-F39F-4B00-BAB6-AE95B633D513}"/>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7" name="Straight Connector 6">
              <a:extLst>
                <a:ext uri="{FF2B5EF4-FFF2-40B4-BE49-F238E27FC236}">
                  <a16:creationId xmlns:a16="http://schemas.microsoft.com/office/drawing/2014/main" id="{60B7FDD2-7248-4025-B2FC-9D85E4784657}"/>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8" name="Rectangle 7"/>
          <p:cNvSpPr/>
          <p:nvPr/>
        </p:nvSpPr>
        <p:spPr>
          <a:xfrm>
            <a:off x="457200" y="133206"/>
            <a:ext cx="1757212" cy="584775"/>
          </a:xfrm>
          <a:prstGeom prst="rect">
            <a:avLst/>
          </a:prstGeom>
        </p:spPr>
        <p:txBody>
          <a:bodyPr wrap="none" lIns="91440" tIns="45720" rIns="91440" bIns="45720" anchor="t">
            <a:spAutoFit/>
          </a:bodyPr>
          <a:lstStyle/>
          <a:p>
            <a:r>
              <a:rPr lang="en-US" sz="3200" b="1" dirty="0">
                <a:latin typeface="Times New Roman"/>
                <a:cs typeface="Times New Roman"/>
              </a:rPr>
              <a:t>Contents</a:t>
            </a:r>
          </a:p>
        </p:txBody>
      </p:sp>
      <p:sp>
        <p:nvSpPr>
          <p:cNvPr id="3" name="Footer Placeholder 2">
            <a:extLst>
              <a:ext uri="{FF2B5EF4-FFF2-40B4-BE49-F238E27FC236}">
                <a16:creationId xmlns:a16="http://schemas.microsoft.com/office/drawing/2014/main" id="{D0AF2753-EA54-82B5-2DA9-147F9F756626}"/>
              </a:ext>
            </a:extLst>
          </p:cNvPr>
          <p:cNvSpPr>
            <a:spLocks noGrp="1"/>
          </p:cNvSpPr>
          <p:nvPr>
            <p:ph type="ftr" sz="quarter" idx="11"/>
          </p:nvPr>
        </p:nvSpPr>
        <p:spPr>
          <a:xfrm>
            <a:off x="6183429" y="4869656"/>
            <a:ext cx="2895600" cy="273844"/>
          </a:xfrm>
        </p:spPr>
        <p:txBody>
          <a:bodyPr/>
          <a:lstStyle/>
          <a:p>
            <a:endParaRPr lang="en-US" dirty="0"/>
          </a:p>
        </p:txBody>
      </p:sp>
      <p:sp>
        <p:nvSpPr>
          <p:cNvPr id="9" name="Content Placeholder 8">
            <a:extLst>
              <a:ext uri="{FF2B5EF4-FFF2-40B4-BE49-F238E27FC236}">
                <a16:creationId xmlns:a16="http://schemas.microsoft.com/office/drawing/2014/main" id="{B4B70633-90DF-D12B-A9E2-39F853931989}"/>
              </a:ext>
            </a:extLst>
          </p:cNvPr>
          <p:cNvSpPr>
            <a:spLocks noGrp="1"/>
          </p:cNvSpPr>
          <p:nvPr>
            <p:ph idx="1"/>
          </p:nvPr>
        </p:nvSpPr>
        <p:spPr>
          <a:xfrm>
            <a:off x="338254" y="966799"/>
            <a:ext cx="8229600" cy="3394472"/>
          </a:xfrm>
        </p:spPr>
        <p:txBody>
          <a:bodyPr/>
          <a:lstStyle/>
          <a:p>
            <a:r>
              <a:rPr lang="en-US" sz="2400" dirty="0">
                <a:latin typeface="Times New Roman" panose="02020603050405020304" pitchFamily="18" charset="0"/>
                <a:cs typeface="Times New Roman" panose="02020603050405020304" pitchFamily="18" charset="0"/>
              </a:rPr>
              <a:t>Problem Statement</a:t>
            </a:r>
          </a:p>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Objectives</a:t>
            </a:r>
          </a:p>
          <a:p>
            <a:r>
              <a:rPr lang="en-US" sz="2400" dirty="0">
                <a:latin typeface="Times New Roman" panose="02020603050405020304" pitchFamily="18" charset="0"/>
                <a:cs typeface="Times New Roman" panose="02020603050405020304" pitchFamily="18" charset="0"/>
              </a:rPr>
              <a:t>Connection with SDG</a:t>
            </a:r>
          </a:p>
          <a:p>
            <a:r>
              <a:rPr lang="en-US" sz="2400" dirty="0">
                <a:latin typeface="Times New Roman" panose="02020603050405020304" pitchFamily="18" charset="0"/>
                <a:cs typeface="Times New Roman" panose="02020603050405020304" pitchFamily="18" charset="0"/>
              </a:rPr>
              <a:t>Results</a:t>
            </a:r>
          </a:p>
          <a:p>
            <a:r>
              <a:rPr lang="en-US" sz="2400" dirty="0">
                <a:latin typeface="Times New Roman" panose="02020603050405020304" pitchFamily="18" charset="0"/>
                <a:cs typeface="Times New Roman" panose="02020603050405020304" pitchFamily="18" charset="0"/>
              </a:rPr>
              <a:t>Conclusion</a:t>
            </a:r>
          </a:p>
          <a:p>
            <a:endParaRPr lang="en-US"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924800" cy="857250"/>
          </a:xfrm>
        </p:spPr>
        <p:txBody>
          <a:bodyPr>
            <a:normAutofit/>
          </a:bodyPr>
          <a:lstStyle/>
          <a:p>
            <a:pPr algn="l"/>
            <a:r>
              <a:rPr lang="en-US" sz="2800" b="1" dirty="0">
                <a:latin typeface="+mn-lt"/>
                <a:ea typeface="+mn-ea"/>
                <a:cs typeface="+mn-cs"/>
              </a:rPr>
              <a:t>Problem Statement :</a:t>
            </a:r>
          </a:p>
        </p:txBody>
      </p:sp>
      <p:sp>
        <p:nvSpPr>
          <p:cNvPr id="5" name="Title 1"/>
          <p:cNvSpPr txBox="1">
            <a:spLocks/>
          </p:cNvSpPr>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a:ln>
                <a:noFill/>
              </a:ln>
              <a:solidFill>
                <a:schemeClr val="tx1"/>
              </a:solidFill>
              <a:effectLst/>
              <a:uLnTx/>
              <a:uFillTx/>
              <a:latin typeface="+mj-lt"/>
              <a:ea typeface="+mj-ea"/>
              <a:cs typeface="+mj-cs"/>
            </a:endParaRPr>
          </a:p>
        </p:txBody>
      </p:sp>
      <p:grpSp>
        <p:nvGrpSpPr>
          <p:cNvPr id="4" name="Group 28"/>
          <p:cNvGrpSpPr/>
          <p:nvPr/>
        </p:nvGrpSpPr>
        <p:grpSpPr>
          <a:xfrm>
            <a:off x="149192" y="87546"/>
            <a:ext cx="8994808" cy="655403"/>
            <a:chOff x="89095" y="122669"/>
            <a:chExt cx="11993077" cy="773164"/>
          </a:xfrm>
        </p:grpSpPr>
        <p:pic>
          <p:nvPicPr>
            <p:cNvPr id="7" name="Picture 6">
              <a:extLst>
                <a:ext uri="{FF2B5EF4-FFF2-40B4-BE49-F238E27FC236}">
                  <a16:creationId xmlns:a16="http://schemas.microsoft.com/office/drawing/2014/main" id="{2D56CAFC-F39F-4B00-BAB6-AE95B633D513}"/>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a:extLst>
                <a:ext uri="{FF2B5EF4-FFF2-40B4-BE49-F238E27FC236}">
                  <a16:creationId xmlns:a16="http://schemas.microsoft.com/office/drawing/2014/main" id="{60B7FDD2-7248-4025-B2FC-9D85E4784657}"/>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3" name="Content Placeholder 2"/>
          <p:cNvSpPr>
            <a:spLocks noGrp="1"/>
          </p:cNvSpPr>
          <p:nvPr>
            <p:ph idx="1"/>
          </p:nvPr>
        </p:nvSpPr>
        <p:spPr>
          <a:xfrm>
            <a:off x="441101" y="942574"/>
            <a:ext cx="8229600" cy="3457977"/>
          </a:xfrm>
        </p:spPr>
        <p:txBody>
          <a:bodyPr vert="horz" lIns="91440" tIns="45720" rIns="91440" bIns="45720" rtlCol="0" anchor="t">
            <a:normAutofit/>
          </a:bodyPr>
          <a:lstStyle/>
          <a:p>
            <a:pPr marL="0" indent="0" algn="just">
              <a:buNone/>
            </a:pPr>
            <a:r>
              <a:rPr lang="en-US" sz="1800" b="0" i="0" u="none" strike="noStrike" dirty="0">
                <a:solidFill>
                  <a:srgbClr val="000000"/>
                </a:solidFill>
                <a:effectLst/>
                <a:latin typeface="Times New Roman" panose="02020603050405020304" pitchFamily="18" charset="0"/>
              </a:rPr>
              <a:t>Develop a decentralized file-sharing system leveraging blockchain smart contracts to address challenges related to centralized control, limited access, and lack of transparency in traditional book-sharing platforms.</a:t>
            </a:r>
            <a:endParaRPr lang="en-US" sz="2000" dirty="0">
              <a:latin typeface="Times New Roman"/>
              <a:ea typeface="+mn-lt"/>
              <a:cs typeface="Times New Roman"/>
            </a:endParaRPr>
          </a:p>
        </p:txBody>
      </p:sp>
      <p:sp>
        <p:nvSpPr>
          <p:cNvPr id="9" name="Footer Placeholder 8">
            <a:extLst>
              <a:ext uri="{FF2B5EF4-FFF2-40B4-BE49-F238E27FC236}">
                <a16:creationId xmlns:a16="http://schemas.microsoft.com/office/drawing/2014/main" id="{ED474D2D-3A81-6259-1B4C-AD3487D8041B}"/>
              </a:ext>
            </a:extLst>
          </p:cNvPr>
          <p:cNvSpPr>
            <a:spLocks noGrp="1"/>
          </p:cNvSpPr>
          <p:nvPr>
            <p:ph type="ftr" sz="quarter" idx="11"/>
          </p:nvPr>
        </p:nvSpPr>
        <p:spPr>
          <a:xfrm>
            <a:off x="6120161" y="4868607"/>
            <a:ext cx="2895600" cy="273844"/>
          </a:xfrm>
        </p:spPr>
        <p:txBody>
          <a:bodyPr/>
          <a:lstStyle/>
          <a:p>
            <a:endParaRPr lang="en-US" dirty="0"/>
          </a:p>
        </p:txBody>
      </p:sp>
    </p:spTree>
    <p:extLst>
      <p:ext uri="{BB962C8B-B14F-4D97-AF65-F5344CB8AC3E}">
        <p14:creationId xmlns:p14="http://schemas.microsoft.com/office/powerpoint/2010/main" val="2817527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924800" cy="857250"/>
          </a:xfrm>
        </p:spPr>
        <p:txBody>
          <a:bodyPr>
            <a:normAutofit/>
          </a:bodyPr>
          <a:lstStyle/>
          <a:p>
            <a:pPr algn="l"/>
            <a:r>
              <a:rPr lang="en-US" sz="2800" b="1" dirty="0">
                <a:latin typeface="+mn-lt"/>
                <a:ea typeface="+mn-ea"/>
                <a:cs typeface="+mn-cs"/>
              </a:rPr>
              <a:t>Introduction:</a:t>
            </a:r>
          </a:p>
        </p:txBody>
      </p:sp>
      <p:sp>
        <p:nvSpPr>
          <p:cNvPr id="5" name="Title 1"/>
          <p:cNvSpPr txBox="1">
            <a:spLocks/>
          </p:cNvSpPr>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a:ln>
                <a:noFill/>
              </a:ln>
              <a:solidFill>
                <a:schemeClr val="tx1"/>
              </a:solidFill>
              <a:effectLst/>
              <a:uLnTx/>
              <a:uFillTx/>
              <a:latin typeface="+mj-lt"/>
              <a:ea typeface="+mj-ea"/>
              <a:cs typeface="+mj-cs"/>
            </a:endParaRPr>
          </a:p>
        </p:txBody>
      </p:sp>
      <p:grpSp>
        <p:nvGrpSpPr>
          <p:cNvPr id="4" name="Group 28"/>
          <p:cNvGrpSpPr/>
          <p:nvPr/>
        </p:nvGrpSpPr>
        <p:grpSpPr>
          <a:xfrm>
            <a:off x="149192" y="87546"/>
            <a:ext cx="8994808" cy="655403"/>
            <a:chOff x="89095" y="122669"/>
            <a:chExt cx="11993077" cy="773164"/>
          </a:xfrm>
        </p:grpSpPr>
        <p:pic>
          <p:nvPicPr>
            <p:cNvPr id="7" name="Picture 6">
              <a:extLst>
                <a:ext uri="{FF2B5EF4-FFF2-40B4-BE49-F238E27FC236}">
                  <a16:creationId xmlns:a16="http://schemas.microsoft.com/office/drawing/2014/main" id="{2D56CAFC-F39F-4B00-BAB6-AE95B633D513}"/>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a:extLst>
                <a:ext uri="{FF2B5EF4-FFF2-40B4-BE49-F238E27FC236}">
                  <a16:creationId xmlns:a16="http://schemas.microsoft.com/office/drawing/2014/main" id="{60B7FDD2-7248-4025-B2FC-9D85E4784657}"/>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3" name="Content Placeholder 2"/>
          <p:cNvSpPr>
            <a:spLocks noGrp="1"/>
          </p:cNvSpPr>
          <p:nvPr>
            <p:ph idx="1"/>
          </p:nvPr>
        </p:nvSpPr>
        <p:spPr>
          <a:xfrm>
            <a:off x="441101" y="942574"/>
            <a:ext cx="8229600" cy="3457977"/>
          </a:xfrm>
        </p:spPr>
        <p:txBody>
          <a:bodyPr vert="horz" lIns="91440" tIns="45720" rIns="91440" bIns="45720" rtlCol="0" anchor="t">
            <a:normAutofit/>
          </a:bodyPr>
          <a:lstStyle/>
          <a:p>
            <a:pPr algn="just" rtl="0" fontAlgn="base">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Centralized file-sharing systems encounter challenges like limited access, high costs, and opacity, causing barriers for users to obtain desired books and leading to uneven distribution of knowledge. Furthermore, centralized authorities may impose restrictions or fees, impeding smooth book exchange.</a:t>
            </a:r>
            <a:r>
              <a:rPr lang="en-US" sz="1800" b="0" i="0" dirty="0">
                <a:solidFill>
                  <a:srgbClr val="000000"/>
                </a:solidFill>
                <a:effectLst/>
                <a:latin typeface="Times New Roman" panose="02020603050405020304" pitchFamily="18" charset="0"/>
              </a:rPr>
              <a:t>​</a:t>
            </a:r>
            <a:endParaRPr lang="en-US" sz="1200" b="0" i="0" dirty="0">
              <a:solidFill>
                <a:srgbClr val="000000"/>
              </a:solidFill>
              <a:effectLst/>
              <a:latin typeface="Arial" panose="020B0604020202020204" pitchFamily="34" charset="0"/>
            </a:endParaRPr>
          </a:p>
          <a:p>
            <a:pPr marL="0" indent="0" algn="just" rtl="0" fontAlgn="base">
              <a:buNone/>
            </a:pPr>
            <a:r>
              <a:rPr lang="en-US" sz="1800" b="0" i="0" dirty="0">
                <a:solidFill>
                  <a:srgbClr val="000000"/>
                </a:solidFill>
                <a:effectLst/>
                <a:latin typeface="Times New Roman" panose="02020603050405020304" pitchFamily="18" charset="0"/>
              </a:rPr>
              <a:t>​</a:t>
            </a:r>
            <a:endParaRPr lang="en-US" sz="1200" b="0" i="0"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Decentralization shifts control away from a single authority, allowing users to interact directly in decentralized book sharing. This facilitates peer-to-peer transactions, fostering transparency, inclusivity, and fair access to literature, transforming how knowledge is exchanged and accessed.</a:t>
            </a:r>
            <a:endParaRPr lang="en-US" sz="1200" b="0" i="0" dirty="0">
              <a:solidFill>
                <a:srgbClr val="000000"/>
              </a:solidFill>
              <a:effectLst/>
              <a:latin typeface="Arial" panose="020B0604020202020204" pitchFamily="34" charset="0"/>
            </a:endParaRPr>
          </a:p>
        </p:txBody>
      </p:sp>
      <p:sp>
        <p:nvSpPr>
          <p:cNvPr id="9" name="Footer Placeholder 8">
            <a:extLst>
              <a:ext uri="{FF2B5EF4-FFF2-40B4-BE49-F238E27FC236}">
                <a16:creationId xmlns:a16="http://schemas.microsoft.com/office/drawing/2014/main" id="{ED474D2D-3A81-6259-1B4C-AD3487D8041B}"/>
              </a:ext>
            </a:extLst>
          </p:cNvPr>
          <p:cNvSpPr>
            <a:spLocks noGrp="1"/>
          </p:cNvSpPr>
          <p:nvPr>
            <p:ph type="ftr" sz="quarter" idx="11"/>
          </p:nvPr>
        </p:nvSpPr>
        <p:spPr>
          <a:xfrm>
            <a:off x="6120161" y="4868607"/>
            <a:ext cx="2895600" cy="273844"/>
          </a:xfrm>
        </p:spPr>
        <p:txBody>
          <a:bodyPr/>
          <a:lstStyle/>
          <a:p>
            <a:endParaRPr lang="en-US" dirty="0"/>
          </a:p>
        </p:txBody>
      </p:sp>
    </p:spTree>
    <p:extLst>
      <p:ext uri="{BB962C8B-B14F-4D97-AF65-F5344CB8AC3E}">
        <p14:creationId xmlns:p14="http://schemas.microsoft.com/office/powerpoint/2010/main" val="3044316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924800" cy="857250"/>
          </a:xfrm>
        </p:spPr>
        <p:txBody>
          <a:bodyPr>
            <a:normAutofit/>
          </a:bodyPr>
          <a:lstStyle/>
          <a:p>
            <a:pPr algn="l"/>
            <a:r>
              <a:rPr lang="en-US" sz="2800" b="1" dirty="0">
                <a:latin typeface="Calibri"/>
                <a:ea typeface="Calibri"/>
                <a:cs typeface="Times New Roman"/>
              </a:rPr>
              <a:t>Objectives:</a:t>
            </a:r>
          </a:p>
        </p:txBody>
      </p:sp>
      <p:sp>
        <p:nvSpPr>
          <p:cNvPr id="5" name="Title 1"/>
          <p:cNvSpPr txBox="1">
            <a:spLocks/>
          </p:cNvSpPr>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a:ln>
                <a:noFill/>
              </a:ln>
              <a:solidFill>
                <a:schemeClr val="tx1"/>
              </a:solidFill>
              <a:effectLst/>
              <a:uLnTx/>
              <a:uFillTx/>
              <a:latin typeface="+mj-lt"/>
              <a:ea typeface="+mj-ea"/>
              <a:cs typeface="+mj-cs"/>
            </a:endParaRPr>
          </a:p>
        </p:txBody>
      </p:sp>
      <p:grpSp>
        <p:nvGrpSpPr>
          <p:cNvPr id="4" name="Group 28"/>
          <p:cNvGrpSpPr/>
          <p:nvPr/>
        </p:nvGrpSpPr>
        <p:grpSpPr>
          <a:xfrm>
            <a:off x="149192" y="87546"/>
            <a:ext cx="8994808" cy="655403"/>
            <a:chOff x="89095" y="122669"/>
            <a:chExt cx="11993077" cy="773164"/>
          </a:xfrm>
        </p:grpSpPr>
        <p:pic>
          <p:nvPicPr>
            <p:cNvPr id="7" name="Picture 6">
              <a:extLst>
                <a:ext uri="{FF2B5EF4-FFF2-40B4-BE49-F238E27FC236}">
                  <a16:creationId xmlns:a16="http://schemas.microsoft.com/office/drawing/2014/main" id="{2D56CAFC-F39F-4B00-BAB6-AE95B633D513}"/>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a:extLst>
                <a:ext uri="{FF2B5EF4-FFF2-40B4-BE49-F238E27FC236}">
                  <a16:creationId xmlns:a16="http://schemas.microsoft.com/office/drawing/2014/main" id="{60B7FDD2-7248-4025-B2FC-9D85E4784657}"/>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3" name="Content Placeholder 2"/>
          <p:cNvSpPr>
            <a:spLocks noGrp="1"/>
          </p:cNvSpPr>
          <p:nvPr>
            <p:ph idx="1"/>
          </p:nvPr>
        </p:nvSpPr>
        <p:spPr/>
        <p:txBody>
          <a:bodyPr>
            <a:normAutofit/>
          </a:bodyPr>
          <a:lstStyle/>
          <a:p>
            <a:pPr marL="0" indent="0" algn="r">
              <a:buNone/>
            </a:pPr>
            <a:r>
              <a:rPr lang="en-US" sz="3200" b="1" dirty="0">
                <a:solidFill>
                  <a:srgbClr val="000000"/>
                </a:solidFill>
                <a:latin typeface="Times New Roman"/>
                <a:ea typeface="+mn-lt"/>
                <a:cs typeface="Times New Roman"/>
              </a:rPr>
              <a:t>                                                                                             </a:t>
            </a:r>
            <a:endParaRPr lang="en-US" dirty="0"/>
          </a:p>
        </p:txBody>
      </p:sp>
      <p:sp>
        <p:nvSpPr>
          <p:cNvPr id="6" name="TextBox 5">
            <a:extLst>
              <a:ext uri="{FF2B5EF4-FFF2-40B4-BE49-F238E27FC236}">
                <a16:creationId xmlns:a16="http://schemas.microsoft.com/office/drawing/2014/main" id="{3B6E5878-4BD5-A9A9-1A30-72A265D4E9BB}"/>
              </a:ext>
            </a:extLst>
          </p:cNvPr>
          <p:cNvSpPr txBox="1"/>
          <p:nvPr/>
        </p:nvSpPr>
        <p:spPr>
          <a:xfrm>
            <a:off x="302411" y="745678"/>
            <a:ext cx="8539812" cy="32624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rtl="0" fontAlgn="base">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Develop a decentralized file-sharing platform to overcome centralized system limitations.   </a:t>
            </a:r>
            <a:r>
              <a:rPr lang="en-US" sz="1800" b="0" i="0" dirty="0">
                <a:solidFill>
                  <a:srgbClr val="000000"/>
                </a:solidFill>
                <a:effectLst/>
                <a:latin typeface="Times New Roman" panose="02020603050405020304" pitchFamily="18" charset="0"/>
              </a:rPr>
              <a:t>​</a:t>
            </a:r>
            <a:endParaRPr lang="en-US" b="0" i="0" dirty="0">
              <a:solidFill>
                <a:srgbClr val="000000"/>
              </a:solidFill>
              <a:effectLst/>
              <a:latin typeface="Arial" panose="020B0604020202020204" pitchFamily="34" charset="0"/>
            </a:endParaRPr>
          </a:p>
          <a:p>
            <a:pPr algn="l" rtl="0" fontAlgn="base"/>
            <a:r>
              <a:rPr lang="en-US" sz="1800" b="0" i="0" dirty="0">
                <a:solidFill>
                  <a:srgbClr val="000000"/>
                </a:solidFill>
                <a:effectLst/>
                <a:latin typeface="Times New Roman" panose="02020603050405020304" pitchFamily="18"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Enable direct peer-to-peer transactions, enhancing access to literature without intermediaries.</a:t>
            </a:r>
            <a:r>
              <a:rPr lang="en-US" sz="1800" b="0" i="0" dirty="0">
                <a:solidFill>
                  <a:srgbClr val="000000"/>
                </a:solidFill>
                <a:effectLst/>
                <a:latin typeface="Times New Roman" panose="02020603050405020304" pitchFamily="18" charset="0"/>
              </a:rPr>
              <a:t>​</a:t>
            </a:r>
            <a:endParaRPr lang="en-US" b="0" i="0" dirty="0">
              <a:solidFill>
                <a:srgbClr val="000000"/>
              </a:solidFill>
              <a:effectLst/>
              <a:latin typeface="Arial" panose="020B0604020202020204" pitchFamily="34" charset="0"/>
            </a:endParaRPr>
          </a:p>
          <a:p>
            <a:pPr algn="l" rtl="0" fontAlgn="base"/>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Ensure transparency and inclusivity, fostering equitable distribution of knowledge.</a:t>
            </a:r>
            <a:endParaRPr lang="en-US" b="0" i="0" dirty="0">
              <a:solidFill>
                <a:srgbClr val="000000"/>
              </a:solidFill>
              <a:effectLst/>
              <a:latin typeface="Arial" panose="020B0604020202020204" pitchFamily="34" charset="0"/>
            </a:endParaRPr>
          </a:p>
          <a:p>
            <a:pPr marL="285750" indent="-285750">
              <a:buFont typeface="Arial"/>
              <a:buChar char="•"/>
            </a:pPr>
            <a:endParaRPr lang="en-US" sz="1600" b="1" dirty="0">
              <a:latin typeface="Times New Roman"/>
              <a:ea typeface="Calibri"/>
              <a:cs typeface="Times New Roman"/>
            </a:endParaRPr>
          </a:p>
          <a:p>
            <a:endParaRPr lang="en-US" sz="1600" b="1" dirty="0">
              <a:latin typeface="Times New Roman"/>
              <a:ea typeface="Calibri"/>
              <a:cs typeface="Times New Roman"/>
            </a:endParaRPr>
          </a:p>
          <a:p>
            <a:pPr marL="285750" indent="-285750">
              <a:buFont typeface="Arial"/>
              <a:buChar char="•"/>
            </a:pPr>
            <a:endParaRPr lang="en-US" sz="1600" dirty="0">
              <a:latin typeface="Times New Roman"/>
              <a:ea typeface="Calibri"/>
              <a:cs typeface="Calibri"/>
            </a:endParaRPr>
          </a:p>
          <a:p>
            <a:endParaRPr lang="en-US" sz="1600" dirty="0">
              <a:latin typeface="Calibri"/>
              <a:ea typeface="Calibri"/>
              <a:cs typeface="Calibri"/>
            </a:endParaRPr>
          </a:p>
          <a:p>
            <a:pPr marL="285750" indent="-285750">
              <a:buFont typeface="Arial"/>
              <a:buChar char="•"/>
            </a:pPr>
            <a:endParaRPr lang="en-US" sz="1600" b="1" dirty="0">
              <a:latin typeface="Times New Roman"/>
              <a:ea typeface="Calibri"/>
              <a:cs typeface="Times New Roman"/>
            </a:endParaRPr>
          </a:p>
        </p:txBody>
      </p:sp>
      <p:sp>
        <p:nvSpPr>
          <p:cNvPr id="9" name="Footer Placeholder 8">
            <a:extLst>
              <a:ext uri="{FF2B5EF4-FFF2-40B4-BE49-F238E27FC236}">
                <a16:creationId xmlns:a16="http://schemas.microsoft.com/office/drawing/2014/main" id="{2A2ABDA6-A0E3-7408-7EA2-8EE317BD4542}"/>
              </a:ext>
            </a:extLst>
          </p:cNvPr>
          <p:cNvSpPr>
            <a:spLocks noGrp="1"/>
          </p:cNvSpPr>
          <p:nvPr>
            <p:ph type="ftr" sz="quarter" idx="11"/>
          </p:nvPr>
        </p:nvSpPr>
        <p:spPr>
          <a:xfrm>
            <a:off x="6248400" y="4800602"/>
            <a:ext cx="2895600" cy="273844"/>
          </a:xfrm>
        </p:spPr>
        <p:txBody>
          <a:bodyPr/>
          <a:lstStyle/>
          <a:p>
            <a:endParaRPr lang="en-US" dirty="0"/>
          </a:p>
        </p:txBody>
      </p:sp>
    </p:spTree>
    <p:extLst>
      <p:ext uri="{BB962C8B-B14F-4D97-AF65-F5344CB8AC3E}">
        <p14:creationId xmlns:p14="http://schemas.microsoft.com/office/powerpoint/2010/main" val="1548712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71" y="0"/>
            <a:ext cx="7924800" cy="857250"/>
          </a:xfrm>
        </p:spPr>
        <p:txBody>
          <a:bodyPr>
            <a:noAutofit/>
          </a:bodyPr>
          <a:lstStyle/>
          <a:p>
            <a:pPr algn="l"/>
            <a:r>
              <a:rPr lang="en-US" sz="2400" b="1" dirty="0">
                <a:latin typeface="+mn-lt"/>
                <a:ea typeface="+mn-ea"/>
                <a:cs typeface="+mn-cs"/>
              </a:rPr>
              <a:t>Connection with SDG 16: Peace, Justice, and Strong                Institutions:</a:t>
            </a:r>
          </a:p>
        </p:txBody>
      </p:sp>
      <p:sp>
        <p:nvSpPr>
          <p:cNvPr id="5" name="Title 1"/>
          <p:cNvSpPr txBox="1">
            <a:spLocks/>
          </p:cNvSpPr>
          <p:nvPr/>
        </p:nvSpPr>
        <p:spPr>
          <a:xfrm>
            <a:off x="0" y="0"/>
            <a:ext cx="8229600" cy="85725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1"/>
                </a:solidFill>
                <a:effectLst/>
                <a:uLnTx/>
                <a:uFillTx/>
                <a:latin typeface="+mj-lt"/>
                <a:ea typeface="+mj-ea"/>
                <a:cs typeface="+mj-cs"/>
              </a:rPr>
              <a:t> </a:t>
            </a:r>
            <a:endParaRPr kumimoji="0" lang="en-US" sz="3600" b="0" i="0" u="none" strike="noStrike" kern="1200" cap="none" spc="0" normalizeH="0" baseline="0" noProof="0">
              <a:ln>
                <a:noFill/>
              </a:ln>
              <a:solidFill>
                <a:schemeClr val="tx1"/>
              </a:solidFill>
              <a:effectLst/>
              <a:uLnTx/>
              <a:uFillTx/>
              <a:latin typeface="+mj-lt"/>
              <a:ea typeface="+mj-ea"/>
              <a:cs typeface="+mj-cs"/>
            </a:endParaRPr>
          </a:p>
        </p:txBody>
      </p:sp>
      <p:grpSp>
        <p:nvGrpSpPr>
          <p:cNvPr id="4" name="Group 28"/>
          <p:cNvGrpSpPr/>
          <p:nvPr/>
        </p:nvGrpSpPr>
        <p:grpSpPr>
          <a:xfrm>
            <a:off x="149192" y="87546"/>
            <a:ext cx="8994808" cy="655403"/>
            <a:chOff x="89095" y="122669"/>
            <a:chExt cx="11993077" cy="773164"/>
          </a:xfrm>
        </p:grpSpPr>
        <p:pic>
          <p:nvPicPr>
            <p:cNvPr id="7" name="Picture 6">
              <a:extLst>
                <a:ext uri="{FF2B5EF4-FFF2-40B4-BE49-F238E27FC236}">
                  <a16:creationId xmlns:a16="http://schemas.microsoft.com/office/drawing/2014/main" id="{2D56CAFC-F39F-4B00-BAB6-AE95B633D513}"/>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8" name="Straight Connector 7">
              <a:extLst>
                <a:ext uri="{FF2B5EF4-FFF2-40B4-BE49-F238E27FC236}">
                  <a16:creationId xmlns:a16="http://schemas.microsoft.com/office/drawing/2014/main" id="{60B7FDD2-7248-4025-B2FC-9D85E4784657}"/>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3" name="Content Placeholder 2"/>
          <p:cNvSpPr>
            <a:spLocks noGrp="1"/>
          </p:cNvSpPr>
          <p:nvPr>
            <p:ph idx="1"/>
          </p:nvPr>
        </p:nvSpPr>
        <p:spPr>
          <a:xfrm>
            <a:off x="441100" y="942574"/>
            <a:ext cx="8524305" cy="3457977"/>
          </a:xfrm>
        </p:spPr>
        <p:txBody>
          <a:bodyPr vert="horz" lIns="91440" tIns="45720" rIns="91440" bIns="45720" rtlCol="0" anchor="t">
            <a:normAutofit/>
          </a:bodyPr>
          <a:lstStyle/>
          <a:p>
            <a:pPr algn="just" rtl="0" fontAlgn="base"/>
            <a:r>
              <a:rPr lang="en-US" sz="1800" b="0" i="0" u="none" strike="noStrike" dirty="0">
                <a:solidFill>
                  <a:srgbClr val="000000"/>
                </a:solidFill>
                <a:effectLst/>
                <a:latin typeface="Times New Roman" panose="02020603050405020304" pitchFamily="18" charset="0"/>
              </a:rPr>
              <a:t>Target </a:t>
            </a:r>
            <a:r>
              <a:rPr lang="en-US" sz="1800" b="1" i="0" u="none" strike="noStrike" dirty="0">
                <a:solidFill>
                  <a:srgbClr val="000000"/>
                </a:solidFill>
                <a:effectLst/>
                <a:latin typeface="Times New Roman" panose="02020603050405020304" pitchFamily="18" charset="0"/>
              </a:rPr>
              <a:t>16.6</a:t>
            </a:r>
            <a:r>
              <a:rPr lang="en-US" sz="1800" b="0" i="0" u="none" strike="noStrike" dirty="0">
                <a:solidFill>
                  <a:srgbClr val="000000"/>
                </a:solidFill>
                <a:effectLst/>
                <a:latin typeface="Times New Roman" panose="02020603050405020304" pitchFamily="18" charset="0"/>
              </a:rPr>
              <a:t> of </a:t>
            </a:r>
            <a:r>
              <a:rPr lang="en-US" sz="1800" b="1" i="0" u="none" strike="noStrike" dirty="0">
                <a:solidFill>
                  <a:srgbClr val="000000"/>
                </a:solidFill>
                <a:effectLst/>
                <a:latin typeface="Times New Roman" panose="02020603050405020304" pitchFamily="18" charset="0"/>
              </a:rPr>
              <a:t>SDG 16</a:t>
            </a:r>
            <a:r>
              <a:rPr lang="en-US" sz="1800" b="0" i="0" u="none" strike="noStrike" dirty="0">
                <a:solidFill>
                  <a:srgbClr val="000000"/>
                </a:solidFill>
                <a:effectLst/>
                <a:latin typeface="Times New Roman" panose="02020603050405020304" pitchFamily="18" charset="0"/>
              </a:rPr>
              <a:t> is particularly suitable for the problem statement:</a:t>
            </a:r>
            <a:r>
              <a:rPr lang="en-US" sz="1800" b="0" i="0" dirty="0">
                <a:solidFill>
                  <a:srgbClr val="000000"/>
                </a:solidFill>
                <a:effectLst/>
                <a:latin typeface="Times New Roman" panose="02020603050405020304" pitchFamily="18" charset="0"/>
              </a:rPr>
              <a:t>​</a:t>
            </a:r>
            <a:endParaRPr lang="en-US" sz="1200" b="0" i="0" dirty="0">
              <a:solidFill>
                <a:srgbClr val="000000"/>
              </a:solidFill>
              <a:effectLst/>
              <a:latin typeface="Segoe UI" panose="020B0502040204020203" pitchFamily="34" charset="0"/>
            </a:endParaRPr>
          </a:p>
          <a:p>
            <a:pPr marL="0" indent="0" algn="just" rtl="0" fontAlgn="base">
              <a:buNone/>
            </a:pPr>
            <a:r>
              <a:rPr lang="en-US" sz="1800" b="0" i="0" dirty="0">
                <a:solidFill>
                  <a:srgbClr val="000000"/>
                </a:solidFill>
                <a:effectLst/>
                <a:latin typeface="Times New Roman" panose="02020603050405020304" pitchFamily="18" charset="0"/>
              </a:rPr>
              <a:t>​</a:t>
            </a:r>
            <a:endParaRPr lang="en-US" sz="1200" b="0" i="0" dirty="0">
              <a:solidFill>
                <a:srgbClr val="000000"/>
              </a:solidFill>
              <a:effectLst/>
              <a:latin typeface="Arial" panose="020B0604020202020204" pitchFamily="34" charset="0"/>
            </a:endParaRPr>
          </a:p>
          <a:p>
            <a:pPr algn="just" rtl="0" fontAlgn="base"/>
            <a:r>
              <a:rPr lang="en-US" sz="1800" b="0" i="0" u="none" strike="noStrike" dirty="0">
                <a:solidFill>
                  <a:srgbClr val="000000"/>
                </a:solidFill>
                <a:effectLst/>
                <a:latin typeface="Times New Roman" panose="02020603050405020304" pitchFamily="18" charset="0"/>
              </a:rPr>
              <a:t>"Develop effective, accountable and transparent institutions at all levels."</a:t>
            </a:r>
            <a:r>
              <a:rPr lang="en-US" sz="1800" b="0" i="0" dirty="0">
                <a:solidFill>
                  <a:srgbClr val="000000"/>
                </a:solidFill>
                <a:effectLst/>
                <a:latin typeface="Times New Roman" panose="02020603050405020304" pitchFamily="18" charset="0"/>
              </a:rPr>
              <a:t>​</a:t>
            </a:r>
            <a:endParaRPr lang="en-US" sz="1200" b="0" i="0" dirty="0">
              <a:solidFill>
                <a:srgbClr val="000000"/>
              </a:solidFill>
              <a:effectLst/>
              <a:latin typeface="Segoe UI" panose="020B0502040204020203" pitchFamily="34" charset="0"/>
            </a:endParaRPr>
          </a:p>
          <a:p>
            <a:pPr marL="0" indent="0" algn="just" rtl="0" fontAlgn="base">
              <a:buNone/>
            </a:pPr>
            <a:endParaRPr lang="en-US" sz="1200" b="0" i="0"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This target directly aligns with the aim of implementing a decentralized book-sharing system to promote transparency, accountability, and accessibility in the sharing of knowledge and resources.</a:t>
            </a:r>
            <a:endParaRPr lang="en-US" sz="1200" b="0" i="0" dirty="0">
              <a:solidFill>
                <a:srgbClr val="000000"/>
              </a:solidFill>
              <a:effectLst/>
              <a:latin typeface="Arial" panose="020B0604020202020204" pitchFamily="34" charset="0"/>
            </a:endParaRPr>
          </a:p>
          <a:p>
            <a:pPr algn="just"/>
            <a:endParaRPr lang="en-US" sz="2000" dirty="0">
              <a:latin typeface="Times New Roman"/>
              <a:ea typeface="+mn-lt"/>
              <a:cs typeface="Times New Roman"/>
            </a:endParaRPr>
          </a:p>
        </p:txBody>
      </p:sp>
      <p:sp>
        <p:nvSpPr>
          <p:cNvPr id="9" name="Footer Placeholder 8">
            <a:extLst>
              <a:ext uri="{FF2B5EF4-FFF2-40B4-BE49-F238E27FC236}">
                <a16:creationId xmlns:a16="http://schemas.microsoft.com/office/drawing/2014/main" id="{ED474D2D-3A81-6259-1B4C-AD3487D8041B}"/>
              </a:ext>
            </a:extLst>
          </p:cNvPr>
          <p:cNvSpPr>
            <a:spLocks noGrp="1"/>
          </p:cNvSpPr>
          <p:nvPr>
            <p:ph type="ftr" sz="quarter" idx="11"/>
          </p:nvPr>
        </p:nvSpPr>
        <p:spPr>
          <a:xfrm>
            <a:off x="6120161" y="4868607"/>
            <a:ext cx="2895600" cy="273844"/>
          </a:xfrm>
        </p:spPr>
        <p:txBody>
          <a:bodyPr/>
          <a:lstStyle/>
          <a:p>
            <a:endParaRPr lang="en-US" dirty="0"/>
          </a:p>
        </p:txBody>
      </p:sp>
    </p:spTree>
    <p:extLst>
      <p:ext uri="{BB962C8B-B14F-4D97-AF65-F5344CB8AC3E}">
        <p14:creationId xmlns:p14="http://schemas.microsoft.com/office/powerpoint/2010/main" val="383253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E32103-0EAC-BBEF-2806-0BD5EC2D9E0C}"/>
              </a:ext>
            </a:extLst>
          </p:cNvPr>
          <p:cNvSpPr>
            <a:spLocks noGrp="1"/>
          </p:cNvSpPr>
          <p:nvPr>
            <p:ph type="ftr" sz="quarter" idx="11"/>
          </p:nvPr>
        </p:nvSpPr>
        <p:spPr>
          <a:xfrm>
            <a:off x="1323278" y="3986965"/>
            <a:ext cx="7188819" cy="273844"/>
          </a:xfrm>
        </p:spPr>
        <p:txBody>
          <a:bodyPr/>
          <a:lstStyle/>
          <a:p>
            <a:pPr algn="ctr"/>
            <a:r>
              <a:rPr lang="en-US" sz="1800" dirty="0">
                <a:solidFill>
                  <a:schemeClr val="tx1"/>
                </a:solidFill>
                <a:effectLst/>
                <a:latin typeface="Times New Roman" panose="02020603050405020304" pitchFamily="18" charset="0"/>
                <a:ea typeface="Times New Roman" panose="02020603050405020304" pitchFamily="18" charset="0"/>
              </a:rPr>
              <a:t>Fig. 1: The user interface of the book sharing system.</a:t>
            </a:r>
            <a:endParaRPr lang="en-IN" sz="1800" dirty="0">
              <a:solidFill>
                <a:schemeClr val="tx1"/>
              </a:solidFill>
              <a:effectLst/>
              <a:latin typeface="Times New Roman" panose="02020603050405020304" pitchFamily="18" charset="0"/>
              <a:ea typeface="Times New Roman" panose="02020603050405020304" pitchFamily="18" charset="0"/>
            </a:endParaRPr>
          </a:p>
        </p:txBody>
      </p:sp>
      <p:grpSp>
        <p:nvGrpSpPr>
          <p:cNvPr id="3" name="Group 28">
            <a:extLst>
              <a:ext uri="{FF2B5EF4-FFF2-40B4-BE49-F238E27FC236}">
                <a16:creationId xmlns:a16="http://schemas.microsoft.com/office/drawing/2014/main" id="{726814AE-2AA3-4612-A698-7432FA630AD8}"/>
              </a:ext>
            </a:extLst>
          </p:cNvPr>
          <p:cNvGrpSpPr/>
          <p:nvPr/>
        </p:nvGrpSpPr>
        <p:grpSpPr>
          <a:xfrm>
            <a:off x="149192" y="87546"/>
            <a:ext cx="8994808" cy="655403"/>
            <a:chOff x="89095" y="122669"/>
            <a:chExt cx="11993077" cy="773164"/>
          </a:xfrm>
        </p:grpSpPr>
        <p:pic>
          <p:nvPicPr>
            <p:cNvPr id="4" name="Picture 3">
              <a:extLst>
                <a:ext uri="{FF2B5EF4-FFF2-40B4-BE49-F238E27FC236}">
                  <a16:creationId xmlns:a16="http://schemas.microsoft.com/office/drawing/2014/main" id="{CD2C88A1-A118-4F78-BD9C-1FD399267283}"/>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5" name="Straight Connector 4">
              <a:extLst>
                <a:ext uri="{FF2B5EF4-FFF2-40B4-BE49-F238E27FC236}">
                  <a16:creationId xmlns:a16="http://schemas.microsoft.com/office/drawing/2014/main" id="{98C98C91-8DE4-BEBA-5209-7A737BB1D589}"/>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8" name="TextBox 7">
            <a:extLst>
              <a:ext uri="{FF2B5EF4-FFF2-40B4-BE49-F238E27FC236}">
                <a16:creationId xmlns:a16="http://schemas.microsoft.com/office/drawing/2014/main" id="{253BC1AB-E7BB-B863-B58D-F170A960DB1F}"/>
              </a:ext>
            </a:extLst>
          </p:cNvPr>
          <p:cNvSpPr txBox="1"/>
          <p:nvPr/>
        </p:nvSpPr>
        <p:spPr>
          <a:xfrm>
            <a:off x="328613" y="220491"/>
            <a:ext cx="2543175" cy="461665"/>
          </a:xfrm>
          <a:prstGeom prst="rect">
            <a:avLst/>
          </a:prstGeom>
          <a:noFill/>
        </p:spPr>
        <p:txBody>
          <a:bodyPr wrap="square" rtlCol="0">
            <a:spAutoFit/>
          </a:bodyPr>
          <a:lstStyle/>
          <a:p>
            <a:r>
              <a:rPr lang="en-US" sz="2400" b="1" dirty="0"/>
              <a:t>Results</a:t>
            </a:r>
            <a:endParaRPr lang="en-IN" sz="2400" b="1" dirty="0"/>
          </a:p>
        </p:txBody>
      </p:sp>
      <p:pic>
        <p:nvPicPr>
          <p:cNvPr id="10" name="Picture 9">
            <a:extLst>
              <a:ext uri="{FF2B5EF4-FFF2-40B4-BE49-F238E27FC236}">
                <a16:creationId xmlns:a16="http://schemas.microsoft.com/office/drawing/2014/main" id="{46B38DBC-4A76-43B0-B8DA-31CABD035E5C}"/>
              </a:ext>
            </a:extLst>
          </p:cNvPr>
          <p:cNvPicPr>
            <a:picLocks noChangeAspect="1"/>
          </p:cNvPicPr>
          <p:nvPr/>
        </p:nvPicPr>
        <p:blipFill>
          <a:blip r:embed="rId3"/>
          <a:stretch>
            <a:fillRect/>
          </a:stretch>
        </p:blipFill>
        <p:spPr>
          <a:xfrm>
            <a:off x="713678" y="916757"/>
            <a:ext cx="7694342" cy="2936856"/>
          </a:xfrm>
          <a:prstGeom prst="rect">
            <a:avLst/>
          </a:prstGeom>
        </p:spPr>
      </p:pic>
      <p:sp>
        <p:nvSpPr>
          <p:cNvPr id="7" name="TextBox 6">
            <a:extLst>
              <a:ext uri="{FF2B5EF4-FFF2-40B4-BE49-F238E27FC236}">
                <a16:creationId xmlns:a16="http://schemas.microsoft.com/office/drawing/2014/main" id="{ECA0A7C0-B763-4C3E-ADC3-054615992F9A}"/>
              </a:ext>
            </a:extLst>
          </p:cNvPr>
          <p:cNvSpPr txBox="1"/>
          <p:nvPr/>
        </p:nvSpPr>
        <p:spPr>
          <a:xfrm>
            <a:off x="1334428" y="4260809"/>
            <a:ext cx="7166518" cy="923330"/>
          </a:xfrm>
          <a:prstGeom prst="rect">
            <a:avLst/>
          </a:prstGeom>
          <a:noFill/>
        </p:spPr>
        <p:txBody>
          <a:bodyPr wrap="square" rtlCol="0">
            <a:spAutoFit/>
          </a:bodyPr>
          <a:lstStyle/>
          <a:p>
            <a:pPr algn="just"/>
            <a:r>
              <a:rPr lang="en-US" sz="1800" dirty="0">
                <a:effectLst/>
                <a:latin typeface="Times New Roman" panose="02020603050405020304" pitchFamily="18" charset="0"/>
                <a:ea typeface="Times New Roman" panose="02020603050405020304" pitchFamily="18" charset="0"/>
              </a:rPr>
              <a:t>The above figure shows the final user interface of the decentralized book sharing system, which is connected to Meta-mask wallet (top right).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99052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747D68D-E423-D3F9-60A9-33BC3FD08DC7}"/>
              </a:ext>
            </a:extLst>
          </p:cNvPr>
          <p:cNvCxnSpPr/>
          <p:nvPr/>
        </p:nvCxnSpPr>
        <p:spPr>
          <a:xfrm>
            <a:off x="149192" y="725726"/>
            <a:ext cx="8994808" cy="17223"/>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nvGrpSpPr>
          <p:cNvPr id="13" name="Group 28">
            <a:extLst>
              <a:ext uri="{FF2B5EF4-FFF2-40B4-BE49-F238E27FC236}">
                <a16:creationId xmlns:a16="http://schemas.microsoft.com/office/drawing/2014/main" id="{A7FBA784-1CDF-CE1C-42FC-D6ECA6288E5D}"/>
              </a:ext>
            </a:extLst>
          </p:cNvPr>
          <p:cNvGrpSpPr/>
          <p:nvPr/>
        </p:nvGrpSpPr>
        <p:grpSpPr>
          <a:xfrm>
            <a:off x="149192" y="87546"/>
            <a:ext cx="8994810" cy="655403"/>
            <a:chOff x="89095" y="122669"/>
            <a:chExt cx="11993077" cy="773164"/>
          </a:xfrm>
        </p:grpSpPr>
        <p:pic>
          <p:nvPicPr>
            <p:cNvPr id="11" name="Picture 10">
              <a:extLst>
                <a:ext uri="{FF2B5EF4-FFF2-40B4-BE49-F238E27FC236}">
                  <a16:creationId xmlns:a16="http://schemas.microsoft.com/office/drawing/2014/main" id="{D1AE2290-941F-B6B3-12BF-FB7A2C3AE9C3}"/>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12" name="Straight Connector 11">
              <a:extLst>
                <a:ext uri="{FF2B5EF4-FFF2-40B4-BE49-F238E27FC236}">
                  <a16:creationId xmlns:a16="http://schemas.microsoft.com/office/drawing/2014/main" id="{DA8C92F1-B4B4-5697-233A-8BB47EAC77D5}"/>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15" name="Title 1">
            <a:extLst>
              <a:ext uri="{FF2B5EF4-FFF2-40B4-BE49-F238E27FC236}">
                <a16:creationId xmlns:a16="http://schemas.microsoft.com/office/drawing/2014/main" id="{6F53D5A3-D4D5-811E-59AA-EC671923A236}"/>
              </a:ext>
            </a:extLst>
          </p:cNvPr>
          <p:cNvSpPr>
            <a:spLocks noGrp="1"/>
          </p:cNvSpPr>
          <p:nvPr>
            <p:ph type="title"/>
          </p:nvPr>
        </p:nvSpPr>
        <p:spPr>
          <a:xfrm>
            <a:off x="149190" y="-75197"/>
            <a:ext cx="8463917" cy="857250"/>
          </a:xfrm>
        </p:spPr>
        <p:txBody>
          <a:bodyPr>
            <a:normAutofit/>
          </a:bodyPr>
          <a:lstStyle/>
          <a:p>
            <a:pPr algn="l">
              <a:lnSpc>
                <a:spcPct val="120000"/>
              </a:lnSpc>
              <a:spcBef>
                <a:spcPts val="0"/>
              </a:spcBef>
            </a:pPr>
            <a:r>
              <a:rPr lang="en-US" sz="3000" b="1" dirty="0">
                <a:latin typeface="+mn-lt"/>
                <a:cs typeface="Times New Roman"/>
              </a:rPr>
              <a:t>Results</a:t>
            </a:r>
            <a:endParaRPr lang="en-IN" sz="3000" b="1" dirty="0">
              <a:latin typeface="+mn-lt"/>
              <a:cs typeface="Times New Roman"/>
            </a:endParaRPr>
          </a:p>
        </p:txBody>
      </p:sp>
      <p:sp>
        <p:nvSpPr>
          <p:cNvPr id="43" name="TextBox 42">
            <a:extLst>
              <a:ext uri="{FF2B5EF4-FFF2-40B4-BE49-F238E27FC236}">
                <a16:creationId xmlns:a16="http://schemas.microsoft.com/office/drawing/2014/main" id="{9DA3A232-F2A7-51B8-125E-94BE514F7FC7}"/>
              </a:ext>
            </a:extLst>
          </p:cNvPr>
          <p:cNvSpPr txBox="1"/>
          <p:nvPr/>
        </p:nvSpPr>
        <p:spPr>
          <a:xfrm>
            <a:off x="7216286" y="1318845"/>
            <a:ext cx="98913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GB" sz="1400">
              <a:ea typeface="Calibri"/>
              <a:cs typeface="Calibri"/>
            </a:endParaRPr>
          </a:p>
        </p:txBody>
      </p:sp>
      <mc:AlternateContent xmlns:mc="http://schemas.openxmlformats.org/markup-compatibility/2006" xmlns:p14="http://schemas.microsoft.com/office/powerpoint/2010/main">
        <mc:Choice Requires="p14">
          <p:contentPart p14:bwMode="auto" r:id="rId3">
            <p14:nvContentPartPr>
              <p14:cNvPr id="84" name="Ink 83">
                <a:extLst>
                  <a:ext uri="{FF2B5EF4-FFF2-40B4-BE49-F238E27FC236}">
                    <a16:creationId xmlns:a16="http://schemas.microsoft.com/office/drawing/2014/main" id="{004ACC42-C2FE-5774-FCFE-87D1D00B4679}"/>
                  </a:ext>
                </a:extLst>
              </p14:cNvPr>
              <p14:cNvContentPartPr/>
              <p14:nvPr/>
            </p14:nvContentPartPr>
            <p14:xfrm>
              <a:off x="7915276" y="4991833"/>
              <a:ext cx="10990" cy="10990"/>
            </p14:xfrm>
          </p:contentPart>
        </mc:Choice>
        <mc:Fallback xmlns="">
          <p:pic>
            <p:nvPicPr>
              <p:cNvPr id="84" name="Ink 83">
                <a:extLst>
                  <a:ext uri="{FF2B5EF4-FFF2-40B4-BE49-F238E27FC236}">
                    <a16:creationId xmlns:a16="http://schemas.microsoft.com/office/drawing/2014/main" id="{004ACC42-C2FE-5774-FCFE-87D1D00B4679}"/>
                  </a:ext>
                </a:extLst>
              </p:cNvPr>
              <p:cNvPicPr/>
              <p:nvPr/>
            </p:nvPicPr>
            <p:blipFill>
              <a:blip r:embed="rId4"/>
              <a:stretch>
                <a:fillRect/>
              </a:stretch>
            </p:blipFill>
            <p:spPr>
              <a:xfrm>
                <a:off x="7365776" y="4442333"/>
                <a:ext cx="1099000" cy="1099000"/>
              </a:xfrm>
              <a:prstGeom prst="rect">
                <a:avLst/>
              </a:prstGeom>
            </p:spPr>
          </p:pic>
        </mc:Fallback>
      </mc:AlternateContent>
      <p:sp>
        <p:nvSpPr>
          <p:cNvPr id="2" name="TextBox 1">
            <a:extLst>
              <a:ext uri="{FF2B5EF4-FFF2-40B4-BE49-F238E27FC236}">
                <a16:creationId xmlns:a16="http://schemas.microsoft.com/office/drawing/2014/main" id="{ED17D6E9-6523-D355-541F-2B6F2EFD05CF}"/>
              </a:ext>
            </a:extLst>
          </p:cNvPr>
          <p:cNvSpPr txBox="1"/>
          <p:nvPr/>
        </p:nvSpPr>
        <p:spPr>
          <a:xfrm>
            <a:off x="449700" y="1543872"/>
            <a:ext cx="388866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a:p>
            <a:pPr algn="l"/>
            <a:endParaRPr lang="en-US" dirty="0"/>
          </a:p>
          <a:p>
            <a:pPr algn="l"/>
            <a:endParaRPr lang="en-US" dirty="0"/>
          </a:p>
          <a:p>
            <a:pPr algn="l"/>
            <a:endParaRPr lang="en-US" dirty="0"/>
          </a:p>
        </p:txBody>
      </p:sp>
      <p:sp>
        <p:nvSpPr>
          <p:cNvPr id="3" name="Footer Placeholder 2">
            <a:extLst>
              <a:ext uri="{FF2B5EF4-FFF2-40B4-BE49-F238E27FC236}">
                <a16:creationId xmlns:a16="http://schemas.microsoft.com/office/drawing/2014/main" id="{43BE73A5-EF65-32B7-01BB-2BFA025EC5AE}"/>
              </a:ext>
            </a:extLst>
          </p:cNvPr>
          <p:cNvSpPr>
            <a:spLocks noGrp="1"/>
          </p:cNvSpPr>
          <p:nvPr>
            <p:ph type="ftr" sz="quarter" idx="11"/>
          </p:nvPr>
        </p:nvSpPr>
        <p:spPr>
          <a:xfrm>
            <a:off x="6543908" y="4782110"/>
            <a:ext cx="2895600" cy="273844"/>
          </a:xfrm>
        </p:spPr>
        <p:txBody>
          <a:bodyPr/>
          <a:lstStyle/>
          <a:p>
            <a:r>
              <a:rPr lang="en-US" dirty="0"/>
              <a:t>12</a:t>
            </a:r>
          </a:p>
        </p:txBody>
      </p:sp>
      <p:sp>
        <p:nvSpPr>
          <p:cNvPr id="6" name="TextBox 5">
            <a:extLst>
              <a:ext uri="{FF2B5EF4-FFF2-40B4-BE49-F238E27FC236}">
                <a16:creationId xmlns:a16="http://schemas.microsoft.com/office/drawing/2014/main" id="{78770565-44F8-8535-E8A1-9EA830B8F95E}"/>
              </a:ext>
            </a:extLst>
          </p:cNvPr>
          <p:cNvSpPr txBox="1"/>
          <p:nvPr/>
        </p:nvSpPr>
        <p:spPr>
          <a:xfrm>
            <a:off x="2022765" y="3577089"/>
            <a:ext cx="4800600" cy="369332"/>
          </a:xfrm>
          <a:prstGeom prst="rect">
            <a:avLst/>
          </a:prstGeom>
          <a:noFill/>
        </p:spPr>
        <p:txBody>
          <a:bodyPr wrap="square" rtlCol="0">
            <a:spAutoFit/>
          </a:bodyPr>
          <a:lstStyle/>
          <a:p>
            <a:pPr algn="ctr"/>
            <a:r>
              <a:rPr lang="en-US" sz="1800" dirty="0">
                <a:effectLst/>
                <a:latin typeface="Times New Roman" panose="02020603050405020304" pitchFamily="18" charset="0"/>
                <a:ea typeface="Times New Roman" panose="02020603050405020304" pitchFamily="18" charset="0"/>
              </a:rPr>
              <a:t>Fig. 2: User granting access.</a:t>
            </a:r>
            <a:endParaRPr lang="en-IN" sz="1800" dirty="0">
              <a:effectLst/>
              <a:latin typeface="Times New Roman" panose="02020603050405020304" pitchFamily="18" charset="0"/>
              <a:ea typeface="Times New Roman" panose="02020603050405020304" pitchFamily="18" charset="0"/>
            </a:endParaRPr>
          </a:p>
        </p:txBody>
      </p:sp>
      <p:pic>
        <p:nvPicPr>
          <p:cNvPr id="16" name="Picture 15">
            <a:extLst>
              <a:ext uri="{FF2B5EF4-FFF2-40B4-BE49-F238E27FC236}">
                <a16:creationId xmlns:a16="http://schemas.microsoft.com/office/drawing/2014/main" id="{08449BF1-29E0-4B9A-AFBF-351158B74D9B}"/>
              </a:ext>
            </a:extLst>
          </p:cNvPr>
          <p:cNvPicPr>
            <a:picLocks noChangeAspect="1"/>
          </p:cNvPicPr>
          <p:nvPr/>
        </p:nvPicPr>
        <p:blipFill>
          <a:blip r:embed="rId5"/>
          <a:stretch>
            <a:fillRect/>
          </a:stretch>
        </p:blipFill>
        <p:spPr>
          <a:xfrm>
            <a:off x="393506" y="869193"/>
            <a:ext cx="8059118" cy="2667411"/>
          </a:xfrm>
          <a:prstGeom prst="rect">
            <a:avLst/>
          </a:prstGeom>
        </p:spPr>
      </p:pic>
      <p:sp>
        <p:nvSpPr>
          <p:cNvPr id="4" name="TextBox 3">
            <a:extLst>
              <a:ext uri="{FF2B5EF4-FFF2-40B4-BE49-F238E27FC236}">
                <a16:creationId xmlns:a16="http://schemas.microsoft.com/office/drawing/2014/main" id="{1E462489-B1D9-4459-AC42-921392328694}"/>
              </a:ext>
            </a:extLst>
          </p:cNvPr>
          <p:cNvSpPr txBox="1"/>
          <p:nvPr/>
        </p:nvSpPr>
        <p:spPr>
          <a:xfrm>
            <a:off x="691376" y="4111083"/>
            <a:ext cx="8059118" cy="1200329"/>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The figure 2 shows the page that is used by the user to grant access of his books to other accounts i.e. access control page. User enters other accounts address and grants access. User can also disallow the access of his/her books via the access list below.</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988888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747D68D-E423-D3F9-60A9-33BC3FD08DC7}"/>
              </a:ext>
            </a:extLst>
          </p:cNvPr>
          <p:cNvCxnSpPr/>
          <p:nvPr/>
        </p:nvCxnSpPr>
        <p:spPr>
          <a:xfrm>
            <a:off x="149192" y="725726"/>
            <a:ext cx="8994808" cy="17223"/>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nvGrpSpPr>
          <p:cNvPr id="13" name="Group 28">
            <a:extLst>
              <a:ext uri="{FF2B5EF4-FFF2-40B4-BE49-F238E27FC236}">
                <a16:creationId xmlns:a16="http://schemas.microsoft.com/office/drawing/2014/main" id="{A7FBA784-1CDF-CE1C-42FC-D6ECA6288E5D}"/>
              </a:ext>
            </a:extLst>
          </p:cNvPr>
          <p:cNvGrpSpPr/>
          <p:nvPr/>
        </p:nvGrpSpPr>
        <p:grpSpPr>
          <a:xfrm>
            <a:off x="149192" y="87546"/>
            <a:ext cx="8994810" cy="655403"/>
            <a:chOff x="89095" y="122669"/>
            <a:chExt cx="11993077" cy="773164"/>
          </a:xfrm>
        </p:grpSpPr>
        <p:pic>
          <p:nvPicPr>
            <p:cNvPr id="11" name="Picture 10">
              <a:extLst>
                <a:ext uri="{FF2B5EF4-FFF2-40B4-BE49-F238E27FC236}">
                  <a16:creationId xmlns:a16="http://schemas.microsoft.com/office/drawing/2014/main" id="{D1AE2290-941F-B6B3-12BF-FB7A2C3AE9C3}"/>
                </a:ext>
              </a:extLst>
            </p:cNvPr>
            <p:cNvPicPr>
              <a:picLocks noChangeAspect="1"/>
            </p:cNvPicPr>
            <p:nvPr/>
          </p:nvPicPr>
          <p:blipFill>
            <a:blip r:embed="rId2" cstate="print"/>
            <a:stretch>
              <a:fillRect/>
            </a:stretch>
          </p:blipFill>
          <p:spPr>
            <a:xfrm>
              <a:off x="9283942" y="122669"/>
              <a:ext cx="2711602" cy="650049"/>
            </a:xfrm>
            <a:prstGeom prst="rect">
              <a:avLst/>
            </a:prstGeom>
          </p:spPr>
        </p:pic>
        <p:cxnSp>
          <p:nvCxnSpPr>
            <p:cNvPr id="12" name="Straight Connector 11">
              <a:extLst>
                <a:ext uri="{FF2B5EF4-FFF2-40B4-BE49-F238E27FC236}">
                  <a16:creationId xmlns:a16="http://schemas.microsoft.com/office/drawing/2014/main" id="{DA8C92F1-B4B4-5697-233A-8BB47EAC77D5}"/>
                </a:ext>
              </a:extLst>
            </p:cNvPr>
            <p:cNvCxnSpPr/>
            <p:nvPr/>
          </p:nvCxnSpPr>
          <p:spPr>
            <a:xfrm>
              <a:off x="89095" y="875515"/>
              <a:ext cx="11993077" cy="20318"/>
            </a:xfrm>
            <a:prstGeom prst="line">
              <a:avLst/>
            </a:prstGeom>
            <a:ln w="3175" cmpd="sng">
              <a:solidFill>
                <a:srgbClr val="E4948A"/>
              </a:solidFill>
            </a:ln>
          </p:spPr>
          <p:style>
            <a:lnRef idx="1">
              <a:schemeClr val="accent6"/>
            </a:lnRef>
            <a:fillRef idx="0">
              <a:schemeClr val="accent6"/>
            </a:fillRef>
            <a:effectRef idx="0">
              <a:schemeClr val="accent6"/>
            </a:effectRef>
            <a:fontRef idx="minor">
              <a:schemeClr val="tx1"/>
            </a:fontRef>
          </p:style>
        </p:cxnSp>
      </p:grpSp>
      <p:sp>
        <p:nvSpPr>
          <p:cNvPr id="15" name="Title 1">
            <a:extLst>
              <a:ext uri="{FF2B5EF4-FFF2-40B4-BE49-F238E27FC236}">
                <a16:creationId xmlns:a16="http://schemas.microsoft.com/office/drawing/2014/main" id="{6F53D5A3-D4D5-811E-59AA-EC671923A236}"/>
              </a:ext>
            </a:extLst>
          </p:cNvPr>
          <p:cNvSpPr>
            <a:spLocks noGrp="1"/>
          </p:cNvSpPr>
          <p:nvPr>
            <p:ph type="title"/>
          </p:nvPr>
        </p:nvSpPr>
        <p:spPr>
          <a:xfrm>
            <a:off x="149190" y="-75197"/>
            <a:ext cx="8463917" cy="857250"/>
          </a:xfrm>
        </p:spPr>
        <p:txBody>
          <a:bodyPr>
            <a:normAutofit/>
          </a:bodyPr>
          <a:lstStyle/>
          <a:p>
            <a:pPr algn="l">
              <a:lnSpc>
                <a:spcPct val="120000"/>
              </a:lnSpc>
              <a:spcBef>
                <a:spcPts val="0"/>
              </a:spcBef>
            </a:pPr>
            <a:r>
              <a:rPr lang="en-US" sz="3000" b="1" dirty="0">
                <a:latin typeface="+mn-lt"/>
                <a:cs typeface="Times New Roman"/>
              </a:rPr>
              <a:t>Results</a:t>
            </a:r>
            <a:endParaRPr lang="en-IN" sz="3000" b="1" dirty="0">
              <a:latin typeface="+mn-lt"/>
              <a:cs typeface="Times New Roman"/>
            </a:endParaRPr>
          </a:p>
        </p:txBody>
      </p:sp>
      <p:sp>
        <p:nvSpPr>
          <p:cNvPr id="43" name="TextBox 42">
            <a:extLst>
              <a:ext uri="{FF2B5EF4-FFF2-40B4-BE49-F238E27FC236}">
                <a16:creationId xmlns:a16="http://schemas.microsoft.com/office/drawing/2014/main" id="{9DA3A232-F2A7-51B8-125E-94BE514F7FC7}"/>
              </a:ext>
            </a:extLst>
          </p:cNvPr>
          <p:cNvSpPr txBox="1"/>
          <p:nvPr/>
        </p:nvSpPr>
        <p:spPr>
          <a:xfrm>
            <a:off x="7216286" y="1318845"/>
            <a:ext cx="98913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GB" sz="1400">
              <a:ea typeface="Calibri"/>
              <a:cs typeface="Calibri"/>
            </a:endParaRPr>
          </a:p>
        </p:txBody>
      </p:sp>
      <mc:AlternateContent xmlns:mc="http://schemas.openxmlformats.org/markup-compatibility/2006" xmlns:p14="http://schemas.microsoft.com/office/powerpoint/2010/main">
        <mc:Choice Requires="p14">
          <p:contentPart p14:bwMode="auto" r:id="rId3">
            <p14:nvContentPartPr>
              <p14:cNvPr id="84" name="Ink 83">
                <a:extLst>
                  <a:ext uri="{FF2B5EF4-FFF2-40B4-BE49-F238E27FC236}">
                    <a16:creationId xmlns:a16="http://schemas.microsoft.com/office/drawing/2014/main" id="{004ACC42-C2FE-5774-FCFE-87D1D00B4679}"/>
                  </a:ext>
                </a:extLst>
              </p14:cNvPr>
              <p14:cNvContentPartPr/>
              <p14:nvPr/>
            </p14:nvContentPartPr>
            <p14:xfrm>
              <a:off x="7915276" y="4991833"/>
              <a:ext cx="10990" cy="10990"/>
            </p14:xfrm>
          </p:contentPart>
        </mc:Choice>
        <mc:Fallback xmlns="">
          <p:pic>
            <p:nvPicPr>
              <p:cNvPr id="84" name="Ink 83">
                <a:extLst>
                  <a:ext uri="{FF2B5EF4-FFF2-40B4-BE49-F238E27FC236}">
                    <a16:creationId xmlns:a16="http://schemas.microsoft.com/office/drawing/2014/main" id="{004ACC42-C2FE-5774-FCFE-87D1D00B4679}"/>
                  </a:ext>
                </a:extLst>
              </p:cNvPr>
              <p:cNvPicPr/>
              <p:nvPr/>
            </p:nvPicPr>
            <p:blipFill>
              <a:blip r:embed="rId4"/>
              <a:stretch>
                <a:fillRect/>
              </a:stretch>
            </p:blipFill>
            <p:spPr>
              <a:xfrm>
                <a:off x="7365776" y="4442333"/>
                <a:ext cx="1099000" cy="1099000"/>
              </a:xfrm>
              <a:prstGeom prst="rect">
                <a:avLst/>
              </a:prstGeom>
            </p:spPr>
          </p:pic>
        </mc:Fallback>
      </mc:AlternateContent>
      <p:sp>
        <p:nvSpPr>
          <p:cNvPr id="2" name="TextBox 1">
            <a:extLst>
              <a:ext uri="{FF2B5EF4-FFF2-40B4-BE49-F238E27FC236}">
                <a16:creationId xmlns:a16="http://schemas.microsoft.com/office/drawing/2014/main" id="{ED17D6E9-6523-D355-541F-2B6F2EFD05CF}"/>
              </a:ext>
            </a:extLst>
          </p:cNvPr>
          <p:cNvSpPr txBox="1"/>
          <p:nvPr/>
        </p:nvSpPr>
        <p:spPr>
          <a:xfrm>
            <a:off x="449700" y="1543872"/>
            <a:ext cx="388866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a:p>
            <a:pPr algn="l"/>
            <a:endParaRPr lang="en-US" dirty="0"/>
          </a:p>
          <a:p>
            <a:pPr algn="l"/>
            <a:endParaRPr lang="en-US" dirty="0"/>
          </a:p>
          <a:p>
            <a:pPr algn="l"/>
            <a:endParaRPr lang="en-US" dirty="0"/>
          </a:p>
        </p:txBody>
      </p:sp>
      <p:sp>
        <p:nvSpPr>
          <p:cNvPr id="3" name="Footer Placeholder 2">
            <a:extLst>
              <a:ext uri="{FF2B5EF4-FFF2-40B4-BE49-F238E27FC236}">
                <a16:creationId xmlns:a16="http://schemas.microsoft.com/office/drawing/2014/main" id="{43BE73A5-EF65-32B7-01BB-2BFA025EC5AE}"/>
              </a:ext>
            </a:extLst>
          </p:cNvPr>
          <p:cNvSpPr>
            <a:spLocks noGrp="1"/>
          </p:cNvSpPr>
          <p:nvPr>
            <p:ph type="ftr" sz="quarter" idx="11"/>
          </p:nvPr>
        </p:nvSpPr>
        <p:spPr>
          <a:xfrm>
            <a:off x="6543908" y="4782110"/>
            <a:ext cx="2895600" cy="273844"/>
          </a:xfrm>
        </p:spPr>
        <p:txBody>
          <a:bodyPr/>
          <a:lstStyle/>
          <a:p>
            <a:r>
              <a:rPr lang="en-US" dirty="0"/>
              <a:t>12</a:t>
            </a:r>
          </a:p>
        </p:txBody>
      </p:sp>
      <p:sp>
        <p:nvSpPr>
          <p:cNvPr id="6" name="TextBox 5">
            <a:extLst>
              <a:ext uri="{FF2B5EF4-FFF2-40B4-BE49-F238E27FC236}">
                <a16:creationId xmlns:a16="http://schemas.microsoft.com/office/drawing/2014/main" id="{78770565-44F8-8535-E8A1-9EA830B8F95E}"/>
              </a:ext>
            </a:extLst>
          </p:cNvPr>
          <p:cNvSpPr txBox="1"/>
          <p:nvPr/>
        </p:nvSpPr>
        <p:spPr>
          <a:xfrm>
            <a:off x="3067309" y="3434312"/>
            <a:ext cx="4800600" cy="369332"/>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Fig. 3: Uploading the images.</a:t>
            </a:r>
            <a:endParaRPr lang="en-IN" sz="1400" dirty="0"/>
          </a:p>
        </p:txBody>
      </p:sp>
      <p:pic>
        <p:nvPicPr>
          <p:cNvPr id="14" name="Picture 13">
            <a:extLst>
              <a:ext uri="{FF2B5EF4-FFF2-40B4-BE49-F238E27FC236}">
                <a16:creationId xmlns:a16="http://schemas.microsoft.com/office/drawing/2014/main" id="{1589C159-E515-4395-8987-CCD12C5F1E8C}"/>
              </a:ext>
            </a:extLst>
          </p:cNvPr>
          <p:cNvPicPr>
            <a:picLocks noChangeAspect="1"/>
          </p:cNvPicPr>
          <p:nvPr/>
        </p:nvPicPr>
        <p:blipFill>
          <a:blip r:embed="rId5"/>
          <a:stretch>
            <a:fillRect/>
          </a:stretch>
        </p:blipFill>
        <p:spPr>
          <a:xfrm>
            <a:off x="938581" y="869194"/>
            <a:ext cx="7536345" cy="2535646"/>
          </a:xfrm>
          <a:prstGeom prst="rect">
            <a:avLst/>
          </a:prstGeom>
        </p:spPr>
      </p:pic>
      <p:sp>
        <p:nvSpPr>
          <p:cNvPr id="4" name="TextBox 3">
            <a:extLst>
              <a:ext uri="{FF2B5EF4-FFF2-40B4-BE49-F238E27FC236}">
                <a16:creationId xmlns:a16="http://schemas.microsoft.com/office/drawing/2014/main" id="{E15924A4-9865-4038-81D4-3C7024F84936}"/>
              </a:ext>
            </a:extLst>
          </p:cNvPr>
          <p:cNvSpPr txBox="1"/>
          <p:nvPr/>
        </p:nvSpPr>
        <p:spPr>
          <a:xfrm>
            <a:off x="938581" y="4079518"/>
            <a:ext cx="7536345" cy="1200329"/>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The images are uploaded by the user into the system which are stored in the Pinata IPFS. The Meta-mask wallet shows the completed transactions of the Ethers during the uploading of the images to IPFS as shown in figure 3.</a:t>
            </a:r>
            <a:endParaRPr lang="en-IN" sz="1800" dirty="0">
              <a:effectLst/>
              <a:latin typeface="Times New Roman" panose="02020603050405020304" pitchFamily="18" charset="0"/>
              <a:ea typeface="Times New Roman" panose="02020603050405020304" pitchFamily="18" charset="0"/>
            </a:endParaRPr>
          </a:p>
          <a:p>
            <a:endParaRPr lang="en-IN" b="1" dirty="0"/>
          </a:p>
        </p:txBody>
      </p:sp>
    </p:spTree>
    <p:extLst>
      <p:ext uri="{BB962C8B-B14F-4D97-AF65-F5344CB8AC3E}">
        <p14:creationId xmlns:p14="http://schemas.microsoft.com/office/powerpoint/2010/main" val="2382249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644</Words>
  <Application>Microsoft Office PowerPoint</Application>
  <PresentationFormat>On-screen Show (16:9)</PresentationFormat>
  <Paragraphs>97</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Segoe UI</vt:lpstr>
      <vt:lpstr>Times New Roman</vt:lpstr>
      <vt:lpstr>Office Theme</vt:lpstr>
      <vt:lpstr>Decentralized File Sharing System</vt:lpstr>
      <vt:lpstr>PowerPoint Presentation</vt:lpstr>
      <vt:lpstr>Problem Statement :</vt:lpstr>
      <vt:lpstr>Introduction:</vt:lpstr>
      <vt:lpstr>Objectives:</vt:lpstr>
      <vt:lpstr>Connection with SDG 16: Peace, Justice, and Strong                Institutions:</vt:lpstr>
      <vt:lpstr>PowerPoint Presentation</vt:lpstr>
      <vt:lpstr>Results</vt:lpstr>
      <vt:lpstr>Results</vt:lpstr>
      <vt:lpstr>Results</vt:lpstr>
      <vt:lpstr>Results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(15ECSW301) 2023-24 5th semester, SoCSE</dc:title>
  <dc:creator>Prashant_Narayankar</dc:creator>
  <cp:lastModifiedBy>vinodsbadni2002@outlook.com</cp:lastModifiedBy>
  <cp:revision>117</cp:revision>
  <dcterms:created xsi:type="dcterms:W3CDTF">2006-08-16T00:00:00Z</dcterms:created>
  <dcterms:modified xsi:type="dcterms:W3CDTF">2024-06-21T06:59:22Z</dcterms:modified>
</cp:coreProperties>
</file>