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29F-5C15-43D7-B00E-5BFF2C56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6F5BA-FAE8-493F-B164-04EE67CEE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2314-6333-441E-8E66-2C9A01E3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32D1-F567-4342-8940-19DBDB2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07B2-20B9-49B7-A935-DDF44091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C9D2-5CA4-4A11-93D2-74F22D6A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CE6DA-519D-494F-8183-9B37C8C3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67D5-62F4-43CA-8E4A-93C81E1B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F301-93D2-4380-BE34-0D6AD531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395C-D243-449C-BA3A-EAE91BC9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47EA1-2734-458D-A32E-417425572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005F3-D670-4DE8-8605-4DDDE975A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7387-521C-4CCE-91F6-C94656C6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06FA-C48E-4C36-AC27-1F91B223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00EB-3DBB-4FD6-B73E-8DC86806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7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A5ED-9103-422B-BBB9-2B48D72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9DE1-DC8D-4FFB-85D4-E30C3A69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941C1-A5BA-4AA9-8CD7-76F986EC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5B4C-46DB-46B1-86C6-45399613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EC16-DF17-479A-A5EE-38DDB766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9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595-2986-443D-8333-625D158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FC27A-535E-43CA-8058-D4EF0688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D5B3-23D6-41AC-A73D-D58A21B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5D33-E8CD-4F93-BA9D-42A3EFA2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184B-5FFF-4F88-85BE-FA2FF40D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0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C44D-320C-4B70-B9C3-582FC07C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0378-4D01-40C6-983E-568D9A20F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0050-7FB1-4CFA-9AF9-24E0DF4F5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D8CEB-B4FE-41CF-B5AF-F68FE1D5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09603-C9C1-49EC-8D21-1216FFA8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3338-6073-474F-BEF6-876B5165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6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52F8-23A1-4541-838B-F0B36186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A84E-92E9-427C-A6F1-203C1490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6CCD4-3D62-4F9B-8E55-78CB96AA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D640-69CD-4990-96D3-F05A3EBA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189C6-8E6F-4B82-935D-2CE0E7495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F3D39-71E3-4881-9D24-26CC0E9D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397C5-9CFB-4EFA-A9E9-2BDC31E4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52896-9153-4207-ABF9-3A747EA4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3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F2A2-4CCC-470E-9226-46CAA658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AD208-301D-4552-BF41-3D60B67A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80CFE-A3D4-45C7-9EBC-3B53848F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9FB2C-C398-4D01-B96E-62504D7E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3231F-3B81-4BDE-9598-C0F58D7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2847E-8A89-4CCF-986F-C8A4D128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B7E5C-43F5-4A05-865A-57B80ED2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47F-6475-4F92-AC3D-CC8102EE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FA0-5FFD-4589-8C5C-A3F9E94E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2907-E321-4B0E-ADFD-7868A2C7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2951-7999-4232-8548-1FED1CEF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D1EF3-CE6B-4F8C-AB99-2FC43DD0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B28C9-98F6-444E-B616-4E272D8A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0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88EF-BC8D-4FD9-AD2B-500E7ABC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F159E-D4D8-4DD8-955C-B589153C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998A-2CA8-4B19-8AF0-21CDBA05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B4C75-CE55-4638-A7A6-BFA80CC6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2FAD-8B9E-45C5-A0A7-1C6F64E1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B4C60-7FFC-4856-B655-4EFEAE6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35DCF-755A-46B1-8202-4E7EC204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C088-33C5-410C-9878-134C76C8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CF74-C361-45CC-9078-4E4C55A68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09DF-AA1F-415A-99F7-092A0890C254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4DE8-B7B9-483A-A213-6E2766475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CDB93-36FE-4DFD-87CF-FDE98F65C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DC57-9111-4BA1-A2E9-FA03606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7937-4357-46CE-98EC-375B5BEF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7329"/>
            <a:ext cx="9912096" cy="804672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Sponsorship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6B1A-366E-4764-B7E7-EACB93DA2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F3D0-F212-4C09-906B-DC493373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376"/>
            <a:ext cx="12192000" cy="4992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2C36E-E479-4FD4-9761-29780673E6BF}"/>
              </a:ext>
            </a:extLst>
          </p:cNvPr>
          <p:cNvSpPr txBox="1"/>
          <p:nvPr/>
        </p:nvSpPr>
        <p:spPr>
          <a:xfrm>
            <a:off x="219456" y="1077136"/>
            <a:ext cx="117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English Premier League Team Selection for Airline Brand Partnership</a:t>
            </a:r>
            <a:endParaRPr lang="en-IN" b="1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D87A6-C25C-4467-A151-9C44E6BE567A}"/>
              </a:ext>
            </a:extLst>
          </p:cNvPr>
          <p:cNvSpPr/>
          <p:nvPr/>
        </p:nvSpPr>
        <p:spPr>
          <a:xfrm>
            <a:off x="0" y="1865376"/>
            <a:ext cx="12192000" cy="4992624"/>
          </a:xfrm>
          <a:prstGeom prst="rect">
            <a:avLst/>
          </a:prstGeom>
          <a:solidFill>
            <a:schemeClr val="dk1">
              <a:alpha val="7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1F2076-6803-4792-8901-E9005F16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0252"/>
              </p:ext>
            </p:extLst>
          </p:nvPr>
        </p:nvGraphicFramePr>
        <p:xfrm>
          <a:off x="329184" y="2902863"/>
          <a:ext cx="5766816" cy="3539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049">
                  <a:extLst>
                    <a:ext uri="{9D8B030D-6E8A-4147-A177-3AD203B41FA5}">
                      <a16:colId xmlns:a16="http://schemas.microsoft.com/office/drawing/2014/main" val="108991023"/>
                    </a:ext>
                  </a:extLst>
                </a:gridCol>
                <a:gridCol w="2904767">
                  <a:extLst>
                    <a:ext uri="{9D8B030D-6E8A-4147-A177-3AD203B41FA5}">
                      <a16:colId xmlns:a16="http://schemas.microsoft.com/office/drawing/2014/main" val="1199150011"/>
                    </a:ext>
                  </a:extLst>
                </a:gridCol>
              </a:tblGrid>
              <a:tr h="27881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 Team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Sponsorship Fee Per Annum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741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Manchester United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 million - $52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78108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Liverpool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 million - $40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80477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Manchester City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 million - $38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42255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Newcastle United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 million - $14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92640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Arsenal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 million - $25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53383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Chelsea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 million - $21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31887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Tottenham Hotspur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 million - $35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84362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Everton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 million - $14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66001"/>
                  </a:ext>
                </a:extLst>
              </a:tr>
              <a:tr h="3622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Ham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 million - $21 million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tint val="20000"/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767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501216-D9B2-4100-B569-B0B00CA3D03E}"/>
              </a:ext>
            </a:extLst>
          </p:cNvPr>
          <p:cNvSpPr txBox="1"/>
          <p:nvPr/>
        </p:nvSpPr>
        <p:spPr>
          <a:xfrm>
            <a:off x="219456" y="1805333"/>
            <a:ext cx="11375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Part A:</a:t>
            </a: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Research and give a ballpark range of what each EPL team listed in the Excel might charge as a sponsorship fee per annum for this category (for non-jersey or stadium sponsorship)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7A79-2FC1-4056-964D-389EA60207DB}"/>
              </a:ext>
            </a:extLst>
          </p:cNvPr>
          <p:cNvSpPr txBox="1"/>
          <p:nvPr/>
        </p:nvSpPr>
        <p:spPr>
          <a:xfrm>
            <a:off x="6840638" y="2795139"/>
            <a:ext cx="438680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Manchester United's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iconic Old Trafford, with its rich history and extensive branding opportunities, has seen a solid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16% average growth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in stadium sponsorship, reflecting its enduring appeal to sponsors.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Liverpool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buoyed by recent successes and a fervent global fanbase, enjoys a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17% average growth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rate in stadium sponsorship, amplified by the exposure provided by hosting numerous prestigious matches and events at their stadium.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Manchester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City's ascent to success, driven by strategic investments and on-field achievements, is mirrored in their stadium sponsorship fees, boasting the highest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average growth rate at 19%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bolstered by modern facilities and a rapidly expanding fanbase.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7937-4357-46CE-98EC-375B5BEFE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6B1A-366E-4764-B7E7-EACB93DA2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F3D0-F212-4C09-906B-DC493373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63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816EF7-AD21-4F8C-BEDB-575C490E8088}"/>
              </a:ext>
            </a:extLst>
          </p:cNvPr>
          <p:cNvSpPr/>
          <p:nvPr/>
        </p:nvSpPr>
        <p:spPr>
          <a:xfrm>
            <a:off x="0" y="-22911"/>
            <a:ext cx="12192000" cy="6956385"/>
          </a:xfrm>
          <a:prstGeom prst="rect">
            <a:avLst/>
          </a:prstGeom>
          <a:solidFill>
            <a:schemeClr val="dk1">
              <a:alpha val="7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6F56E-70CE-4E78-8818-E43D9F14C645}"/>
              </a:ext>
            </a:extLst>
          </p:cNvPr>
          <p:cNvSpPr txBox="1"/>
          <p:nvPr/>
        </p:nvSpPr>
        <p:spPr>
          <a:xfrm>
            <a:off x="818042" y="1077510"/>
            <a:ext cx="69369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Choice One | Manchester United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Longer history of success</a:t>
            </a: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I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and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Largest global fanbase among EPL clubs.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Rich history with numerous domestic and international titles.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Strong brand recognition and commercial appeal.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Extensive social media presence and engagement.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Recent performance has been inconsistent compared to historical standards.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Most popular team with over 182 million online fans and 20 English top-flight titles.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</a:p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Brief Justification:</a:t>
            </a:r>
            <a:endParaRPr lang="en-IN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anose="020B0604020202020204" pitchFamily="34" charset="0"/>
            </a:endParaRPr>
          </a:p>
          <a:p>
            <a:r>
              <a:rPr lang="en-I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Metrics like social media reach and fan engagement underscore its appeal, ensuring maximum brand exposure across diverse markets.</a:t>
            </a:r>
          </a:p>
          <a:p>
            <a:pPr marL="285750" indent="-285750">
              <a:buFontTx/>
              <a:buChar char="-"/>
            </a:pPr>
            <a:endParaRPr lang="en-IN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C88A61-3441-4968-97E5-2D4BBEDA962F}"/>
              </a:ext>
            </a:extLst>
          </p:cNvPr>
          <p:cNvSpPr txBox="1"/>
          <p:nvPr/>
        </p:nvSpPr>
        <p:spPr>
          <a:xfrm>
            <a:off x="5152133" y="3886726"/>
            <a:ext cx="6699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Choice Two | Liverpool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Significant global following and passionate fanbase over 114 million.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Recent success in the Premier League and UEFA Champions League.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Strong brand and history, especially in Europe.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Highly engaging on social media platforms.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Somewhat overshadowed by historical rivals in certain markets.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Second all-time with 19 titles, just one behind Manchester United. 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Brief Justification: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Metrics such as recent on-field success achievements, fan engagement, and social media influence highlight its suitability for enhancing brand visibility and audience connection, particularly in key regions.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0C128-C4EA-4E36-B05B-FA23238D968C}"/>
              </a:ext>
            </a:extLst>
          </p:cNvPr>
          <p:cNvSpPr/>
          <p:nvPr/>
        </p:nvSpPr>
        <p:spPr>
          <a:xfrm>
            <a:off x="8187092" y="1206787"/>
            <a:ext cx="2168724" cy="22187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ACE3F2-C892-4383-9E68-6225D1DB0FE8}"/>
              </a:ext>
            </a:extLst>
          </p:cNvPr>
          <p:cNvSpPr/>
          <p:nvPr/>
        </p:nvSpPr>
        <p:spPr>
          <a:xfrm>
            <a:off x="1111169" y="4011047"/>
            <a:ext cx="2578948" cy="230873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A3800-0361-465D-8C1C-D4767A7F798F}"/>
              </a:ext>
            </a:extLst>
          </p:cNvPr>
          <p:cNvSpPr txBox="1"/>
          <p:nvPr/>
        </p:nvSpPr>
        <p:spPr>
          <a:xfrm>
            <a:off x="773574" y="246771"/>
            <a:ext cx="9238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Part B: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would be your top 3 choice of teams for the airline brand to partner with and why? Which questions and which metrics would be your core focus to help rationalize the decision?   </a:t>
            </a:r>
          </a:p>
        </p:txBody>
      </p:sp>
    </p:spTree>
    <p:extLst>
      <p:ext uri="{BB962C8B-B14F-4D97-AF65-F5344CB8AC3E}">
        <p14:creationId xmlns:p14="http://schemas.microsoft.com/office/powerpoint/2010/main" val="142195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7937-4357-46CE-98EC-375B5BEFE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6B1A-366E-4764-B7E7-EACB93DA2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F3D0-F212-4C09-906B-DC493373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63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66F485-5FAB-4C56-8A30-9D94A3FED894}"/>
              </a:ext>
            </a:extLst>
          </p:cNvPr>
          <p:cNvSpPr/>
          <p:nvPr/>
        </p:nvSpPr>
        <p:spPr>
          <a:xfrm>
            <a:off x="0" y="-22911"/>
            <a:ext cx="12192000" cy="6956385"/>
          </a:xfrm>
          <a:prstGeom prst="rect">
            <a:avLst/>
          </a:prstGeom>
          <a:solidFill>
            <a:schemeClr val="dk1">
              <a:alpha val="7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AA710-7C5B-478D-A548-2C01D703D72A}"/>
              </a:ext>
            </a:extLst>
          </p:cNvPr>
          <p:cNvSpPr txBox="1"/>
          <p:nvPr/>
        </p:nvSpPr>
        <p:spPr>
          <a:xfrm>
            <a:off x="773573" y="1157806"/>
            <a:ext cx="74791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Choice Three | Manchester City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Rapidly growing global fanbase over 116 million  due to recent success.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Consistent performance and titles in recent years.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Modern, attacking style of play.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Strong digital presence and marketing.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Comparatively younger history of success.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Lesser brand recognition compared to United and Liverpool historically.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Won the 2023/24 season, bringing their total to 10 titles, including four consecutive titles.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Brief Justification: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Metrics like digital presence and sponsorship portfolio analysis showcase its potential to amplify brand messaging and reach diverse audiences, aligning with the airline's goals.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C0A8B-DF66-4DCD-955D-21DBDD1AA5A0}"/>
              </a:ext>
            </a:extLst>
          </p:cNvPr>
          <p:cNvSpPr txBox="1"/>
          <p:nvPr/>
        </p:nvSpPr>
        <p:spPr>
          <a:xfrm>
            <a:off x="773574" y="246771"/>
            <a:ext cx="9238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Part B: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would be your top 3 choice of teams for the airline brand to partner with and why? Which questions and which metrics would be your core focus to help rationalize the decision?  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288D3-7B28-4444-8B90-1FFB584E79CB}"/>
              </a:ext>
            </a:extLst>
          </p:cNvPr>
          <p:cNvSpPr/>
          <p:nvPr/>
        </p:nvSpPr>
        <p:spPr>
          <a:xfrm>
            <a:off x="370390" y="3916081"/>
            <a:ext cx="2766350" cy="27314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3904B-ED83-462E-BF08-AAAF99F17A40}"/>
              </a:ext>
            </a:extLst>
          </p:cNvPr>
          <p:cNvSpPr txBox="1"/>
          <p:nvPr/>
        </p:nvSpPr>
        <p:spPr>
          <a:xfrm>
            <a:off x="3539923" y="4011047"/>
            <a:ext cx="8657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Questions: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is the size and demographics of the club’s fan base?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is the media and digital reach of the club?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is the historical and projected attendance at the stadium?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are the current and potential commercial partnerships and sponsorships?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What are the unique selling points (USPs) of the stadium and the club?</a:t>
            </a:r>
          </a:p>
          <a:p>
            <a:pPr marL="342900" indent="-342900" algn="just">
              <a:buAutoNum type="arabicParenR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just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Key Metrics:</a:t>
            </a:r>
          </a:p>
          <a:p>
            <a:pPr marL="342900" indent="-342900" algn="just">
              <a:buAutoNum type="arabicParenR"/>
            </a:pPr>
            <a:r>
              <a:rPr lang="en-I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Team Performance -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league standings and titles won</a:t>
            </a:r>
          </a:p>
          <a:p>
            <a:pPr marL="342900" indent="-342900" algn="just">
              <a:buAutoNum type="arabi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Fan Base Size and Engagement - Social media followers and engagement like number of tickets sold</a:t>
            </a:r>
          </a:p>
          <a:p>
            <a:pPr marL="342900" indent="-342900" algn="just">
              <a:buAutoNum type="arabicParenR"/>
            </a:pPr>
            <a:r>
              <a:rPr lang="en-I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Media Reach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- </a:t>
            </a:r>
            <a:r>
              <a:rPr lang="en-I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TV viewership rating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</a:p>
          <a:p>
            <a:pPr marL="342900" indent="-342900" algn="just">
              <a:buAutoNum type="arabicParenR"/>
            </a:pPr>
            <a:r>
              <a:rPr lang="en-I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Sponsorship Value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- Value and duration of existing deal</a:t>
            </a:r>
          </a:p>
        </p:txBody>
      </p:sp>
    </p:spTree>
    <p:extLst>
      <p:ext uri="{BB962C8B-B14F-4D97-AF65-F5344CB8AC3E}">
        <p14:creationId xmlns:p14="http://schemas.microsoft.com/office/powerpoint/2010/main" val="353684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7937-4357-46CE-98EC-375B5BEFE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6B1A-366E-4764-B7E7-EACB93DA2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F3D0-F212-4C09-906B-DC493373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63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EC90AB-0F2A-4E29-9D1A-6162B90B473E}"/>
              </a:ext>
            </a:extLst>
          </p:cNvPr>
          <p:cNvSpPr/>
          <p:nvPr/>
        </p:nvSpPr>
        <p:spPr>
          <a:xfrm>
            <a:off x="-20595" y="-2"/>
            <a:ext cx="12192000" cy="6956385"/>
          </a:xfrm>
          <a:prstGeom prst="rect">
            <a:avLst/>
          </a:prstGeom>
          <a:solidFill>
            <a:schemeClr val="dk1">
              <a:alpha val="7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C5837-8764-49D0-9A5A-F9F26B35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28" y="312517"/>
            <a:ext cx="8407078" cy="6137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9B111-9043-4891-B2F2-043B70542167}"/>
              </a:ext>
            </a:extLst>
          </p:cNvPr>
          <p:cNvSpPr txBox="1"/>
          <p:nvPr/>
        </p:nvSpPr>
        <p:spPr>
          <a:xfrm>
            <a:off x="329249" y="223282"/>
            <a:ext cx="28010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Part C: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Build a single dashboard to 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 able to filter and view by</a:t>
            </a:r>
          </a:p>
          <a:p>
            <a:pPr marL="342900" indent="-342900">
              <a:buAutoNum type="alphaU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Club</a:t>
            </a:r>
          </a:p>
          <a:p>
            <a:pPr marL="342900" indent="-342900">
              <a:buAutoNum type="alphaU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Market / Region</a:t>
            </a:r>
          </a:p>
          <a:p>
            <a:pPr marL="342900" indent="-342900">
              <a:buAutoNum type="alphaU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Gender </a:t>
            </a:r>
          </a:p>
          <a:p>
            <a:pPr marL="342900" indent="-342900">
              <a:buAutoNum type="alphaU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Age </a:t>
            </a:r>
          </a:p>
          <a:p>
            <a:pPr marL="342900" indent="-342900">
              <a:buAutoNum type="alphaUcParenR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Education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CACA-AE14-4DCC-B70E-4D62BD1546DF}"/>
              </a:ext>
            </a:extLst>
          </p:cNvPr>
          <p:cNvSpPr txBox="1"/>
          <p:nvPr/>
        </p:nvSpPr>
        <p:spPr>
          <a:xfrm>
            <a:off x="302242" y="2186105"/>
            <a:ext cx="346208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Top 3 Teams: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Manchester United, Liverpool, and Manchester City are the most popular teams.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Education Group:</a:t>
            </a:r>
            <a:r>
              <a:rPr lang="en-US" sz="1400" dirty="0">
                <a:solidFill>
                  <a:schemeClr val="bg1"/>
                </a:solidFill>
              </a:rPr>
              <a:t> Most fans have an undergraduate degree, followed by upper secondary and post-secondary vocational education.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Region: </a:t>
            </a:r>
            <a:r>
              <a:rPr lang="en-US" sz="1400" dirty="0">
                <a:solidFill>
                  <a:schemeClr val="bg1"/>
                </a:solidFill>
              </a:rPr>
              <a:t>The US leads with 92 million fans, followed by the UK with 31 million, and 16 million globally.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Age Group:</a:t>
            </a:r>
            <a:r>
              <a:rPr lang="en-US" sz="1400" dirty="0">
                <a:solidFill>
                  <a:schemeClr val="bg1"/>
                </a:solidFill>
              </a:rPr>
              <a:t> The 25-34 age group is the largest, with 37 million fans, followed by 35-44 with 33 million, and 16-24 with 32 million.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Gender:</a:t>
            </a:r>
            <a:r>
              <a:rPr lang="en-US" sz="1400" dirty="0">
                <a:solidFill>
                  <a:schemeClr val="bg1"/>
                </a:solidFill>
              </a:rPr>
              <a:t>61.85% of the fanbase is male, while 38.15% is female.</a:t>
            </a:r>
            <a:endParaRPr lang="en-IN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1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839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Strategic Sponsorship Evaluation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Sponsorship Evaluation</dc:title>
  <dc:creator>VISHAL BAGAL</dc:creator>
  <cp:lastModifiedBy>VISHAL BAGAL</cp:lastModifiedBy>
  <cp:revision>36</cp:revision>
  <dcterms:created xsi:type="dcterms:W3CDTF">2024-06-15T16:30:50Z</dcterms:created>
  <dcterms:modified xsi:type="dcterms:W3CDTF">2024-06-16T07:22:15Z</dcterms:modified>
</cp:coreProperties>
</file>