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SJH7VY1TKXPD1kxu6QT1s5k1n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82" d="100"/>
          <a:sy n="82" d="100"/>
        </p:scale>
        <p:origin x="6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faea3811a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cfaea3811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aea3811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aea3811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cfaea3811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cfaea381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cfaea3811a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cfaea3811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cfaea3811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cfaea3811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faea3811a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cfaea381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cfaea3811a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cfaea381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16"/>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5"/>
        <p:cNvGrpSpPr/>
        <p:nvPr/>
      </p:nvGrpSpPr>
      <p:grpSpPr>
        <a:xfrm>
          <a:off x="0" y="0"/>
          <a:ext cx="0" cy="0"/>
          <a:chOff x="0" y="0"/>
          <a:chExt cx="0" cy="0"/>
        </a:xfrm>
      </p:grpSpPr>
      <p:grpSp>
        <p:nvGrpSpPr>
          <p:cNvPr id="126" name="Google Shape;126;p25"/>
          <p:cNvGrpSpPr/>
          <p:nvPr/>
        </p:nvGrpSpPr>
        <p:grpSpPr>
          <a:xfrm>
            <a:off x="0" y="-2373"/>
            <a:ext cx="12192000" cy="6867027"/>
            <a:chOff x="0" y="-2373"/>
            <a:chExt cx="12192000" cy="6867027"/>
          </a:xfrm>
        </p:grpSpPr>
        <p:sp>
          <p:nvSpPr>
            <p:cNvPr id="127" name="Google Shape;127;p25"/>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5"/>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5"/>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5"/>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5"/>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5"/>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5"/>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5"/>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5" name="Google Shape;135;p2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6" name="Google Shape;136;p25"/>
          <p:cNvSpPr txBox="1">
            <a:spLocks noGrp="1"/>
          </p:cNvSpPr>
          <p:nvPr>
            <p:ph type="title"/>
          </p:nvPr>
        </p:nvSpPr>
        <p:spPr>
          <a:xfrm>
            <a:off x="1154956" y="4966674"/>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a:spLocks noGrp="1"/>
          </p:cNvSpPr>
          <p:nvPr>
            <p:ph type="pic" idx="2"/>
          </p:nvPr>
        </p:nvSpPr>
        <p:spPr>
          <a:xfrm>
            <a:off x="1154955" y="685800"/>
            <a:ext cx="8825658"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38" name="Google Shape;138;p25"/>
          <p:cNvSpPr txBox="1">
            <a:spLocks noGrp="1"/>
          </p:cNvSpPr>
          <p:nvPr>
            <p:ph type="body" idx="1"/>
          </p:nvPr>
        </p:nvSpPr>
        <p:spPr>
          <a:xfrm>
            <a:off x="1154956" y="553666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9" name="Google Shape;139;p2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5"/>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43"/>
        <p:cNvGrpSpPr/>
        <p:nvPr/>
      </p:nvGrpSpPr>
      <p:grpSpPr>
        <a:xfrm>
          <a:off x="0" y="0"/>
          <a:ext cx="0" cy="0"/>
          <a:chOff x="0" y="0"/>
          <a:chExt cx="0" cy="0"/>
        </a:xfrm>
      </p:grpSpPr>
      <p:grpSp>
        <p:nvGrpSpPr>
          <p:cNvPr id="144" name="Google Shape;144;p26"/>
          <p:cNvGrpSpPr/>
          <p:nvPr/>
        </p:nvGrpSpPr>
        <p:grpSpPr>
          <a:xfrm>
            <a:off x="0" y="-2373"/>
            <a:ext cx="12192000" cy="6867027"/>
            <a:chOff x="0" y="-2373"/>
            <a:chExt cx="12192000" cy="6867027"/>
          </a:xfrm>
        </p:grpSpPr>
        <p:sp>
          <p:nvSpPr>
            <p:cNvPr id="145" name="Google Shape;145;p2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3" name="Google Shape;153;p2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4" name="Google Shape;154;p26"/>
          <p:cNvSpPr txBox="1">
            <a:spLocks noGrp="1"/>
          </p:cNvSpPr>
          <p:nvPr>
            <p:ph type="title"/>
          </p:nvPr>
        </p:nvSpPr>
        <p:spPr>
          <a:xfrm>
            <a:off x="1154954" y="1063416"/>
            <a:ext cx="8825659" cy="137975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6"/>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6" name="Google Shape;156;p26"/>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6"/>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60"/>
        <p:cNvGrpSpPr/>
        <p:nvPr/>
      </p:nvGrpSpPr>
      <p:grpSpPr>
        <a:xfrm>
          <a:off x="0" y="0"/>
          <a:ext cx="0" cy="0"/>
          <a:chOff x="0" y="0"/>
          <a:chExt cx="0" cy="0"/>
        </a:xfrm>
      </p:grpSpPr>
      <p:grpSp>
        <p:nvGrpSpPr>
          <p:cNvPr id="161" name="Google Shape;161;p27"/>
          <p:cNvGrpSpPr/>
          <p:nvPr/>
        </p:nvGrpSpPr>
        <p:grpSpPr>
          <a:xfrm>
            <a:off x="0" y="-2373"/>
            <a:ext cx="12192000" cy="6867027"/>
            <a:chOff x="0" y="-2373"/>
            <a:chExt cx="12192000" cy="6867027"/>
          </a:xfrm>
        </p:grpSpPr>
        <p:sp>
          <p:nvSpPr>
            <p:cNvPr id="162" name="Google Shape;162;p2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0" name="Google Shape;170;p2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1" name="Google Shape;171;p27"/>
          <p:cNvSpPr txBox="1"/>
          <p:nvPr/>
        </p:nvSpPr>
        <p:spPr>
          <a:xfrm>
            <a:off x="9719438" y="2631815"/>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a:solidFill>
                  <a:schemeClr val="accent1"/>
                </a:solidFill>
                <a:latin typeface="Arial"/>
                <a:ea typeface="Arial"/>
                <a:cs typeface="Arial"/>
                <a:sym typeface="Arial"/>
              </a:rPr>
              <a:t>”</a:t>
            </a:r>
            <a:endParaRPr/>
          </a:p>
        </p:txBody>
      </p:sp>
      <p:sp>
        <p:nvSpPr>
          <p:cNvPr id="172" name="Google Shape;172;p27"/>
          <p:cNvSpPr txBox="1"/>
          <p:nvPr/>
        </p:nvSpPr>
        <p:spPr>
          <a:xfrm>
            <a:off x="898295" y="591093"/>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a:solidFill>
                  <a:schemeClr val="accent1"/>
                </a:solidFill>
                <a:latin typeface="Arial"/>
                <a:ea typeface="Arial"/>
                <a:cs typeface="Arial"/>
                <a:sym typeface="Arial"/>
              </a:rPr>
              <a:t>“</a:t>
            </a:r>
            <a:endParaRPr/>
          </a:p>
        </p:txBody>
      </p:sp>
      <p:sp>
        <p:nvSpPr>
          <p:cNvPr id="173" name="Google Shape;173;p27"/>
          <p:cNvSpPr txBox="1">
            <a:spLocks noGrp="1"/>
          </p:cNvSpPr>
          <p:nvPr>
            <p:ph type="title"/>
          </p:nvPr>
        </p:nvSpPr>
        <p:spPr>
          <a:xfrm>
            <a:off x="1581878" y="980517"/>
            <a:ext cx="8453906" cy="26982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7"/>
          <p:cNvSpPr txBox="1">
            <a:spLocks noGrp="1"/>
          </p:cNvSpPr>
          <p:nvPr>
            <p:ph type="body" idx="1"/>
          </p:nvPr>
        </p:nvSpPr>
        <p:spPr>
          <a:xfrm>
            <a:off x="1945945" y="3678766"/>
            <a:ext cx="7725772"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5" name="Google Shape;175;p27"/>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6" name="Google Shape;176;p27"/>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7"/>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2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80"/>
        <p:cNvGrpSpPr/>
        <p:nvPr/>
      </p:nvGrpSpPr>
      <p:grpSpPr>
        <a:xfrm>
          <a:off x="0" y="0"/>
          <a:ext cx="0" cy="0"/>
          <a:chOff x="0" y="0"/>
          <a:chExt cx="0" cy="0"/>
        </a:xfrm>
      </p:grpSpPr>
      <p:grpSp>
        <p:nvGrpSpPr>
          <p:cNvPr id="181" name="Google Shape;181;p28"/>
          <p:cNvGrpSpPr/>
          <p:nvPr/>
        </p:nvGrpSpPr>
        <p:grpSpPr>
          <a:xfrm>
            <a:off x="0" y="-2373"/>
            <a:ext cx="12192000" cy="6867027"/>
            <a:chOff x="0" y="-2373"/>
            <a:chExt cx="12192000" cy="6867027"/>
          </a:xfrm>
        </p:grpSpPr>
        <p:sp>
          <p:nvSpPr>
            <p:cNvPr id="182" name="Google Shape;182;p2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0" name="Google Shape;190;p2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1" name="Google Shape;191;p28"/>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8"/>
          <p:cNvSpPr txBox="1">
            <a:spLocks noGrp="1"/>
          </p:cNvSpPr>
          <p:nvPr>
            <p:ph type="body" idx="1"/>
          </p:nvPr>
        </p:nvSpPr>
        <p:spPr>
          <a:xfrm>
            <a:off x="1154954" y="5033068"/>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93" name="Google Shape;193;p28"/>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28"/>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29"/>
          <p:cNvSpPr txBox="1">
            <a:spLocks noGrp="1"/>
          </p:cNvSpPr>
          <p:nvPr>
            <p:ph type="body" idx="1"/>
          </p:nvPr>
        </p:nvSpPr>
        <p:spPr>
          <a:xfrm>
            <a:off x="1154954" y="2617299"/>
            <a:ext cx="312916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0" name="Google Shape;200;p29"/>
          <p:cNvSpPr txBox="1">
            <a:spLocks noGrp="1"/>
          </p:cNvSpPr>
          <p:nvPr>
            <p:ph type="body" idx="2"/>
          </p:nvPr>
        </p:nvSpPr>
        <p:spPr>
          <a:xfrm>
            <a:off x="1154954" y="3193561"/>
            <a:ext cx="3129168" cy="283349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01" name="Google Shape;201;p29"/>
          <p:cNvSpPr txBox="1">
            <a:spLocks noGrp="1"/>
          </p:cNvSpPr>
          <p:nvPr>
            <p:ph type="body" idx="3"/>
          </p:nvPr>
        </p:nvSpPr>
        <p:spPr>
          <a:xfrm>
            <a:off x="4512721" y="2603502"/>
            <a:ext cx="314538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2" name="Google Shape;202;p29"/>
          <p:cNvSpPr txBox="1">
            <a:spLocks noGrp="1"/>
          </p:cNvSpPr>
          <p:nvPr>
            <p:ph type="body" idx="4"/>
          </p:nvPr>
        </p:nvSpPr>
        <p:spPr>
          <a:xfrm>
            <a:off x="4512721" y="3193561"/>
            <a:ext cx="3145380" cy="283349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03" name="Google Shape;203;p29"/>
          <p:cNvSpPr txBox="1">
            <a:spLocks noGrp="1"/>
          </p:cNvSpPr>
          <p:nvPr>
            <p:ph type="body" idx="5"/>
          </p:nvPr>
        </p:nvSpPr>
        <p:spPr>
          <a:xfrm>
            <a:off x="7886700" y="2617299"/>
            <a:ext cx="3161029" cy="576261"/>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4" name="Google Shape;204;p29"/>
          <p:cNvSpPr txBox="1">
            <a:spLocks noGrp="1"/>
          </p:cNvSpPr>
          <p:nvPr>
            <p:ph type="body" idx="6"/>
          </p:nvPr>
        </p:nvSpPr>
        <p:spPr>
          <a:xfrm>
            <a:off x="7886700" y="3193561"/>
            <a:ext cx="3164719" cy="28334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5" name="Google Shape;205;p29"/>
          <p:cNvCxnSpPr/>
          <p:nvPr/>
        </p:nvCxnSpPr>
        <p:spPr>
          <a:xfrm>
            <a:off x="4403971" y="2569633"/>
            <a:ext cx="0" cy="3492499"/>
          </a:xfrm>
          <a:prstGeom prst="straightConnector1">
            <a:avLst/>
          </a:prstGeom>
          <a:noFill/>
          <a:ln w="12700" cap="flat" cmpd="sng">
            <a:solidFill>
              <a:schemeClr val="accent1">
                <a:alpha val="40784"/>
              </a:schemeClr>
            </a:solidFill>
            <a:prstDash val="solid"/>
            <a:round/>
            <a:headEnd type="none" w="sm" len="sm"/>
            <a:tailEnd type="none" w="sm" len="sm"/>
          </a:ln>
        </p:spPr>
      </p:cxnSp>
      <p:cxnSp>
        <p:nvCxnSpPr>
          <p:cNvPr id="206" name="Google Shape;206;p29"/>
          <p:cNvCxnSpPr/>
          <p:nvPr/>
        </p:nvCxnSpPr>
        <p:spPr>
          <a:xfrm>
            <a:off x="7772401" y="2569633"/>
            <a:ext cx="0" cy="3492499"/>
          </a:xfrm>
          <a:prstGeom prst="straightConnector1">
            <a:avLst/>
          </a:prstGeom>
          <a:noFill/>
          <a:ln w="12700" cap="flat" cmpd="sng">
            <a:solidFill>
              <a:schemeClr val="accent1">
                <a:alpha val="40784"/>
              </a:schemeClr>
            </a:solidFill>
            <a:prstDash val="solid"/>
            <a:round/>
            <a:headEnd type="none" w="sm" len="sm"/>
            <a:tailEnd type="none" w="sm" len="sm"/>
          </a:ln>
        </p:spPr>
      </p:cxnSp>
      <p:sp>
        <p:nvSpPr>
          <p:cNvPr id="207" name="Google Shape;207;p29"/>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29"/>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30"/>
          <p:cNvSpPr txBox="1">
            <a:spLocks noGrp="1"/>
          </p:cNvSpPr>
          <p:nvPr>
            <p:ph type="body" idx="1"/>
          </p:nvPr>
        </p:nvSpPr>
        <p:spPr>
          <a:xfrm>
            <a:off x="1154952" y="4532845"/>
            <a:ext cx="30504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3" name="Google Shape;213;p30"/>
          <p:cNvSpPr>
            <a:spLocks noGrp="1"/>
          </p:cNvSpPr>
          <p:nvPr>
            <p:ph type="pic" idx="2"/>
          </p:nvPr>
        </p:nvSpPr>
        <p:spPr>
          <a:xfrm>
            <a:off x="1334552"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4" name="Google Shape;214;p30"/>
          <p:cNvSpPr txBox="1">
            <a:spLocks noGrp="1"/>
          </p:cNvSpPr>
          <p:nvPr>
            <p:ph type="body" idx="3"/>
          </p:nvPr>
        </p:nvSpPr>
        <p:spPr>
          <a:xfrm>
            <a:off x="1154953" y="5109107"/>
            <a:ext cx="3050437" cy="9179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5" name="Google Shape;215;p30"/>
          <p:cNvSpPr txBox="1">
            <a:spLocks noGrp="1"/>
          </p:cNvSpPr>
          <p:nvPr>
            <p:ph type="body" idx="4"/>
          </p:nvPr>
        </p:nvSpPr>
        <p:spPr>
          <a:xfrm>
            <a:off x="4572537" y="4532846"/>
            <a:ext cx="3046766" cy="651156"/>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6" name="Google Shape;216;p30"/>
          <p:cNvSpPr>
            <a:spLocks noGrp="1"/>
          </p:cNvSpPr>
          <p:nvPr>
            <p:ph type="pic" idx="5"/>
          </p:nvPr>
        </p:nvSpPr>
        <p:spPr>
          <a:xfrm>
            <a:off x="4748463" y="2603500"/>
            <a:ext cx="2691241"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7" name="Google Shape;217;p30"/>
          <p:cNvSpPr txBox="1">
            <a:spLocks noGrp="1"/>
          </p:cNvSpPr>
          <p:nvPr>
            <p:ph type="body" idx="6"/>
          </p:nvPr>
        </p:nvSpPr>
        <p:spPr>
          <a:xfrm>
            <a:off x="4568865" y="5184002"/>
            <a:ext cx="3050438" cy="84305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8" name="Google Shape;218;p30"/>
          <p:cNvSpPr txBox="1">
            <a:spLocks noGrp="1"/>
          </p:cNvSpPr>
          <p:nvPr>
            <p:ph type="body" idx="7"/>
          </p:nvPr>
        </p:nvSpPr>
        <p:spPr>
          <a:xfrm>
            <a:off x="7983434" y="4532847"/>
            <a:ext cx="3050438" cy="651154"/>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9" name="Google Shape;219;p30"/>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20" name="Google Shape;220;p30"/>
          <p:cNvSpPr txBox="1">
            <a:spLocks noGrp="1"/>
          </p:cNvSpPr>
          <p:nvPr>
            <p:ph type="body" idx="9"/>
          </p:nvPr>
        </p:nvSpPr>
        <p:spPr>
          <a:xfrm>
            <a:off x="7983434" y="5184001"/>
            <a:ext cx="3050437" cy="84305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21" name="Google Shape;221;p30"/>
          <p:cNvCxnSpPr/>
          <p:nvPr/>
        </p:nvCxnSpPr>
        <p:spPr>
          <a:xfrm>
            <a:off x="4388153" y="2603500"/>
            <a:ext cx="0" cy="3517594"/>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22" name="Google Shape;222;p30"/>
          <p:cNvCxnSpPr/>
          <p:nvPr/>
        </p:nvCxnSpPr>
        <p:spPr>
          <a:xfrm>
            <a:off x="7801905" y="2603500"/>
            <a:ext cx="0" cy="34925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23" name="Google Shape;223;p3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30"/>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1154953" y="973668"/>
            <a:ext cx="8825660"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31"/>
          <p:cNvSpPr txBox="1">
            <a:spLocks noGrp="1"/>
          </p:cNvSpPr>
          <p:nvPr>
            <p:ph type="body" idx="1"/>
          </p:nvPr>
        </p:nvSpPr>
        <p:spPr>
          <a:xfrm rot="5400000">
            <a:off x="3827511" y="-69056"/>
            <a:ext cx="3416300" cy="876141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9" name="Google Shape;229;p3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3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32"/>
        <p:cNvGrpSpPr/>
        <p:nvPr/>
      </p:nvGrpSpPr>
      <p:grpSpPr>
        <a:xfrm>
          <a:off x="0" y="0"/>
          <a:ext cx="0" cy="0"/>
          <a:chOff x="0" y="0"/>
          <a:chExt cx="0" cy="0"/>
        </a:xfrm>
      </p:grpSpPr>
      <p:grpSp>
        <p:nvGrpSpPr>
          <p:cNvPr id="233" name="Google Shape;233;p32"/>
          <p:cNvGrpSpPr/>
          <p:nvPr/>
        </p:nvGrpSpPr>
        <p:grpSpPr>
          <a:xfrm>
            <a:off x="0" y="-2373"/>
            <a:ext cx="12192000" cy="6867027"/>
            <a:chOff x="0" y="-2373"/>
            <a:chExt cx="12192000" cy="6867027"/>
          </a:xfrm>
        </p:grpSpPr>
        <p:sp>
          <p:nvSpPr>
            <p:cNvPr id="234" name="Google Shape;234;p3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3" name="Google Shape;243;p3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4" name="Google Shape;244;p32"/>
          <p:cNvSpPr txBox="1">
            <a:spLocks noGrp="1"/>
          </p:cNvSpPr>
          <p:nvPr>
            <p:ph type="title"/>
          </p:nvPr>
        </p:nvSpPr>
        <p:spPr>
          <a:xfrm rot="5400000">
            <a:off x="6909428" y="2945796"/>
            <a:ext cx="4748589" cy="14139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32"/>
          <p:cNvSpPr txBox="1">
            <a:spLocks noGrp="1"/>
          </p:cNvSpPr>
          <p:nvPr>
            <p:ph type="body" idx="1"/>
          </p:nvPr>
        </p:nvSpPr>
        <p:spPr>
          <a:xfrm rot="5400000">
            <a:off x="1904432" y="528990"/>
            <a:ext cx="4748590" cy="624754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6" name="Google Shape;246;p3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3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grpSp>
        <p:nvGrpSpPr>
          <p:cNvPr id="29" name="Google Shape;29;p17"/>
          <p:cNvGrpSpPr/>
          <p:nvPr/>
        </p:nvGrpSpPr>
        <p:grpSpPr>
          <a:xfrm>
            <a:off x="0" y="-2373"/>
            <a:ext cx="12192000" cy="6867027"/>
            <a:chOff x="0" y="-2373"/>
            <a:chExt cx="12192000" cy="6867027"/>
          </a:xfrm>
        </p:grpSpPr>
        <p:sp>
          <p:nvSpPr>
            <p:cNvPr id="30" name="Google Shape;30;p1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7"/>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7"/>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7"/>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7"/>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7"/>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7" name="Google Shape;37;p17"/>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chemeClr val="accent1"/>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9" name="Google Shape;39;p17"/>
          <p:cNvSpPr txBox="1">
            <a:spLocks noGrp="1"/>
          </p:cNvSpPr>
          <p:nvPr>
            <p:ph type="dt" idx="10"/>
          </p:nvPr>
        </p:nvSpPr>
        <p:spPr>
          <a:xfrm rot="5400000">
            <a:off x="10089390" y="1792223"/>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rot="5400000">
            <a:off x="8959592" y="3226820"/>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7"/>
          <p:cNvSpPr txBox="1">
            <a:spLocks noGrp="1"/>
          </p:cNvSpPr>
          <p:nvPr>
            <p:ph type="sldNum" idx="12"/>
          </p:nvPr>
        </p:nvSpPr>
        <p:spPr>
          <a:xfrm>
            <a:off x="10351008" y="292608"/>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b="0" i="0" u="none" strike="noStrike" cap="none">
                <a:solidFill>
                  <a:schemeClr val="lt1"/>
                </a:solidFill>
                <a:latin typeface="Century Gothic"/>
                <a:ea typeface="Century Gothic"/>
                <a:cs typeface="Century Gothic"/>
                <a:sym typeface="Century Gothic"/>
              </a:defRPr>
            </a:lvl1pPr>
            <a:lvl2pPr marL="0" lvl="1" indent="0" algn="ctr">
              <a:spcBef>
                <a:spcPts val="0"/>
              </a:spcBef>
              <a:buNone/>
              <a:defRPr sz="2800" b="0" i="0" u="none" strike="noStrike" cap="none">
                <a:solidFill>
                  <a:schemeClr val="lt1"/>
                </a:solidFill>
                <a:latin typeface="Century Gothic"/>
                <a:ea typeface="Century Gothic"/>
                <a:cs typeface="Century Gothic"/>
                <a:sym typeface="Century Gothic"/>
              </a:defRPr>
            </a:lvl2pPr>
            <a:lvl3pPr marL="0" lvl="2" indent="0" algn="ctr">
              <a:spcBef>
                <a:spcPts val="0"/>
              </a:spcBef>
              <a:buNone/>
              <a:defRPr sz="2800" b="0" i="0" u="none" strike="noStrike" cap="none">
                <a:solidFill>
                  <a:schemeClr val="lt1"/>
                </a:solidFill>
                <a:latin typeface="Century Gothic"/>
                <a:ea typeface="Century Gothic"/>
                <a:cs typeface="Century Gothic"/>
                <a:sym typeface="Century Gothic"/>
              </a:defRPr>
            </a:lvl3pPr>
            <a:lvl4pPr marL="0" lvl="3" indent="0" algn="ctr">
              <a:spcBef>
                <a:spcPts val="0"/>
              </a:spcBef>
              <a:buNone/>
              <a:defRPr sz="2800" b="0" i="0" u="none" strike="noStrike" cap="none">
                <a:solidFill>
                  <a:schemeClr val="lt1"/>
                </a:solidFill>
                <a:latin typeface="Century Gothic"/>
                <a:ea typeface="Century Gothic"/>
                <a:cs typeface="Century Gothic"/>
                <a:sym typeface="Century Gothic"/>
              </a:defRPr>
            </a:lvl4pPr>
            <a:lvl5pPr marL="0" lvl="4" indent="0" algn="ctr">
              <a:spcBef>
                <a:spcPts val="0"/>
              </a:spcBef>
              <a:buNone/>
              <a:defRPr sz="2800" b="0" i="0" u="none" strike="noStrike" cap="none">
                <a:solidFill>
                  <a:schemeClr val="lt1"/>
                </a:solidFill>
                <a:latin typeface="Century Gothic"/>
                <a:ea typeface="Century Gothic"/>
                <a:cs typeface="Century Gothic"/>
                <a:sym typeface="Century Gothic"/>
              </a:defRPr>
            </a:lvl5pPr>
            <a:lvl6pPr marL="0" lvl="5" indent="0" algn="ctr">
              <a:spcBef>
                <a:spcPts val="0"/>
              </a:spcBef>
              <a:buNone/>
              <a:defRPr sz="2800" b="0" i="0" u="none" strike="noStrike" cap="none">
                <a:solidFill>
                  <a:schemeClr val="lt1"/>
                </a:solidFill>
                <a:latin typeface="Century Gothic"/>
                <a:ea typeface="Century Gothic"/>
                <a:cs typeface="Century Gothic"/>
                <a:sym typeface="Century Gothic"/>
              </a:defRPr>
            </a:lvl6pPr>
            <a:lvl7pPr marL="0" lvl="6" indent="0" algn="ctr">
              <a:spcBef>
                <a:spcPts val="0"/>
              </a:spcBef>
              <a:buNone/>
              <a:defRPr sz="2800" b="0" i="0" u="none" strike="noStrike" cap="none">
                <a:solidFill>
                  <a:schemeClr val="lt1"/>
                </a:solidFill>
                <a:latin typeface="Century Gothic"/>
                <a:ea typeface="Century Gothic"/>
                <a:cs typeface="Century Gothic"/>
                <a:sym typeface="Century Gothic"/>
              </a:defRPr>
            </a:lvl7pPr>
            <a:lvl8pPr marL="0" lvl="7" indent="0" algn="ctr">
              <a:spcBef>
                <a:spcPts val="0"/>
              </a:spcBef>
              <a:buNone/>
              <a:defRPr sz="2800" b="0" i="0" u="none" strike="noStrike" cap="none">
                <a:solidFill>
                  <a:schemeClr val="lt1"/>
                </a:solidFill>
                <a:latin typeface="Century Gothic"/>
                <a:ea typeface="Century Gothic"/>
                <a:cs typeface="Century Gothic"/>
                <a:sym typeface="Century Gothic"/>
              </a:defRPr>
            </a:lvl8pPr>
            <a:lvl9pPr marL="0" lvl="8" indent="0" algn="ctr">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8"/>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8"/>
        <p:cNvGrpSpPr/>
        <p:nvPr/>
      </p:nvGrpSpPr>
      <p:grpSpPr>
        <a:xfrm>
          <a:off x="0" y="0"/>
          <a:ext cx="0" cy="0"/>
          <a:chOff x="0" y="0"/>
          <a:chExt cx="0" cy="0"/>
        </a:xfrm>
      </p:grpSpPr>
      <p:grpSp>
        <p:nvGrpSpPr>
          <p:cNvPr id="49" name="Google Shape;49;p19"/>
          <p:cNvGrpSpPr/>
          <p:nvPr/>
        </p:nvGrpSpPr>
        <p:grpSpPr>
          <a:xfrm>
            <a:off x="0" y="-2373"/>
            <a:ext cx="12192000" cy="6867027"/>
            <a:chOff x="0" y="-2373"/>
            <a:chExt cx="12192000" cy="6867027"/>
          </a:xfrm>
        </p:grpSpPr>
        <p:sp>
          <p:nvSpPr>
            <p:cNvPr id="50" name="Google Shape;50;p1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9"/>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9"/>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9"/>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9"/>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9"/>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9"/>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9"/>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9"/>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9" name="Google Shape;59;p1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0" name="Google Shape;60;p19"/>
          <p:cNvSpPr txBox="1">
            <a:spLocks noGrp="1"/>
          </p:cNvSpPr>
          <p:nvPr>
            <p:ph type="title"/>
          </p:nvPr>
        </p:nvSpPr>
        <p:spPr>
          <a:xfrm>
            <a:off x="1154956" y="2677645"/>
            <a:ext cx="4351023"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body" idx="1"/>
          </p:nvPr>
        </p:nvSpPr>
        <p:spPr>
          <a:xfrm>
            <a:off x="6895558" y="2677644"/>
            <a:ext cx="3755379" cy="2283823"/>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62" name="Google Shape;62;p19"/>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20"/>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9" name="Google Shape;69;p20"/>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2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6" name="Google Shape;76;p21"/>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7" name="Google Shape;77;p21"/>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8" name="Google Shape;78;p21"/>
          <p:cNvSpPr txBox="1">
            <a:spLocks noGrp="1"/>
          </p:cNvSpPr>
          <p:nvPr>
            <p:ph type="body" idx="4"/>
          </p:nvPr>
        </p:nvSpPr>
        <p:spPr>
          <a:xfrm>
            <a:off x="6208710"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2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2"/>
        <p:cNvGrpSpPr/>
        <p:nvPr/>
      </p:nvGrpSpPr>
      <p:grpSpPr>
        <a:xfrm>
          <a:off x="0" y="0"/>
          <a:ext cx="0" cy="0"/>
          <a:chOff x="0" y="0"/>
          <a:chExt cx="0" cy="0"/>
        </a:xfrm>
      </p:grpSpPr>
      <p:sp>
        <p:nvSpPr>
          <p:cNvPr id="83" name="Google Shape;83;p2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7"/>
        <p:cNvGrpSpPr/>
        <p:nvPr/>
      </p:nvGrpSpPr>
      <p:grpSpPr>
        <a:xfrm>
          <a:off x="0" y="0"/>
          <a:ext cx="0" cy="0"/>
          <a:chOff x="0" y="0"/>
          <a:chExt cx="0" cy="0"/>
        </a:xfrm>
      </p:grpSpPr>
      <p:grpSp>
        <p:nvGrpSpPr>
          <p:cNvPr id="88" name="Google Shape;88;p23"/>
          <p:cNvGrpSpPr/>
          <p:nvPr/>
        </p:nvGrpSpPr>
        <p:grpSpPr>
          <a:xfrm>
            <a:off x="0" y="-2373"/>
            <a:ext cx="12192000" cy="6867027"/>
            <a:chOff x="0" y="-2373"/>
            <a:chExt cx="12192000" cy="6867027"/>
          </a:xfrm>
        </p:grpSpPr>
        <p:sp>
          <p:nvSpPr>
            <p:cNvPr id="89" name="Google Shape;89;p2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3"/>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3"/>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3"/>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3"/>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3"/>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3"/>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8" name="Google Shape;98;p2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9" name="Google Shape;99;p23"/>
          <p:cNvSpPr txBox="1">
            <a:spLocks noGrp="1"/>
          </p:cNvSpPr>
          <p:nvPr>
            <p:ph type="title"/>
          </p:nvPr>
        </p:nvSpPr>
        <p:spPr>
          <a:xfrm>
            <a:off x="1154954" y="1295400"/>
            <a:ext cx="2793159"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3"/>
          <p:cNvSpPr txBox="1">
            <a:spLocks noGrp="1"/>
          </p:cNvSpPr>
          <p:nvPr>
            <p:ph type="body" idx="1"/>
          </p:nvPr>
        </p:nvSpPr>
        <p:spPr>
          <a:xfrm>
            <a:off x="5781146" y="1447800"/>
            <a:ext cx="5190065"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1" name="Google Shape;101;p23"/>
          <p:cNvSpPr txBox="1">
            <a:spLocks noGrp="1"/>
          </p:cNvSpPr>
          <p:nvPr>
            <p:ph type="body" idx="2"/>
          </p:nvPr>
        </p:nvSpPr>
        <p:spPr>
          <a:xfrm>
            <a:off x="1154955" y="2895600"/>
            <a:ext cx="2793158" cy="312927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2" name="Google Shape;102;p2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6"/>
        <p:cNvGrpSpPr/>
        <p:nvPr/>
      </p:nvGrpSpPr>
      <p:grpSpPr>
        <a:xfrm>
          <a:off x="0" y="0"/>
          <a:ext cx="0" cy="0"/>
          <a:chOff x="0" y="0"/>
          <a:chExt cx="0" cy="0"/>
        </a:xfrm>
      </p:grpSpPr>
      <p:grpSp>
        <p:nvGrpSpPr>
          <p:cNvPr id="107" name="Google Shape;107;p24"/>
          <p:cNvGrpSpPr/>
          <p:nvPr/>
        </p:nvGrpSpPr>
        <p:grpSpPr>
          <a:xfrm>
            <a:off x="0" y="-2373"/>
            <a:ext cx="12192000" cy="6867027"/>
            <a:chOff x="0" y="-2373"/>
            <a:chExt cx="12192000" cy="6867027"/>
          </a:xfrm>
        </p:grpSpPr>
        <p:sp>
          <p:nvSpPr>
            <p:cNvPr id="108" name="Google Shape;108;p2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4"/>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4"/>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4"/>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4"/>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4"/>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4"/>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4"/>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24"/>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8" name="Google Shape;118;p24"/>
          <p:cNvSpPr txBox="1">
            <a:spLocks noGrp="1"/>
          </p:cNvSpPr>
          <p:nvPr>
            <p:ph type="title"/>
          </p:nvPr>
        </p:nvSpPr>
        <p:spPr>
          <a:xfrm>
            <a:off x="1153907" y="1693332"/>
            <a:ext cx="3860260" cy="17356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4"/>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0" name="Google Shape;120;p24"/>
          <p:cNvSpPr txBox="1">
            <a:spLocks noGrp="1"/>
          </p:cNvSpPr>
          <p:nvPr>
            <p:ph type="body" idx="1"/>
          </p:nvPr>
        </p:nvSpPr>
        <p:spPr>
          <a:xfrm>
            <a:off x="1154955"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1" name="Google Shape;121;p2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4"/>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5"/>
          <p:cNvGrpSpPr/>
          <p:nvPr/>
        </p:nvGrpSpPr>
        <p:grpSpPr>
          <a:xfrm>
            <a:off x="0" y="-2373"/>
            <a:ext cx="12192000" cy="6867027"/>
            <a:chOff x="0" y="-2373"/>
            <a:chExt cx="12192000" cy="6867027"/>
          </a:xfrm>
        </p:grpSpPr>
        <p:sp>
          <p:nvSpPr>
            <p:cNvPr id="7" name="Google Shape;7;p15"/>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5"/>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5"/>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5"/>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5"/>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5"/>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5"/>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5"/>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5"/>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5"/>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dfs.semanticscholar.org/ed8b/a76bfa50a97cea99f05e0dc99aa5a47067c0.pdf"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
          <p:cNvSpPr txBox="1">
            <a:spLocks noGrp="1"/>
          </p:cNvSpPr>
          <p:nvPr>
            <p:ph type="title"/>
          </p:nvPr>
        </p:nvSpPr>
        <p:spPr>
          <a:xfrm>
            <a:off x="1154954" y="414263"/>
            <a:ext cx="8761413" cy="16298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2"/>
              </a:buClr>
              <a:buSzPts val="3600"/>
              <a:buFont typeface="Century Gothic"/>
              <a:buNone/>
            </a:pPr>
            <a:r>
              <a:rPr lang="en-IN"/>
              <a:t>IOT FUNDAMNETALS ECE3501</a:t>
            </a:r>
            <a:br>
              <a:rPr lang="en-IN"/>
            </a:br>
            <a:endParaRPr/>
          </a:p>
        </p:txBody>
      </p:sp>
      <p:sp>
        <p:nvSpPr>
          <p:cNvPr id="255" name="Google Shape;255;p1"/>
          <p:cNvSpPr txBox="1">
            <a:spLocks noGrp="1"/>
          </p:cNvSpPr>
          <p:nvPr>
            <p:ph type="body" idx="1"/>
          </p:nvPr>
        </p:nvSpPr>
        <p:spPr>
          <a:xfrm>
            <a:off x="1154955" y="3128129"/>
            <a:ext cx="8761412" cy="221040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IN" sz="2400" dirty="0"/>
              <a:t>Guided by :- </a:t>
            </a:r>
            <a:endParaRPr dirty="0"/>
          </a:p>
          <a:p>
            <a:pPr marL="2057400" lvl="4" indent="-228600" algn="l" rtl="0">
              <a:spcBef>
                <a:spcPts val="1000"/>
              </a:spcBef>
              <a:spcAft>
                <a:spcPts val="0"/>
              </a:spcAft>
              <a:buSzPts val="1440"/>
              <a:buChar char="►"/>
            </a:pPr>
            <a:r>
              <a:rPr lang="en-IN" sz="1800" dirty="0"/>
              <a:t>Dr SREEDEVI V T</a:t>
            </a:r>
            <a:endParaRPr dirty="0"/>
          </a:p>
          <a:p>
            <a:pPr marL="342900" lvl="0" indent="-342900" algn="l" rtl="0">
              <a:spcBef>
                <a:spcPts val="1000"/>
              </a:spcBef>
              <a:spcAft>
                <a:spcPts val="0"/>
              </a:spcAft>
              <a:buSzPts val="1920"/>
              <a:buChar char="►"/>
            </a:pPr>
            <a:r>
              <a:rPr lang="en-IN" sz="2400" dirty="0"/>
              <a:t>Presented by :-</a:t>
            </a:r>
            <a:endParaRPr dirty="0"/>
          </a:p>
          <a:p>
            <a:pPr marL="2514600" lvl="5" indent="-228600" algn="l" rtl="0">
              <a:spcBef>
                <a:spcPts val="1000"/>
              </a:spcBef>
              <a:spcAft>
                <a:spcPts val="0"/>
              </a:spcAft>
              <a:buSzPts val="1440"/>
              <a:buChar char="►"/>
            </a:pPr>
            <a:r>
              <a:rPr lang="en-IN" sz="1800" dirty="0"/>
              <a:t>Vedant Singh Bhanote(19BEE1197)</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0"/>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endParaRPr/>
          </a:p>
        </p:txBody>
      </p:sp>
      <p:pic>
        <p:nvPicPr>
          <p:cNvPr id="309" name="Google Shape;309;p10"/>
          <p:cNvPicPr preferRelativeResize="0">
            <a:picLocks noGrp="1"/>
          </p:cNvPicPr>
          <p:nvPr>
            <p:ph type="body" idx="1"/>
          </p:nvPr>
        </p:nvPicPr>
        <p:blipFill rotWithShape="1">
          <a:blip r:embed="rId3">
            <a:alphaModFix/>
          </a:blip>
          <a:srcRect/>
          <a:stretch/>
        </p:blipFill>
        <p:spPr>
          <a:xfrm>
            <a:off x="2617049" y="2521614"/>
            <a:ext cx="6166262" cy="341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1"/>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endParaRPr/>
          </a:p>
        </p:txBody>
      </p:sp>
      <p:pic>
        <p:nvPicPr>
          <p:cNvPr id="315" name="Google Shape;315;p11"/>
          <p:cNvPicPr preferRelativeResize="0">
            <a:picLocks noGrp="1"/>
          </p:cNvPicPr>
          <p:nvPr>
            <p:ph type="body" idx="1"/>
          </p:nvPr>
        </p:nvPicPr>
        <p:blipFill rotWithShape="1">
          <a:blip r:embed="rId3">
            <a:alphaModFix/>
          </a:blip>
          <a:srcRect/>
          <a:stretch/>
        </p:blipFill>
        <p:spPr>
          <a:xfrm>
            <a:off x="3575493" y="2603500"/>
            <a:ext cx="3921827" cy="341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cfaea3811a_0_34"/>
          <p:cNvSpPr txBox="1">
            <a:spLocks noGrp="1"/>
          </p:cNvSpPr>
          <p:nvPr>
            <p:ph type="title"/>
          </p:nvPr>
        </p:nvSpPr>
        <p:spPr>
          <a:xfrm>
            <a:off x="1154953"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Simulation of Detection System</a:t>
            </a:r>
            <a:endParaRPr/>
          </a:p>
        </p:txBody>
      </p:sp>
      <p:sp>
        <p:nvSpPr>
          <p:cNvPr id="321" name="Google Shape;321;gcfaea3811a_0_34"/>
          <p:cNvSpPr txBox="1">
            <a:spLocks noGrp="1"/>
          </p:cNvSpPr>
          <p:nvPr>
            <p:ph type="body" idx="1"/>
          </p:nvPr>
        </p:nvSpPr>
        <p:spPr>
          <a:xfrm>
            <a:off x="1154955" y="2603500"/>
            <a:ext cx="8761500" cy="3416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322" name="Google Shape;322;gcfaea3811a_0_34"/>
          <p:cNvPicPr preferRelativeResize="0"/>
          <p:nvPr/>
        </p:nvPicPr>
        <p:blipFill rotWithShape="1">
          <a:blip r:embed="rId3">
            <a:alphaModFix/>
          </a:blip>
          <a:srcRect t="12420" b="4329"/>
          <a:stretch/>
        </p:blipFill>
        <p:spPr>
          <a:xfrm>
            <a:off x="1154950" y="2323700"/>
            <a:ext cx="9286726" cy="4349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cfaea3811a_0_40"/>
          <p:cNvSpPr txBox="1">
            <a:spLocks noGrp="1"/>
          </p:cNvSpPr>
          <p:nvPr>
            <p:ph type="title"/>
          </p:nvPr>
        </p:nvSpPr>
        <p:spPr>
          <a:xfrm>
            <a:off x="1154953"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28" name="Google Shape;328;gcfaea3811a_0_40"/>
          <p:cNvSpPr txBox="1">
            <a:spLocks noGrp="1"/>
          </p:cNvSpPr>
          <p:nvPr>
            <p:ph type="body" idx="1"/>
          </p:nvPr>
        </p:nvSpPr>
        <p:spPr>
          <a:xfrm>
            <a:off x="1154955" y="2603500"/>
            <a:ext cx="8761500" cy="3416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329" name="Google Shape;329;gcfaea3811a_0_40"/>
          <p:cNvPicPr preferRelativeResize="0"/>
          <p:nvPr/>
        </p:nvPicPr>
        <p:blipFill rotWithShape="1">
          <a:blip r:embed="rId3">
            <a:alphaModFix/>
          </a:blip>
          <a:srcRect t="11716" b="5012"/>
          <a:stretch/>
        </p:blipFill>
        <p:spPr>
          <a:xfrm>
            <a:off x="1035699" y="2372672"/>
            <a:ext cx="9246636" cy="42334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cfaea3811a_0_0"/>
          <p:cNvSpPr txBox="1">
            <a:spLocks noGrp="1"/>
          </p:cNvSpPr>
          <p:nvPr>
            <p:ph type="title"/>
          </p:nvPr>
        </p:nvSpPr>
        <p:spPr>
          <a:xfrm>
            <a:off x="1154953"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Accident Alert System</a:t>
            </a:r>
            <a:endParaRPr/>
          </a:p>
        </p:txBody>
      </p:sp>
      <p:pic>
        <p:nvPicPr>
          <p:cNvPr id="335" name="Google Shape;335;gcfaea3811a_0_0"/>
          <p:cNvPicPr preferRelativeResize="0"/>
          <p:nvPr/>
        </p:nvPicPr>
        <p:blipFill rotWithShape="1">
          <a:blip r:embed="rId3">
            <a:alphaModFix/>
          </a:blip>
          <a:srcRect r="1960"/>
          <a:stretch/>
        </p:blipFill>
        <p:spPr>
          <a:xfrm>
            <a:off x="290850" y="2405525"/>
            <a:ext cx="7921400" cy="4016049"/>
          </a:xfrm>
          <a:prstGeom prst="rect">
            <a:avLst/>
          </a:prstGeom>
          <a:noFill/>
          <a:ln>
            <a:noFill/>
          </a:ln>
          <a:effectLst>
            <a:outerShdw blurRad="57150" dist="171450" dir="19680000" algn="bl" rotWithShape="0">
              <a:srgbClr val="000000">
                <a:alpha val="20000"/>
              </a:srgbClr>
            </a:outerShdw>
          </a:effectLst>
        </p:spPr>
      </p:pic>
      <p:pic>
        <p:nvPicPr>
          <p:cNvPr id="336" name="Google Shape;336;gcfaea3811a_0_0"/>
          <p:cNvPicPr preferRelativeResize="0"/>
          <p:nvPr/>
        </p:nvPicPr>
        <p:blipFill rotWithShape="1">
          <a:blip r:embed="rId4">
            <a:alphaModFix/>
          </a:blip>
          <a:srcRect l="4351" r="11966"/>
          <a:stretch/>
        </p:blipFill>
        <p:spPr>
          <a:xfrm>
            <a:off x="8280150" y="2255825"/>
            <a:ext cx="3825101" cy="4428699"/>
          </a:xfrm>
          <a:prstGeom prst="rect">
            <a:avLst/>
          </a:prstGeom>
          <a:noFill/>
          <a:ln>
            <a:noFill/>
          </a:ln>
          <a:effectLst>
            <a:outerShdw blurRad="57150" dist="95250" dir="19500000" algn="bl" rotWithShape="0">
              <a:srgbClr val="000000">
                <a:alpha val="29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cfaea3811a_0_6"/>
          <p:cNvSpPr txBox="1">
            <a:spLocks noGrp="1"/>
          </p:cNvSpPr>
          <p:nvPr>
            <p:ph type="title"/>
          </p:nvPr>
        </p:nvSpPr>
        <p:spPr>
          <a:xfrm>
            <a:off x="1154953"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Accident alert system</a:t>
            </a:r>
            <a:endParaRPr/>
          </a:p>
        </p:txBody>
      </p:sp>
      <p:pic>
        <p:nvPicPr>
          <p:cNvPr id="342" name="Google Shape;342;gcfaea3811a_0_6"/>
          <p:cNvPicPr preferRelativeResize="0"/>
          <p:nvPr/>
        </p:nvPicPr>
        <p:blipFill>
          <a:blip r:embed="rId3">
            <a:alphaModFix/>
          </a:blip>
          <a:stretch>
            <a:fillRect/>
          </a:stretch>
        </p:blipFill>
        <p:spPr>
          <a:xfrm>
            <a:off x="2203750" y="2323898"/>
            <a:ext cx="7921024" cy="415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cfaea3811a_0_13"/>
          <p:cNvSpPr txBox="1">
            <a:spLocks noGrp="1"/>
          </p:cNvSpPr>
          <p:nvPr>
            <p:ph type="title"/>
          </p:nvPr>
        </p:nvSpPr>
        <p:spPr>
          <a:xfrm>
            <a:off x="1154953"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Simulation of speed sensor to monitor speeds of coming cars</a:t>
            </a:r>
            <a:endParaRPr dirty="0"/>
          </a:p>
        </p:txBody>
      </p:sp>
      <p:sp>
        <p:nvSpPr>
          <p:cNvPr id="348" name="Google Shape;348;gcfaea3811a_0_13"/>
          <p:cNvSpPr txBox="1">
            <a:spLocks noGrp="1"/>
          </p:cNvSpPr>
          <p:nvPr>
            <p:ph type="body" idx="1"/>
          </p:nvPr>
        </p:nvSpPr>
        <p:spPr>
          <a:xfrm>
            <a:off x="1154955" y="2603500"/>
            <a:ext cx="8761500" cy="3416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349" name="Google Shape;349;gcfaea3811a_0_13"/>
          <p:cNvPicPr preferRelativeResize="0"/>
          <p:nvPr/>
        </p:nvPicPr>
        <p:blipFill rotWithShape="1">
          <a:blip r:embed="rId3">
            <a:alphaModFix/>
          </a:blip>
          <a:srcRect l="650" t="17925" r="-650" b="4842"/>
          <a:stretch/>
        </p:blipFill>
        <p:spPr>
          <a:xfrm>
            <a:off x="1302075" y="2297325"/>
            <a:ext cx="10271901" cy="4462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cfaea3811a_0_21"/>
          <p:cNvSpPr txBox="1">
            <a:spLocks noGrp="1"/>
          </p:cNvSpPr>
          <p:nvPr>
            <p:ph type="title"/>
          </p:nvPr>
        </p:nvSpPr>
        <p:spPr>
          <a:xfrm>
            <a:off x="1154953"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pic>
        <p:nvPicPr>
          <p:cNvPr id="355" name="Google Shape;355;gcfaea3811a_0_21"/>
          <p:cNvPicPr preferRelativeResize="0"/>
          <p:nvPr/>
        </p:nvPicPr>
        <p:blipFill rotWithShape="1">
          <a:blip r:embed="rId3">
            <a:alphaModFix/>
          </a:blip>
          <a:srcRect t="11654" b="4977"/>
          <a:stretch/>
        </p:blipFill>
        <p:spPr>
          <a:xfrm>
            <a:off x="1462588" y="2603500"/>
            <a:ext cx="8349926" cy="3915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cfaea3811a_0_28"/>
          <p:cNvSpPr txBox="1">
            <a:spLocks noGrp="1"/>
          </p:cNvSpPr>
          <p:nvPr>
            <p:ph type="title"/>
          </p:nvPr>
        </p:nvSpPr>
        <p:spPr>
          <a:xfrm>
            <a:off x="1154953"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61" name="Google Shape;361;gcfaea3811a_0_28"/>
          <p:cNvSpPr txBox="1">
            <a:spLocks noGrp="1"/>
          </p:cNvSpPr>
          <p:nvPr>
            <p:ph type="body" idx="1"/>
          </p:nvPr>
        </p:nvSpPr>
        <p:spPr>
          <a:xfrm>
            <a:off x="1154955" y="2603500"/>
            <a:ext cx="8761500" cy="3416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362" name="Google Shape;362;gcfaea3811a_0_28"/>
          <p:cNvPicPr preferRelativeResize="0"/>
          <p:nvPr/>
        </p:nvPicPr>
        <p:blipFill rotWithShape="1">
          <a:blip r:embed="rId3">
            <a:alphaModFix/>
          </a:blip>
          <a:srcRect l="-460" t="12070" r="460" b="12206"/>
          <a:stretch/>
        </p:blipFill>
        <p:spPr>
          <a:xfrm>
            <a:off x="799725" y="2267125"/>
            <a:ext cx="10441651" cy="4447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2"/>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CONCLUSION</a:t>
            </a:r>
            <a:endParaRPr/>
          </a:p>
        </p:txBody>
      </p:sp>
      <p:sp>
        <p:nvSpPr>
          <p:cNvPr id="368" name="Google Shape;368;p12"/>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IN"/>
              <a:t>People are well aware about their surroundings and senses but are unaware of any unseen approaching dangers on road. </a:t>
            </a:r>
            <a:endParaRPr/>
          </a:p>
          <a:p>
            <a:pPr marL="342900" lvl="0" indent="-342900" algn="l" rtl="0">
              <a:spcBef>
                <a:spcPts val="1000"/>
              </a:spcBef>
              <a:spcAft>
                <a:spcPts val="0"/>
              </a:spcAft>
              <a:buSzPts val="1440"/>
              <a:buChar char="►"/>
            </a:pPr>
            <a:r>
              <a:rPr lang="en-IN"/>
              <a:t> So the smart road safety and accident  prevention system is all about saving a life in road accidents  through technology.</a:t>
            </a:r>
            <a:endParaRPr/>
          </a:p>
          <a:p>
            <a:pPr marL="342900" lvl="0" indent="-342900" algn="l" rtl="0">
              <a:spcBef>
                <a:spcPts val="1000"/>
              </a:spcBef>
              <a:spcAft>
                <a:spcPts val="0"/>
              </a:spcAft>
              <a:buSzPts val="1440"/>
              <a:buChar char="►"/>
            </a:pPr>
            <a:r>
              <a:rPr lang="en-IN"/>
              <a:t>It requires an IR sensor and an ultrasonic proximity sensor which are used to detect the obstacle .</a:t>
            </a:r>
            <a:endParaRPr/>
          </a:p>
          <a:p>
            <a:pPr marL="342900" lvl="0" indent="-342900" algn="l" rtl="0">
              <a:spcBef>
                <a:spcPts val="1000"/>
              </a:spcBef>
              <a:spcAft>
                <a:spcPts val="0"/>
              </a:spcAft>
              <a:buSzPts val="1440"/>
              <a:buChar char="►"/>
            </a:pPr>
            <a:r>
              <a:rPr lang="en-IN"/>
              <a:t>Alerting is done through buzzer and LED.</a:t>
            </a:r>
            <a:endParaRPr/>
          </a:p>
          <a:p>
            <a:pPr marL="342900" lvl="0" indent="-342900" algn="l" rtl="0">
              <a:spcBef>
                <a:spcPts val="1000"/>
              </a:spcBef>
              <a:spcAft>
                <a:spcPts val="0"/>
              </a:spcAft>
              <a:buSzPts val="1440"/>
              <a:buChar char="►"/>
            </a:pPr>
            <a:r>
              <a:rPr lang="en-IN"/>
              <a:t>Where the driver or a person is notified about the approaching vehicle.</a:t>
            </a:r>
            <a:endParaRPr/>
          </a:p>
          <a:p>
            <a:pPr marL="342900" lvl="0" indent="0" algn="l" rtl="0">
              <a:spcBef>
                <a:spcPts val="1000"/>
              </a:spcBef>
              <a:spcAft>
                <a:spcPts val="0"/>
              </a:spcAft>
              <a:buNone/>
            </a:pPr>
            <a:endParaRPr/>
          </a:p>
          <a:p>
            <a:pPr marL="342900" lvl="0" indent="-251459" algn="l" rtl="0">
              <a:spcBef>
                <a:spcPts val="1000"/>
              </a:spcBef>
              <a:spcAft>
                <a:spcPts val="0"/>
              </a:spcAft>
              <a:buSzPts val="144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
          <p:cNvSpPr txBox="1">
            <a:spLocks noGrp="1"/>
          </p:cNvSpPr>
          <p:nvPr>
            <p:ph type="ctrTitle"/>
          </p:nvPr>
        </p:nvSpPr>
        <p:spPr>
          <a:xfrm>
            <a:off x="2031255" y="5283200"/>
            <a:ext cx="6071345" cy="5588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ct val="100000"/>
              <a:buFont typeface="Century Gothic"/>
              <a:buNone/>
            </a:pPr>
            <a:r>
              <a:rPr lang="en-IN"/>
              <a:t>Smart Road Safety and Vehicle Accident Prevention System for Mountain roads.</a:t>
            </a:r>
            <a:br>
              <a:rPr lang="en-I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3"/>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REFERENCES</a:t>
            </a:r>
            <a:endParaRPr/>
          </a:p>
        </p:txBody>
      </p:sp>
      <p:sp>
        <p:nvSpPr>
          <p:cNvPr id="374" name="Google Shape;374;p13"/>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IN"/>
              <a:t>Academia edu papers</a:t>
            </a:r>
            <a:endParaRPr/>
          </a:p>
          <a:p>
            <a:pPr marL="342900" lvl="0" indent="-342900" algn="l" rtl="0">
              <a:spcBef>
                <a:spcPts val="1000"/>
              </a:spcBef>
              <a:spcAft>
                <a:spcPts val="0"/>
              </a:spcAft>
              <a:buSzPts val="1440"/>
              <a:buChar char="►"/>
            </a:pPr>
            <a:r>
              <a:rPr lang="en-IN"/>
              <a:t>https://www.academia.edu</a:t>
            </a:r>
            <a:endParaRPr/>
          </a:p>
          <a:p>
            <a:pPr marL="342900" lvl="0" indent="-342900" algn="l" rtl="0">
              <a:spcBef>
                <a:spcPts val="1000"/>
              </a:spcBef>
              <a:spcAft>
                <a:spcPts val="0"/>
              </a:spcAft>
              <a:buSzPts val="1440"/>
              <a:buChar char="►"/>
            </a:pPr>
            <a:r>
              <a:rPr lang="en-IN" u="sng">
                <a:solidFill>
                  <a:schemeClr val="hlink"/>
                </a:solidFill>
                <a:hlinkClick r:id="rId3"/>
              </a:rPr>
              <a:t>https://pdfs.semanticscholar.org/ed8b/a76bfa50a97cea99f05e0dc99aa5a47067c0.pdf</a:t>
            </a:r>
            <a:endParaRPr/>
          </a:p>
          <a:p>
            <a:pPr marL="342900" lvl="0" indent="-342900" algn="l" rtl="0">
              <a:spcBef>
                <a:spcPts val="1000"/>
              </a:spcBef>
              <a:spcAft>
                <a:spcPts val="0"/>
              </a:spcAft>
              <a:buSzPts val="1440"/>
              <a:buChar char="►"/>
            </a:pPr>
            <a:r>
              <a:rPr lang="en-IN"/>
              <a:t>Semantics scholars</a:t>
            </a:r>
            <a:endParaRPr/>
          </a:p>
          <a:p>
            <a:pPr marL="342900" lvl="0" indent="-251459" algn="l" rtl="0">
              <a:spcBef>
                <a:spcPts val="1000"/>
              </a:spcBef>
              <a:spcAft>
                <a:spcPts val="0"/>
              </a:spcAft>
              <a:buSzPts val="144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endParaRPr/>
          </a:p>
        </p:txBody>
      </p:sp>
      <p:sp>
        <p:nvSpPr>
          <p:cNvPr id="380" name="Google Shape;380;p14"/>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p>
            <a:pPr marL="342900" lvl="0" indent="-533400" algn="l" rtl="0">
              <a:spcBef>
                <a:spcPts val="0"/>
              </a:spcBef>
              <a:spcAft>
                <a:spcPts val="0"/>
              </a:spcAft>
              <a:buSzPts val="8400"/>
              <a:buChar char="►"/>
            </a:pPr>
            <a:r>
              <a:rPr lang="en-IN" sz="10500" b="1"/>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Abstract</a:t>
            </a:r>
            <a:endParaRPr/>
          </a:p>
        </p:txBody>
      </p:sp>
      <p:sp>
        <p:nvSpPr>
          <p:cNvPr id="266" name="Google Shape;266;p3"/>
          <p:cNvSpPr txBox="1">
            <a:spLocks noGrp="1"/>
          </p:cNvSpPr>
          <p:nvPr>
            <p:ph type="body" idx="1"/>
          </p:nvPr>
        </p:nvSpPr>
        <p:spPr>
          <a:xfrm>
            <a:off x="1271902" y="2765987"/>
            <a:ext cx="8761412" cy="34163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79999"/>
              <a:buChar char="►"/>
            </a:pPr>
            <a:r>
              <a:rPr lang="en-IN"/>
              <a:t>Growth in population led to growth in technology. People use cars in large number and number of accidents is increasing day by day.</a:t>
            </a:r>
            <a:endParaRPr/>
          </a:p>
          <a:p>
            <a:pPr marL="342900" lvl="0" indent="-342900" algn="l" rtl="0">
              <a:spcBef>
                <a:spcPts val="1000"/>
              </a:spcBef>
              <a:spcAft>
                <a:spcPts val="0"/>
              </a:spcAft>
              <a:buSzPct val="79999"/>
              <a:buChar char="►"/>
            </a:pPr>
            <a:r>
              <a:rPr lang="en-IN"/>
              <a:t>Road accidents are undoubtedly the most frequent happening cases and overall the cause of most damage.</a:t>
            </a:r>
            <a:endParaRPr/>
          </a:p>
          <a:p>
            <a:pPr marL="342900" lvl="0" indent="-342900" algn="l" rtl="0">
              <a:spcBef>
                <a:spcPts val="1000"/>
              </a:spcBef>
              <a:spcAft>
                <a:spcPts val="0"/>
              </a:spcAft>
              <a:buSzPct val="79999"/>
              <a:buChar char="►"/>
            </a:pPr>
            <a:r>
              <a:rPr lang="en-IN"/>
              <a:t>There are many dangerous roads like curvy mountain roads T-roads.</a:t>
            </a:r>
            <a:endParaRPr/>
          </a:p>
          <a:p>
            <a:pPr marL="342900" lvl="0" indent="-342900" algn="l" rtl="0">
              <a:spcBef>
                <a:spcPts val="1000"/>
              </a:spcBef>
              <a:spcAft>
                <a:spcPts val="0"/>
              </a:spcAft>
              <a:buSzPct val="79999"/>
              <a:buChar char="►"/>
            </a:pPr>
            <a:r>
              <a:rPr lang="en-IN"/>
              <a:t>Some mountain roads are very narrow and they have many curved roads.</a:t>
            </a:r>
            <a:endParaRPr/>
          </a:p>
          <a:p>
            <a:pPr marL="342900" lvl="0" indent="-342900" algn="l" rtl="0">
              <a:spcBef>
                <a:spcPts val="1000"/>
              </a:spcBef>
              <a:spcAft>
                <a:spcPts val="0"/>
              </a:spcAft>
              <a:buSzPct val="79999"/>
              <a:buChar char="►"/>
            </a:pPr>
            <a:r>
              <a:rPr lang="en-IN"/>
              <a:t>The problem with these curved roads is that the drivers are not able to see the cars on the other side of the road.</a:t>
            </a:r>
            <a:endParaRPr/>
          </a:p>
          <a:p>
            <a:pPr marL="342900" lvl="0" indent="-342900" algn="l" rtl="0">
              <a:spcBef>
                <a:spcPts val="1000"/>
              </a:spcBef>
              <a:spcAft>
                <a:spcPts val="0"/>
              </a:spcAft>
              <a:buSzPct val="79999"/>
              <a:buChar char="►"/>
            </a:pPr>
            <a:r>
              <a:rPr lang="en-IN"/>
              <a:t>If the vehicle is in great speed then it is difficult to control.</a:t>
            </a:r>
            <a:endParaRPr/>
          </a:p>
          <a:p>
            <a:pPr marL="342900" lvl="0" indent="-342900" algn="l" rtl="0">
              <a:spcBef>
                <a:spcPts val="1000"/>
              </a:spcBef>
              <a:spcAft>
                <a:spcPts val="0"/>
              </a:spcAft>
              <a:buSzPct val="79999"/>
              <a:buChar char="►"/>
            </a:pPr>
            <a:r>
              <a:rPr lang="en-IN"/>
              <a:t>Hence there is the need of many road safety systems.</a:t>
            </a:r>
            <a:endParaRPr/>
          </a:p>
          <a:p>
            <a:pPr marL="342900" lvl="0" indent="-342900" algn="l" rtl="0">
              <a:spcBef>
                <a:spcPts val="1000"/>
              </a:spcBef>
              <a:spcAft>
                <a:spcPts val="0"/>
              </a:spcAft>
              <a:buSzPct val="79999"/>
              <a:buChar char="►"/>
            </a:pPr>
            <a:r>
              <a:rPr lang="en-IN"/>
              <a:t>To avoid these problems we have proposed a vehicle accident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OBJECTIVE</a:t>
            </a:r>
            <a:endParaRPr/>
          </a:p>
        </p:txBody>
      </p:sp>
      <p:sp>
        <p:nvSpPr>
          <p:cNvPr id="272" name="Google Shape;272;p4"/>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IN"/>
              <a:t>Main objective is to reduce the accident by intimating the driver about the obstacle and alerting him to stop the vehicle by using our IOT based smart sensor model which uses sensors like ultrasonic and infrared sensors.</a:t>
            </a:r>
            <a:endParaRPr/>
          </a:p>
          <a:p>
            <a:pPr marL="342900" lvl="0" indent="-342900" algn="l" rtl="0">
              <a:spcBef>
                <a:spcPts val="1000"/>
              </a:spcBef>
              <a:spcAft>
                <a:spcPts val="0"/>
              </a:spcAft>
              <a:buSzPts val="1440"/>
              <a:buChar char="►"/>
            </a:pPr>
            <a:r>
              <a:rPr lang="en-IN"/>
              <a:t>Saving million lives.</a:t>
            </a:r>
            <a:endParaRPr/>
          </a:p>
          <a:p>
            <a:pPr marL="342900" lvl="0" indent="-342900" algn="l" rtl="0">
              <a:spcBef>
                <a:spcPts val="1000"/>
              </a:spcBef>
              <a:spcAft>
                <a:spcPts val="0"/>
              </a:spcAft>
              <a:buSzPts val="1440"/>
              <a:buChar char="►"/>
            </a:pPr>
            <a:r>
              <a:rPr lang="en-IN"/>
              <a:t>Saving fuels. As the driver slows down .</a:t>
            </a:r>
            <a:endParaRPr/>
          </a:p>
          <a:p>
            <a:pPr marL="342900" lvl="0" indent="-251459" algn="l" rtl="0">
              <a:spcBef>
                <a:spcPts val="1000"/>
              </a:spcBef>
              <a:spcAft>
                <a:spcPts val="0"/>
              </a:spcAft>
              <a:buSzPts val="144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Hardware Specifications.</a:t>
            </a:r>
            <a:endParaRPr/>
          </a:p>
        </p:txBody>
      </p:sp>
      <p:sp>
        <p:nvSpPr>
          <p:cNvPr id="278" name="Google Shape;278;p5"/>
          <p:cNvSpPr txBox="1">
            <a:spLocks noGrp="1"/>
          </p:cNvSpPr>
          <p:nvPr>
            <p:ph type="body" idx="4294967295"/>
          </p:nvPr>
        </p:nvSpPr>
        <p:spPr>
          <a:xfrm>
            <a:off x="254000" y="2044700"/>
            <a:ext cx="9398000" cy="4813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IN"/>
              <a:t>Ultrasonic proximity sensor </a:t>
            </a:r>
            <a:endParaRPr/>
          </a:p>
          <a:p>
            <a:pPr marL="342900" lvl="0" indent="-342900" algn="l" rtl="0">
              <a:spcBef>
                <a:spcPts val="1000"/>
              </a:spcBef>
              <a:spcAft>
                <a:spcPts val="0"/>
              </a:spcAft>
              <a:buSzPts val="1440"/>
              <a:buChar char="►"/>
            </a:pPr>
            <a:r>
              <a:rPr lang="en-IN"/>
              <a:t>Adruino Microcontroller</a:t>
            </a:r>
            <a:endParaRPr/>
          </a:p>
          <a:p>
            <a:pPr marL="342900" lvl="0" indent="-342900" algn="l" rtl="0">
              <a:spcBef>
                <a:spcPts val="1000"/>
              </a:spcBef>
              <a:spcAft>
                <a:spcPts val="0"/>
              </a:spcAft>
              <a:buSzPts val="1440"/>
              <a:buChar char="►"/>
            </a:pPr>
            <a:r>
              <a:rPr lang="en-IN"/>
              <a:t>IR sensor</a:t>
            </a:r>
            <a:endParaRPr/>
          </a:p>
          <a:p>
            <a:pPr marL="342900" lvl="0" indent="-342900" algn="l" rtl="0">
              <a:spcBef>
                <a:spcPts val="1000"/>
              </a:spcBef>
              <a:spcAft>
                <a:spcPts val="0"/>
              </a:spcAft>
              <a:buSzPts val="1440"/>
              <a:buChar char="►"/>
            </a:pPr>
            <a:r>
              <a:rPr lang="en-IN"/>
              <a:t>LED</a:t>
            </a:r>
            <a:endParaRPr/>
          </a:p>
          <a:p>
            <a:pPr marL="342900" lvl="0" indent="-342900" algn="l" rtl="0">
              <a:spcBef>
                <a:spcPts val="1000"/>
              </a:spcBef>
              <a:spcAft>
                <a:spcPts val="0"/>
              </a:spcAft>
              <a:buSzPts val="1440"/>
              <a:buChar char="►"/>
            </a:pPr>
            <a:r>
              <a:rPr lang="en-IN"/>
              <a:t>Cables and connectors.</a:t>
            </a:r>
            <a:endParaRPr/>
          </a:p>
          <a:p>
            <a:pPr marL="342900" lvl="0" indent="-342900" algn="l" rtl="0">
              <a:spcBef>
                <a:spcPts val="1000"/>
              </a:spcBef>
              <a:spcAft>
                <a:spcPts val="0"/>
              </a:spcAft>
              <a:buSzPts val="1440"/>
              <a:buChar char="►"/>
            </a:pPr>
            <a:r>
              <a:rPr lang="en-IN"/>
              <a:t>Buzzers.</a:t>
            </a:r>
            <a:endParaRPr/>
          </a:p>
          <a:p>
            <a:pPr marL="342900" lvl="0" indent="-342900" algn="l" rtl="0">
              <a:spcBef>
                <a:spcPts val="1000"/>
              </a:spcBef>
              <a:spcAft>
                <a:spcPts val="0"/>
              </a:spcAft>
              <a:buSzPts val="1440"/>
              <a:buChar char="►"/>
            </a:pPr>
            <a:r>
              <a:rPr lang="en-IN"/>
              <a:t>PCB and Breadboard.</a:t>
            </a:r>
            <a:endParaRPr/>
          </a:p>
          <a:p>
            <a:pPr marL="342900" lvl="0" indent="-342900" algn="l" rtl="0">
              <a:spcBef>
                <a:spcPts val="1000"/>
              </a:spcBef>
              <a:spcAft>
                <a:spcPts val="0"/>
              </a:spcAft>
              <a:buSzPts val="1440"/>
              <a:buChar char="►"/>
            </a:pPr>
            <a:r>
              <a:rPr lang="en-IN"/>
              <a:t>Jumpers connector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Block Diagram.</a:t>
            </a:r>
            <a:endParaRPr/>
          </a:p>
        </p:txBody>
      </p:sp>
      <p:pic>
        <p:nvPicPr>
          <p:cNvPr id="284" name="Google Shape;284;p6"/>
          <p:cNvPicPr preferRelativeResize="0"/>
          <p:nvPr/>
        </p:nvPicPr>
        <p:blipFill rotWithShape="1">
          <a:blip r:embed="rId3">
            <a:alphaModFix/>
          </a:blip>
          <a:srcRect/>
          <a:stretch/>
        </p:blipFill>
        <p:spPr>
          <a:xfrm>
            <a:off x="88900" y="1981200"/>
            <a:ext cx="10955287" cy="4965700"/>
          </a:xfrm>
          <a:prstGeom prst="rect">
            <a:avLst/>
          </a:prstGeom>
          <a:noFill/>
          <a:ln>
            <a:noFill/>
          </a:ln>
        </p:spPr>
      </p:pic>
      <p:sp>
        <p:nvSpPr>
          <p:cNvPr id="285" name="Google Shape;285;p6"/>
          <p:cNvSpPr txBox="1"/>
          <p:nvPr/>
        </p:nvSpPr>
        <p:spPr>
          <a:xfrm>
            <a:off x="7615646" y="2534194"/>
            <a:ext cx="380129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chemeClr val="dk1"/>
                </a:solidFill>
                <a:latin typeface="Century Gothic"/>
                <a:ea typeface="Century Gothic"/>
                <a:cs typeface="Century Gothic"/>
                <a:sym typeface="Century Gothic"/>
              </a:rPr>
              <a:t>Coding will be initiated on Arduino Uno to target the objective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7"/>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WORKING VIDEO AND ELABORATION </a:t>
            </a:r>
            <a:endParaRPr/>
          </a:p>
        </p:txBody>
      </p:sp>
      <p:pic>
        <p:nvPicPr>
          <p:cNvPr id="291" name="Google Shape;291;p7"/>
          <p:cNvPicPr preferRelativeResize="0">
            <a:picLocks noGrp="1"/>
          </p:cNvPicPr>
          <p:nvPr>
            <p:ph type="body" idx="1"/>
          </p:nvPr>
        </p:nvPicPr>
        <p:blipFill rotWithShape="1">
          <a:blip r:embed="rId3">
            <a:alphaModFix/>
          </a:blip>
          <a:srcRect/>
          <a:stretch/>
        </p:blipFill>
        <p:spPr>
          <a:xfrm>
            <a:off x="470263" y="1680632"/>
            <a:ext cx="11260183" cy="4955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8"/>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Coding behind</a:t>
            </a:r>
            <a:endParaRPr/>
          </a:p>
        </p:txBody>
      </p:sp>
      <p:pic>
        <p:nvPicPr>
          <p:cNvPr id="297" name="Google Shape;297;p8"/>
          <p:cNvPicPr preferRelativeResize="0">
            <a:picLocks noGrp="1"/>
          </p:cNvPicPr>
          <p:nvPr>
            <p:ph type="body" idx="1"/>
          </p:nvPr>
        </p:nvPicPr>
        <p:blipFill rotWithShape="1">
          <a:blip r:embed="rId3">
            <a:alphaModFix/>
          </a:blip>
          <a:srcRect/>
          <a:stretch/>
        </p:blipFill>
        <p:spPr>
          <a:xfrm>
            <a:off x="1883391" y="1962054"/>
            <a:ext cx="7924528" cy="46294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9"/>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endParaRPr/>
          </a:p>
        </p:txBody>
      </p:sp>
      <p:pic>
        <p:nvPicPr>
          <p:cNvPr id="303" name="Google Shape;303;p9"/>
          <p:cNvPicPr preferRelativeResize="0">
            <a:picLocks noGrp="1"/>
          </p:cNvPicPr>
          <p:nvPr>
            <p:ph type="body" idx="1"/>
          </p:nvPr>
        </p:nvPicPr>
        <p:blipFill rotWithShape="1">
          <a:blip r:embed="rId3">
            <a:alphaModFix/>
          </a:blip>
          <a:srcRect/>
          <a:stretch/>
        </p:blipFill>
        <p:spPr>
          <a:xfrm>
            <a:off x="3029803" y="2712682"/>
            <a:ext cx="5451618" cy="3416300"/>
          </a:xfrm>
          <a:prstGeom prst="rect">
            <a:avLst/>
          </a:prstGeom>
          <a:noFill/>
          <a:ln>
            <a:noFill/>
          </a:ln>
        </p:spPr>
      </p:pic>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387</Words>
  <Application>Microsoft Office PowerPoint</Application>
  <PresentationFormat>Widescreen</PresentationFormat>
  <Paragraphs>48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Noto Sans Symbols</vt:lpstr>
      <vt:lpstr>Ion Boardroom</vt:lpstr>
      <vt:lpstr>IOT FUNDAMNETALS ECE3501 </vt:lpstr>
      <vt:lpstr>Smart Road Safety and Vehicle Accident Prevention System for Mountain roads. </vt:lpstr>
      <vt:lpstr>Abstract</vt:lpstr>
      <vt:lpstr>OBJECTIVE</vt:lpstr>
      <vt:lpstr>Hardware Specifications.</vt:lpstr>
      <vt:lpstr>Block Diagram.</vt:lpstr>
      <vt:lpstr>WORKING VIDEO AND ELABORATION </vt:lpstr>
      <vt:lpstr>Coding behind</vt:lpstr>
      <vt:lpstr>PowerPoint Presentation</vt:lpstr>
      <vt:lpstr>PowerPoint Presentation</vt:lpstr>
      <vt:lpstr>PowerPoint Presentation</vt:lpstr>
      <vt:lpstr>Simulation of Detection System</vt:lpstr>
      <vt:lpstr>PowerPoint Presentation</vt:lpstr>
      <vt:lpstr>Accident Alert System</vt:lpstr>
      <vt:lpstr>Accident alert system</vt:lpstr>
      <vt:lpstr>Simulation of speed sensor to monitor speeds of coming cars</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FUNDAMNETALS ECE3501</dc:title>
  <dc:creator>Vedant Bhanote</dc:creator>
  <cp:lastModifiedBy>Vedant Bhanote</cp:lastModifiedBy>
  <cp:revision>2</cp:revision>
  <dcterms:created xsi:type="dcterms:W3CDTF">2020-01-12T17:16:30Z</dcterms:created>
  <dcterms:modified xsi:type="dcterms:W3CDTF">2022-02-01T21:35:31Z</dcterms:modified>
</cp:coreProperties>
</file>