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86" r:id="rId4"/>
    <p:sldId id="284" r:id="rId5"/>
    <p:sldId id="257" r:id="rId6"/>
    <p:sldId id="285" r:id="rId7"/>
    <p:sldId id="260" r:id="rId8"/>
    <p:sldId id="258" r:id="rId9"/>
    <p:sldId id="281" r:id="rId10"/>
    <p:sldId id="263" r:id="rId11"/>
    <p:sldId id="279" r:id="rId12"/>
    <p:sldId id="264" r:id="rId13"/>
    <p:sldId id="265" r:id="rId14"/>
    <p:sldId id="269" r:id="rId15"/>
    <p:sldId id="266" r:id="rId16"/>
    <p:sldId id="268" r:id="rId17"/>
    <p:sldId id="270" r:id="rId18"/>
    <p:sldId id="280" r:id="rId19"/>
    <p:sldId id="272" r:id="rId20"/>
    <p:sldId id="273" r:id="rId21"/>
    <p:sldId id="274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A6A8A-4291-4993-9B36-959B12713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Analise do SCOUT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E046B4-ECA1-447B-A8B7-CBA7A80CD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Campeonato Brasileiro 2021</a:t>
            </a:r>
          </a:p>
        </p:txBody>
      </p:sp>
    </p:spTree>
    <p:extLst>
      <p:ext uri="{BB962C8B-B14F-4D97-AF65-F5344CB8AC3E}">
        <p14:creationId xmlns:p14="http://schemas.microsoft.com/office/powerpoint/2010/main" val="76507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1974"/>
            <a:ext cx="9601200" cy="1485900"/>
          </a:xfrm>
        </p:spPr>
        <p:txBody>
          <a:bodyPr/>
          <a:lstStyle/>
          <a:p>
            <a:r>
              <a:rPr lang="pt-BR" dirty="0"/>
              <a:t>Dinâmica do Jogo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AF854E0-9281-4FD6-B577-21C9E002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84"/>
          <a:stretch/>
        </p:blipFill>
        <p:spPr>
          <a:xfrm>
            <a:off x="2129169" y="1425426"/>
            <a:ext cx="9167634" cy="4630818"/>
          </a:xfrm>
        </p:spPr>
      </p:pic>
    </p:spTree>
    <p:extLst>
      <p:ext uri="{BB962C8B-B14F-4D97-AF65-F5344CB8AC3E}">
        <p14:creationId xmlns:p14="http://schemas.microsoft.com/office/powerpoint/2010/main" val="377482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C4165-6999-42C7-9B01-79D5C846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7650"/>
            <a:ext cx="9601200" cy="1485900"/>
          </a:xfrm>
        </p:spPr>
        <p:txBody>
          <a:bodyPr/>
          <a:lstStyle/>
          <a:p>
            <a:r>
              <a:rPr lang="en-US" dirty="0" err="1"/>
              <a:t>Regressão</a:t>
            </a:r>
            <a:r>
              <a:rPr lang="en-US" dirty="0"/>
              <a:t> Linear </a:t>
            </a:r>
            <a:r>
              <a:rPr lang="en-US" dirty="0" err="1"/>
              <a:t>Múltipla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BE9F2749-B1EF-4BE0-8002-7940991C9080}"/>
              </a:ext>
            </a:extLst>
          </p:cNvPr>
          <p:cNvSpPr txBox="1">
            <a:spLocks/>
          </p:cNvSpPr>
          <p:nvPr/>
        </p:nvSpPr>
        <p:spPr>
          <a:xfrm>
            <a:off x="1371599" y="1428750"/>
            <a:ext cx="10012017" cy="469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dirty="0"/>
              <a:t>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dados do Scout </a:t>
            </a:r>
            <a:r>
              <a:rPr lang="en-US" dirty="0" err="1"/>
              <a:t>influênciam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Gols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Feitos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e </a:t>
            </a:r>
            <a:r>
              <a:rPr lang="en-US" b="1" dirty="0" err="1">
                <a:solidFill>
                  <a:srgbClr val="FF0000"/>
                </a:solidFill>
              </a:rPr>
              <a:t>Gols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Sofridos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a </a:t>
            </a:r>
            <a:r>
              <a:rPr lang="en-US" dirty="0" err="1"/>
              <a:t>técnica</a:t>
            </a:r>
            <a:r>
              <a:rPr lang="en-US" dirty="0"/>
              <a:t> de </a:t>
            </a:r>
            <a:r>
              <a:rPr lang="en-US" dirty="0" err="1"/>
              <a:t>Regressão</a:t>
            </a:r>
            <a:r>
              <a:rPr lang="en-US" dirty="0"/>
              <a:t> Linear </a:t>
            </a:r>
            <a:r>
              <a:rPr lang="en-US" dirty="0" err="1"/>
              <a:t>Múltipla</a:t>
            </a:r>
            <a:r>
              <a:rPr lang="en-US" dirty="0"/>
              <a:t>,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mensurar</a:t>
            </a:r>
            <a:r>
              <a:rPr lang="en-US" dirty="0"/>
              <a:t> o </a:t>
            </a:r>
            <a:r>
              <a:rPr lang="en-US" dirty="0" err="1"/>
              <a:t>impacto</a:t>
            </a:r>
            <a:r>
              <a:rPr lang="en-US" dirty="0"/>
              <a:t> que o restante das features </a:t>
            </a:r>
            <a:r>
              <a:rPr lang="en-US" dirty="0" err="1"/>
              <a:t>provocam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de interesse.</a:t>
            </a:r>
          </a:p>
          <a:p>
            <a:pPr marL="0" indent="0" algn="just">
              <a:buFont typeface="Franklin Gothic Book" panose="020B0503020102020204" pitchFamily="34" charset="0"/>
              <a:buNone/>
            </a:pPr>
            <a:endParaRPr lang="pt-BR" dirty="0"/>
          </a:p>
          <a:p>
            <a:pPr algn="just"/>
            <a:r>
              <a:rPr lang="pt-BR" dirty="0"/>
              <a:t>Parâmetros analisados:</a:t>
            </a:r>
            <a:endParaRPr lang="en-US" b="1" dirty="0"/>
          </a:p>
          <a:p>
            <a:pPr algn="just">
              <a:buFontTx/>
              <a:buChar char="-"/>
            </a:pPr>
            <a:r>
              <a:rPr lang="en-US" dirty="0"/>
              <a:t>R²: </a:t>
            </a:r>
            <a:r>
              <a:rPr lang="en-US" dirty="0" err="1"/>
              <a:t>parâmetro</a:t>
            </a:r>
            <a:r>
              <a:rPr lang="en-US" dirty="0"/>
              <a:t> </a:t>
            </a:r>
            <a:r>
              <a:rPr lang="en-US" dirty="0" err="1"/>
              <a:t>estatístico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mensurar</a:t>
            </a:r>
            <a:r>
              <a:rPr lang="en-US" dirty="0"/>
              <a:t> a </a:t>
            </a:r>
            <a:r>
              <a:rPr lang="en-US" dirty="0" err="1"/>
              <a:t>acuracidade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;</a:t>
            </a:r>
          </a:p>
          <a:p>
            <a:pPr algn="just">
              <a:buFontTx/>
              <a:buChar char="-"/>
            </a:pPr>
            <a:r>
              <a:rPr lang="en-US" dirty="0"/>
              <a:t>RMSE: </a:t>
            </a:r>
            <a:r>
              <a:rPr lang="en-US" dirty="0" err="1"/>
              <a:t>raiz</a:t>
            </a:r>
            <a:r>
              <a:rPr lang="en-US" dirty="0"/>
              <a:t> </a:t>
            </a:r>
            <a:r>
              <a:rPr lang="en-US" dirty="0" err="1"/>
              <a:t>quadrada</a:t>
            </a:r>
            <a:r>
              <a:rPr lang="en-US" dirty="0"/>
              <a:t> do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;</a:t>
            </a:r>
          </a:p>
          <a:p>
            <a:pPr algn="just">
              <a:buFontTx/>
              <a:buChar char="-"/>
            </a:pPr>
            <a:r>
              <a:rPr lang="en-US" dirty="0" err="1"/>
              <a:t>coefs</a:t>
            </a:r>
            <a:r>
              <a:rPr lang="en-US" dirty="0"/>
              <a:t>: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correlação</a:t>
            </a:r>
            <a:r>
              <a:rPr lang="en-US" dirty="0"/>
              <a:t> da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(x) com 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(y);</a:t>
            </a:r>
          </a:p>
          <a:p>
            <a:pPr algn="just">
              <a:buFontTx/>
              <a:buChar char="-"/>
            </a:pPr>
            <a:r>
              <a:rPr lang="en-US" dirty="0"/>
              <a:t>p valor: </a:t>
            </a:r>
            <a:r>
              <a:rPr lang="en-US" dirty="0" err="1"/>
              <a:t>índice</a:t>
            </a:r>
            <a:r>
              <a:rPr lang="en-US" dirty="0"/>
              <a:t> que </a:t>
            </a:r>
            <a:r>
              <a:rPr lang="en-US" dirty="0" err="1"/>
              <a:t>avalia</a:t>
            </a:r>
            <a:r>
              <a:rPr lang="en-US" dirty="0"/>
              <a:t> a </a:t>
            </a:r>
            <a:r>
              <a:rPr lang="en-US" dirty="0" err="1"/>
              <a:t>significância</a:t>
            </a:r>
            <a:r>
              <a:rPr lang="en-US" dirty="0"/>
              <a:t> da </a:t>
            </a:r>
            <a:r>
              <a:rPr lang="en-US" dirty="0" err="1"/>
              <a:t>variavel</a:t>
            </a:r>
            <a:r>
              <a:rPr lang="en-US" dirty="0"/>
              <a:t> </a:t>
            </a:r>
            <a:r>
              <a:rPr lang="en-US" dirty="0" err="1"/>
              <a:t>preditora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299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513443" cy="1485900"/>
          </a:xfrm>
        </p:spPr>
        <p:txBody>
          <a:bodyPr>
            <a:normAutofit/>
          </a:bodyPr>
          <a:lstStyle/>
          <a:p>
            <a:r>
              <a:rPr lang="pt-BR" dirty="0"/>
              <a:t>Transição Ofensiva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70C0B2-15F3-4470-8093-14565BC9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3282694" cy="35814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Scout analisado:</a:t>
            </a:r>
          </a:p>
          <a:p>
            <a:pPr>
              <a:buFontTx/>
              <a:buChar char="-"/>
            </a:pPr>
            <a:r>
              <a:rPr lang="pt-BR" dirty="0"/>
              <a:t>Gols Feitos</a:t>
            </a:r>
          </a:p>
          <a:p>
            <a:pPr>
              <a:buFontTx/>
              <a:buChar char="-"/>
            </a:pPr>
            <a:r>
              <a:rPr lang="pt-BR" dirty="0"/>
              <a:t>Posse de Bola</a:t>
            </a:r>
          </a:p>
          <a:p>
            <a:pPr>
              <a:buFontTx/>
              <a:buChar char="-"/>
            </a:pPr>
            <a:r>
              <a:rPr lang="pt-BR" dirty="0"/>
              <a:t>Escanteio</a:t>
            </a:r>
          </a:p>
          <a:p>
            <a:pPr>
              <a:buFontTx/>
              <a:buChar char="-"/>
            </a:pPr>
            <a:r>
              <a:rPr lang="pt-BR" dirty="0"/>
              <a:t>Chute ao Gol</a:t>
            </a:r>
          </a:p>
          <a:p>
            <a:pPr>
              <a:buFontTx/>
              <a:buChar char="-"/>
            </a:pPr>
            <a:r>
              <a:rPr lang="pt-BR" dirty="0"/>
              <a:t>Total de Passes</a:t>
            </a:r>
          </a:p>
          <a:p>
            <a:pPr>
              <a:buFontTx/>
              <a:buChar char="-"/>
            </a:pPr>
            <a:r>
              <a:rPr lang="pt-BR" dirty="0"/>
              <a:t>Faltas Sofridas</a:t>
            </a:r>
          </a:p>
          <a:p>
            <a:pPr>
              <a:buFontTx/>
              <a:buChar char="-"/>
            </a:pPr>
            <a:r>
              <a:rPr lang="pt-BR" dirty="0"/>
              <a:t>Chutes Errados</a:t>
            </a:r>
          </a:p>
          <a:p>
            <a:pPr>
              <a:buFontTx/>
              <a:buChar char="-"/>
            </a:pPr>
            <a:r>
              <a:rPr lang="pt-BR" dirty="0"/>
              <a:t>Divididas Ganhas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5E7016-765F-426E-854F-08FB315FA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5"/>
          <a:stretch/>
        </p:blipFill>
        <p:spPr>
          <a:xfrm>
            <a:off x="1371600" y="407970"/>
            <a:ext cx="10312498" cy="639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1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1728"/>
            <a:ext cx="9601200" cy="1485900"/>
          </a:xfrm>
        </p:spPr>
        <p:txBody>
          <a:bodyPr/>
          <a:lstStyle/>
          <a:p>
            <a:r>
              <a:rPr lang="pt-BR" dirty="0"/>
              <a:t>Transição Ofensiva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0039AA-B370-4BB7-9369-227FAAF06F8C}"/>
              </a:ext>
            </a:extLst>
          </p:cNvPr>
          <p:cNvSpPr txBox="1">
            <a:spLocks/>
          </p:cNvSpPr>
          <p:nvPr/>
        </p:nvSpPr>
        <p:spPr>
          <a:xfrm>
            <a:off x="1371600" y="132756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b="1" dirty="0"/>
              <a:t>Resultado do Modelo de Regressão: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FA989D-5B05-4948-92AC-AEC5D9FD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24786"/>
            <a:ext cx="10629746" cy="258417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97C16C2-CD94-40F4-A380-722F8C33F4BC}"/>
              </a:ext>
            </a:extLst>
          </p:cNvPr>
          <p:cNvSpPr/>
          <p:nvPr/>
        </p:nvSpPr>
        <p:spPr>
          <a:xfrm>
            <a:off x="6944138" y="3008243"/>
            <a:ext cx="3366053" cy="420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7802DB7-488A-474D-97D7-9AF1209D9097}"/>
              </a:ext>
            </a:extLst>
          </p:cNvPr>
          <p:cNvSpPr/>
          <p:nvPr/>
        </p:nvSpPr>
        <p:spPr>
          <a:xfrm>
            <a:off x="6334540" y="3690730"/>
            <a:ext cx="3969028" cy="420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2F86D94-8E62-435E-9F34-36FB3757481C}"/>
              </a:ext>
            </a:extLst>
          </p:cNvPr>
          <p:cNvSpPr/>
          <p:nvPr/>
        </p:nvSpPr>
        <p:spPr>
          <a:xfrm>
            <a:off x="6586330" y="4386466"/>
            <a:ext cx="3723861" cy="420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9945"/>
            <a:ext cx="9601200" cy="1485900"/>
          </a:xfrm>
        </p:spPr>
        <p:txBody>
          <a:bodyPr/>
          <a:lstStyle/>
          <a:p>
            <a:r>
              <a:rPr lang="pt-BR" dirty="0"/>
              <a:t>Transição Ofensiva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70C0B2-15F3-4470-8093-14565BC9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688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Média do Campeonato por Clube: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Top 3 Clubes nas variáveis: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A7F927-AC8E-4397-A843-03383B16F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33" b="-1"/>
          <a:stretch/>
        </p:blipFill>
        <p:spPr>
          <a:xfrm>
            <a:off x="5787752" y="1589433"/>
            <a:ext cx="3190107" cy="18656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B37005-939C-476F-AF9F-2658EAC6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29" y="4037315"/>
            <a:ext cx="7122768" cy="19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364433"/>
            <a:ext cx="8130208" cy="1485900"/>
          </a:xfrm>
        </p:spPr>
        <p:txBody>
          <a:bodyPr>
            <a:normAutofit/>
          </a:bodyPr>
          <a:lstStyle/>
          <a:p>
            <a:r>
              <a:rPr lang="pt-BR" dirty="0"/>
              <a:t>Transição Ofensiva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675A4-1973-4B3B-B454-3C3661D4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7" y="1601859"/>
            <a:ext cx="3988904" cy="46664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err="1"/>
              <a:t>Treino</a:t>
            </a:r>
            <a:r>
              <a:rPr lang="en-US" sz="2400" b="1" dirty="0"/>
              <a:t> A: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2100" b="1" dirty="0"/>
              <a:t>Total de Passes: </a:t>
            </a:r>
            <a:r>
              <a:rPr lang="pt-BR" sz="2100" dirty="0"/>
              <a:t>o objetivo da equipe azul será tocar o mínimo de 20 passes;</a:t>
            </a:r>
          </a:p>
          <a:p>
            <a:pPr marL="0" indent="0">
              <a:buNone/>
            </a:pPr>
            <a:endParaRPr lang="pt-BR" sz="2100" dirty="0"/>
          </a:p>
          <a:p>
            <a:pPr marL="0" indent="0">
              <a:buNone/>
            </a:pPr>
            <a:r>
              <a:rPr lang="en-US" sz="2100" b="1" dirty="0" err="1"/>
              <a:t>Divididas</a:t>
            </a:r>
            <a:r>
              <a:rPr lang="en-US" sz="2100" b="1" dirty="0"/>
              <a:t> </a:t>
            </a:r>
            <a:r>
              <a:rPr lang="en-US" sz="2100" b="1" dirty="0" err="1"/>
              <a:t>ganhas</a:t>
            </a:r>
            <a:r>
              <a:rPr lang="en-US" sz="2100" b="1" dirty="0"/>
              <a:t>: </a:t>
            </a:r>
            <a:r>
              <a:rPr lang="pt-BR" sz="2100" dirty="0"/>
              <a:t>o objetivo da equipe vermelha é conseguir a posse de bola antes da equipe azul trocar 20 passes;</a:t>
            </a:r>
          </a:p>
          <a:p>
            <a:pPr marL="0" indent="0">
              <a:buNone/>
            </a:pPr>
            <a:endParaRPr lang="pt-BR" sz="2100" dirty="0"/>
          </a:p>
          <a:p>
            <a:pPr marL="0" indent="0">
              <a:buNone/>
            </a:pPr>
            <a:r>
              <a:rPr lang="pt-BR" sz="2100" b="1" dirty="0"/>
              <a:t>Chute ao gol: </a:t>
            </a:r>
            <a:r>
              <a:rPr lang="pt-BR" sz="2100" dirty="0"/>
              <a:t>caso a equipe azul troque os 20 passes, ela deve entrar na área e finalizar ao gol. Se a equipe vermelha roubar a bola, ela deve contra-atacar e finalizar no gol azul.</a:t>
            </a:r>
            <a:endParaRPr lang="en-US" sz="21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DDFD7B9-0C47-46EB-AAEB-82ED1EF4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032" y="2211456"/>
            <a:ext cx="6517065" cy="36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7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274982"/>
            <a:ext cx="10493524" cy="1485900"/>
          </a:xfrm>
        </p:spPr>
        <p:txBody>
          <a:bodyPr>
            <a:normAutofit/>
          </a:bodyPr>
          <a:lstStyle/>
          <a:p>
            <a:r>
              <a:rPr lang="pt-BR" dirty="0"/>
              <a:t>Transição Ofensiva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291332-6EBB-42DA-B4FE-4A6F1DC6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38" y="2329174"/>
            <a:ext cx="4798267" cy="35355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EC6DAA-B014-445B-8F28-681F9535B10D}"/>
              </a:ext>
            </a:extLst>
          </p:cNvPr>
          <p:cNvSpPr txBox="1"/>
          <p:nvPr/>
        </p:nvSpPr>
        <p:spPr>
          <a:xfrm>
            <a:off x="1298712" y="1647351"/>
            <a:ext cx="479728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 err="1"/>
              <a:t>Treino</a:t>
            </a:r>
            <a:r>
              <a:rPr lang="en-US" sz="2000" b="1" dirty="0"/>
              <a:t> B: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Total de Passes: </a:t>
            </a:r>
            <a:r>
              <a:rPr lang="pt-BR" dirty="0"/>
              <a:t> a equipe azul deve trocar passes entre seus jogadores para criar espaços na defesa do time vermelho;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 err="1"/>
              <a:t>Divididas</a:t>
            </a:r>
            <a:r>
              <a:rPr lang="en-US" b="1" dirty="0"/>
              <a:t> </a:t>
            </a:r>
            <a:r>
              <a:rPr lang="en-US" b="1" dirty="0" err="1"/>
              <a:t>ganhas</a:t>
            </a:r>
            <a:r>
              <a:rPr lang="en-US" b="1" dirty="0"/>
              <a:t>: </a:t>
            </a:r>
            <a:r>
              <a:rPr lang="pt-BR" dirty="0"/>
              <a:t>os defensores do time vermelho devem roubar a bola e conseguir atravessar o meio de campo com ela em posse;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Chute ao gol: </a:t>
            </a:r>
            <a:r>
              <a:rPr lang="pt-BR" dirty="0"/>
              <a:t>caso a equipe azul passe pelos defensores, ela deve finalizar em uma das 4 </a:t>
            </a:r>
            <a:r>
              <a:rPr lang="pt-BR" dirty="0" err="1"/>
              <a:t>mini-balissas</a:t>
            </a:r>
            <a:r>
              <a:rPr lang="pt-BR" dirty="0"/>
              <a:t> distribuídas no campo. Se a equipe vermelha ultrapassar o meio de campo, ela deve finalizar no gol da equipe azul.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8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dirty="0"/>
              <a:t>Transição Defensiva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70C0B2-15F3-4470-8093-14565BC9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dirty="0"/>
              <a:t>Scout analisado:</a:t>
            </a:r>
          </a:p>
          <a:p>
            <a:pPr>
              <a:buFontTx/>
              <a:buChar char="-"/>
            </a:pPr>
            <a:r>
              <a:rPr lang="pt-BR" dirty="0"/>
              <a:t>Gols Sofridos</a:t>
            </a:r>
          </a:p>
          <a:p>
            <a:pPr>
              <a:buFontTx/>
              <a:buChar char="-"/>
            </a:pPr>
            <a:r>
              <a:rPr lang="pt-BR" dirty="0"/>
              <a:t>Posse de Bola</a:t>
            </a:r>
          </a:p>
          <a:p>
            <a:pPr>
              <a:buFontTx/>
              <a:buChar char="-"/>
            </a:pPr>
            <a:r>
              <a:rPr lang="pt-BR" dirty="0"/>
              <a:t>Faltas Cometidas</a:t>
            </a:r>
          </a:p>
          <a:p>
            <a:pPr>
              <a:buFontTx/>
              <a:buChar char="-"/>
            </a:pPr>
            <a:r>
              <a:rPr lang="pt-BR" dirty="0"/>
              <a:t>Total de Passes</a:t>
            </a:r>
          </a:p>
          <a:p>
            <a:pPr>
              <a:buFontTx/>
              <a:buChar char="-"/>
            </a:pPr>
            <a:r>
              <a:rPr lang="pt-BR" dirty="0"/>
              <a:t>Defesas</a:t>
            </a:r>
          </a:p>
          <a:p>
            <a:pPr>
              <a:buFontTx/>
              <a:buChar char="-"/>
            </a:pPr>
            <a:r>
              <a:rPr lang="pt-BR" dirty="0"/>
              <a:t>Divididas Ganhas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74A525-5DDC-44D1-A498-54A99AD4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4" y="599635"/>
            <a:ext cx="10696669" cy="56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BB1E807-4772-4BC0-9154-E320D6A2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87" y="2430902"/>
            <a:ext cx="10789336" cy="26328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8422"/>
            <a:ext cx="9601200" cy="1485900"/>
          </a:xfrm>
        </p:spPr>
        <p:txBody>
          <a:bodyPr/>
          <a:lstStyle/>
          <a:p>
            <a:r>
              <a:rPr lang="pt-BR" dirty="0"/>
              <a:t>Transição Defensiva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70C0B2-15F3-4470-8093-14565BC9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756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Resultado do Modelo de Regressão: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0F4FB07-2781-4815-A7DE-F06D77DCE0F3}"/>
              </a:ext>
            </a:extLst>
          </p:cNvPr>
          <p:cNvSpPr/>
          <p:nvPr/>
        </p:nvSpPr>
        <p:spPr>
          <a:xfrm>
            <a:off x="6525064" y="3038627"/>
            <a:ext cx="3913164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2A4087-50F4-46FC-BB77-DB102E8EB890}"/>
              </a:ext>
            </a:extLst>
          </p:cNvPr>
          <p:cNvSpPr/>
          <p:nvPr/>
        </p:nvSpPr>
        <p:spPr>
          <a:xfrm>
            <a:off x="6700400" y="3705207"/>
            <a:ext cx="3765964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4B6FEF-B9F3-445F-8EB5-F7A9F6AA07C4}"/>
              </a:ext>
            </a:extLst>
          </p:cNvPr>
          <p:cNvSpPr/>
          <p:nvPr/>
        </p:nvSpPr>
        <p:spPr>
          <a:xfrm>
            <a:off x="6525064" y="4395743"/>
            <a:ext cx="3909392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31D02E71-04A3-4A45-8C52-D0B23C91FEC7}"/>
              </a:ext>
            </a:extLst>
          </p:cNvPr>
          <p:cNvSpPr txBox="1">
            <a:spLocks/>
          </p:cNvSpPr>
          <p:nvPr/>
        </p:nvSpPr>
        <p:spPr>
          <a:xfrm>
            <a:off x="1371600" y="2066883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b="1" dirty="0"/>
              <a:t>Média do Campeonato por Clube: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pt-B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pt-B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pt-BR" b="1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pt-BR" b="1" dirty="0"/>
              <a:t>Top 3 Clubes nas variáveis: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Transição Defensiva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AB56C7A-5330-4B2A-931B-6AC868C3C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646" y="4201631"/>
            <a:ext cx="6664265" cy="1679082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2F2F00-8B51-4CC9-A32F-6D6F0A61C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42"/>
          <a:stretch/>
        </p:blipFill>
        <p:spPr>
          <a:xfrm>
            <a:off x="6290202" y="1834453"/>
            <a:ext cx="2893555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301487"/>
            <a:ext cx="6176776" cy="1485900"/>
          </a:xfrm>
        </p:spPr>
        <p:txBody>
          <a:bodyPr>
            <a:normAutofit/>
          </a:bodyPr>
          <a:lstStyle/>
          <a:p>
            <a:r>
              <a:rPr lang="pt-BR" dirty="0"/>
              <a:t>Futebol no Brasil</a:t>
            </a:r>
          </a:p>
        </p:txBody>
      </p:sp>
      <p:pic>
        <p:nvPicPr>
          <p:cNvPr id="1026" name="Picture 2" descr="Fature dinheiro assistindo partidas de futebol | Futebol, Milionário, Jogos  de futebol">
            <a:extLst>
              <a:ext uri="{FF2B5EF4-FFF2-40B4-BE49-F238E27FC236}">
                <a16:creationId xmlns:a16="http://schemas.microsoft.com/office/drawing/2014/main" id="{E3978519-5940-4E7C-AF63-C5C92D091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8" r="278" b="1"/>
          <a:stretch/>
        </p:blipFill>
        <p:spPr bwMode="auto">
          <a:xfrm>
            <a:off x="634276" y="1112524"/>
            <a:ext cx="3093388" cy="463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7D40C-DD3E-46FE-BEF4-01B5133E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384849"/>
            <a:ext cx="6176776" cy="481716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 futebol é a modalidade esportiva mais praticada e mais assistida no Brasil e no mundo;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causa dessa visibilidade o investimento financeiro feito pelos times de futebol na construção dos elencos atingem quantias impressionantes e os clubes precisam da ajuda de investidores e patrocinados para arcar com os custos;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Tais condições fazem com que exista uma grande cobrança em cima da comissão técnica e dos atletas. Exigindo que o retorno financeiro resulte nas primeiras posições em competições nacionais e internacionais de futebol.</a:t>
            </a:r>
          </a:p>
        </p:txBody>
      </p:sp>
    </p:spTree>
    <p:extLst>
      <p:ext uri="{BB962C8B-B14F-4D97-AF65-F5344CB8AC3E}">
        <p14:creationId xmlns:p14="http://schemas.microsoft.com/office/powerpoint/2010/main" val="1041260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420760"/>
            <a:ext cx="10493524" cy="1485900"/>
          </a:xfrm>
        </p:spPr>
        <p:txBody>
          <a:bodyPr>
            <a:normAutofit/>
          </a:bodyPr>
          <a:lstStyle/>
          <a:p>
            <a:r>
              <a:rPr lang="pt-BR" dirty="0"/>
              <a:t>Transição Defensiva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 descr="Forma, Quadrado&#10;&#10;Descrição gerada automaticamente">
            <a:extLst>
              <a:ext uri="{FF2B5EF4-FFF2-40B4-BE49-F238E27FC236}">
                <a16:creationId xmlns:a16="http://schemas.microsoft.com/office/drawing/2014/main" id="{83D18CA5-B9D8-4ACA-8D2E-C36CB6E6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22" y="2350235"/>
            <a:ext cx="3665483" cy="3542618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0AB8A3B-47AC-4BD9-8FE4-7995E1C06036}"/>
              </a:ext>
            </a:extLst>
          </p:cNvPr>
          <p:cNvSpPr txBox="1">
            <a:spLocks/>
          </p:cNvSpPr>
          <p:nvPr/>
        </p:nvSpPr>
        <p:spPr>
          <a:xfrm>
            <a:off x="1285460" y="1704560"/>
            <a:ext cx="5141843" cy="466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b="1" dirty="0" err="1"/>
              <a:t>Treino</a:t>
            </a:r>
            <a:r>
              <a:rPr lang="en-US" sz="2400" b="1" dirty="0"/>
              <a:t> A: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1900" b="1" dirty="0"/>
          </a:p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sz="2100" b="1" dirty="0" err="1"/>
              <a:t>Faltas</a:t>
            </a:r>
            <a:r>
              <a:rPr lang="en-US" sz="2100" b="1" dirty="0"/>
              <a:t> </a:t>
            </a:r>
            <a:r>
              <a:rPr lang="en-US" sz="2100" b="1" dirty="0" err="1"/>
              <a:t>Cometidas</a:t>
            </a:r>
            <a:r>
              <a:rPr lang="en-US" sz="2100" b="1" dirty="0"/>
              <a:t> e </a:t>
            </a:r>
            <a:r>
              <a:rPr lang="en-US" sz="2100" b="1" dirty="0" err="1"/>
              <a:t>Divididas</a:t>
            </a:r>
            <a:r>
              <a:rPr lang="en-US" sz="2100" b="1" dirty="0"/>
              <a:t> </a:t>
            </a:r>
            <a:r>
              <a:rPr lang="en-US" sz="2100" b="1" dirty="0" err="1"/>
              <a:t>ganhas</a:t>
            </a:r>
            <a:r>
              <a:rPr lang="en-US" sz="2100" b="1" dirty="0"/>
              <a:t>: </a:t>
            </a:r>
            <a:r>
              <a:rPr lang="pt-BR" sz="2100" dirty="0"/>
              <a:t>o objetivo da equipe azul é pressionar a dupla que está com a bola, conseguindo roubar a bola;</a:t>
            </a:r>
          </a:p>
          <a:p>
            <a:pPr marL="0" indent="0" algn="just">
              <a:buFont typeface="Franklin Gothic Book" panose="020B0503020102020204" pitchFamily="34" charset="0"/>
              <a:buNone/>
            </a:pPr>
            <a:endParaRPr lang="pt-BR" sz="2100" dirty="0"/>
          </a:p>
          <a:p>
            <a:pPr marL="0" indent="0" algn="just">
              <a:buFont typeface="Franklin Gothic Book" panose="020B0503020102020204" pitchFamily="34" charset="0"/>
              <a:buNone/>
            </a:pPr>
            <a:r>
              <a:rPr lang="pt-BR" sz="2100" b="1" dirty="0"/>
              <a:t>Total de Passes: </a:t>
            </a:r>
            <a:r>
              <a:rPr lang="pt-BR" sz="2100" dirty="0"/>
              <a:t>as equipes que estão fora do quadrado, tem como objetivo rotacionar a bola, evitando que o time azul conquiste a posse de bola.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0376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142460"/>
            <a:ext cx="10493524" cy="1485900"/>
          </a:xfrm>
        </p:spPr>
        <p:txBody>
          <a:bodyPr>
            <a:normAutofit/>
          </a:bodyPr>
          <a:lstStyle/>
          <a:p>
            <a:r>
              <a:rPr lang="pt-BR" dirty="0"/>
              <a:t>Transição Defensiva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713B07-9DB7-4934-B3C0-7739AEC1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63" y="2034296"/>
            <a:ext cx="5213379" cy="3818801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312E7BB-24FF-4401-8E43-F9F6BDDC5191}"/>
              </a:ext>
            </a:extLst>
          </p:cNvPr>
          <p:cNvSpPr txBox="1">
            <a:spLocks/>
          </p:cNvSpPr>
          <p:nvPr/>
        </p:nvSpPr>
        <p:spPr>
          <a:xfrm>
            <a:off x="1285460" y="1547190"/>
            <a:ext cx="4399723" cy="466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b="1" dirty="0" err="1"/>
              <a:t>Treino</a:t>
            </a:r>
            <a:r>
              <a:rPr lang="en-US" sz="2400" b="1" dirty="0"/>
              <a:t> B: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1900" b="1" dirty="0"/>
          </a:p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sz="2100" b="1" dirty="0" err="1"/>
              <a:t>Faltas</a:t>
            </a:r>
            <a:r>
              <a:rPr lang="en-US" sz="2100" b="1" dirty="0"/>
              <a:t> </a:t>
            </a:r>
            <a:r>
              <a:rPr lang="en-US" sz="2100" b="1" dirty="0" err="1"/>
              <a:t>Cometidas</a:t>
            </a:r>
            <a:r>
              <a:rPr lang="en-US" sz="2100" b="1" dirty="0"/>
              <a:t> e </a:t>
            </a:r>
            <a:r>
              <a:rPr lang="en-US" sz="2100" b="1" dirty="0" err="1"/>
              <a:t>Divididas</a:t>
            </a:r>
            <a:r>
              <a:rPr lang="en-US" sz="2100" b="1" dirty="0"/>
              <a:t> </a:t>
            </a:r>
            <a:r>
              <a:rPr lang="en-US" sz="2100" b="1" dirty="0" err="1"/>
              <a:t>ganhas</a:t>
            </a:r>
            <a:r>
              <a:rPr lang="en-US" sz="2100" b="1" dirty="0"/>
              <a:t>: </a:t>
            </a:r>
            <a:r>
              <a:rPr lang="pt-BR" sz="2100" dirty="0"/>
              <a:t>o objetivo da equipe azul é pressionar a equipe vermelha e conquistar a posse de bola;</a:t>
            </a:r>
          </a:p>
          <a:p>
            <a:pPr marL="0" indent="0" algn="just">
              <a:buFont typeface="Franklin Gothic Book" panose="020B0503020102020204" pitchFamily="34" charset="0"/>
              <a:buNone/>
            </a:pPr>
            <a:endParaRPr lang="pt-BR" sz="2100" dirty="0"/>
          </a:p>
          <a:p>
            <a:pPr marL="0" indent="0" algn="just">
              <a:buFont typeface="Franklin Gothic Book" panose="020B0503020102020204" pitchFamily="34" charset="0"/>
              <a:buNone/>
            </a:pPr>
            <a:r>
              <a:rPr lang="pt-BR" sz="2100" b="1" dirty="0"/>
              <a:t>Total de Passes: </a:t>
            </a:r>
            <a:r>
              <a:rPr lang="pt-BR" sz="2100" dirty="0"/>
              <a:t>a equipe vermelha e branca, devem trocar passes entre si e abrir espaço na marcação do time azul, passando a bola pelas </a:t>
            </a:r>
            <a:r>
              <a:rPr lang="pt-BR" sz="2100" dirty="0" err="1"/>
              <a:t>mini-balizas</a:t>
            </a:r>
            <a:r>
              <a:rPr lang="pt-BR" sz="2100" dirty="0"/>
              <a:t> se possível.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2420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81" y="2368827"/>
            <a:ext cx="10493524" cy="1739348"/>
          </a:xfrm>
        </p:spPr>
        <p:txBody>
          <a:bodyPr>
            <a:noAutofit/>
          </a:bodyPr>
          <a:lstStyle/>
          <a:p>
            <a:pPr algn="ctr"/>
            <a:r>
              <a:rPr lang="pt-BR" sz="10300" b="1" dirty="0"/>
              <a:t>OBRIGADO!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53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990"/>
            <a:ext cx="9601200" cy="1485900"/>
          </a:xfrm>
        </p:spPr>
        <p:txBody>
          <a:bodyPr/>
          <a:lstStyle/>
          <a:p>
            <a:r>
              <a:rPr lang="pt-BR" dirty="0"/>
              <a:t>Futebol no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7D40C-DD3E-46FE-BEF4-01B5133E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299"/>
            <a:ext cx="9852991" cy="411314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Ao longo da temporada os clubes brasileiros disputam diversos campeonatos, como os Estaduais, o Campeonato Brasileiro, a Copa do Brasil, Sul Americana e Libertadores, sendo que algumas dessas competições ocorrem de forma simultânea;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intervalos entre os jogos costumam ser de três a quatro dias no calendário nacional, deixando um período curto de tempo para o descanso e treinamento da equipe;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aguentar a intensa maratona de jogos, os clubes tem aumentando a sua comissão técnica, buscando apoio em profissionais da área da saúde como nutricionistas, fisioterapeutas e psicólogos.</a:t>
            </a:r>
          </a:p>
        </p:txBody>
      </p:sp>
    </p:spTree>
    <p:extLst>
      <p:ext uri="{BB962C8B-B14F-4D97-AF65-F5344CB8AC3E}">
        <p14:creationId xmlns:p14="http://schemas.microsoft.com/office/powerpoint/2010/main" val="21003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096" y="327989"/>
            <a:ext cx="5824330" cy="1485900"/>
          </a:xfrm>
        </p:spPr>
        <p:txBody>
          <a:bodyPr>
            <a:normAutofit/>
          </a:bodyPr>
          <a:lstStyle/>
          <a:p>
            <a:r>
              <a:rPr lang="pt-BR" sz="4100" dirty="0"/>
              <a:t>Analista de Desempenho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7D40C-DD3E-46FE-BEF4-01B5133E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096" y="1424608"/>
            <a:ext cx="6042074" cy="462826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Esse posto que hoje é fundamental, há dez anos praticamente não existia. Poucos clubes se davam ao luxo de apostar em análise de desempenho. Hoje, os 20 clubes da Série A têm pelo menos um profissional dedicado ao cargo;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Sua função é bem objetiva: coletar dados durante as partidas e treinamentos, e repassar essa informação aos técnicos e jogadores;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Essa informação pode ser usada para elaborar um treinamento específico e até mesmo entender os padrões de jogo do time adversário.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9A94854-989B-4109-BF8F-304D4CDD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1006" y="805126"/>
            <a:ext cx="369966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95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980"/>
            <a:ext cx="9601200" cy="1485900"/>
          </a:xfrm>
        </p:spPr>
        <p:txBody>
          <a:bodyPr/>
          <a:lstStyle/>
          <a:p>
            <a:r>
              <a:rPr lang="pt-BR" dirty="0"/>
              <a:t>O que é o Scout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7D40C-DD3E-46FE-BEF4-01B5133E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866243" cy="4749248"/>
          </a:xfrm>
        </p:spPr>
        <p:txBody>
          <a:bodyPr/>
          <a:lstStyle/>
          <a:p>
            <a:pPr algn="just"/>
            <a:r>
              <a:rPr lang="pt-BR" dirty="0" err="1"/>
              <a:t>Scouting</a:t>
            </a:r>
            <a:r>
              <a:rPr lang="pt-BR" dirty="0"/>
              <a:t> é o processo de observação e análise que tem como principal objetivo capturar o máximo de informações a nível individual (jogadores) ou coletivo (equipes), onde o output coletado é o que chamamos de Scout;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dados de Scout compreendem contagem de eventos, como passes, finalizações, impedimentos e demais fundamentos do esporte, que quando analisados podem auxiliar no processo de tomada de decisão por parte da comissão técnica;</a:t>
            </a:r>
          </a:p>
          <a:p>
            <a:pPr algn="just"/>
            <a:endParaRPr lang="pt-BR" dirty="0"/>
          </a:p>
          <a:p>
            <a:pPr algn="just"/>
            <a:r>
              <a:rPr lang="pt-BR" b="0" i="0" dirty="0">
                <a:effectLst/>
                <a:latin typeface="-apple-system"/>
              </a:rPr>
              <a:t>Devido à popularidade do futebol, há diversos trabalhos acadêmicos que buscam aplicar o Aprendizado de Máquina em dados de scout nesse esporte.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78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FD3849-76AC-4570-8384-F0A2F294C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5" b="2005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Como usar </a:t>
            </a:r>
            <a:r>
              <a:rPr lang="en-US" sz="4000" cap="all" dirty="0" err="1"/>
              <a:t>os</a:t>
            </a:r>
            <a:r>
              <a:rPr lang="en-US" sz="4000" cap="all" dirty="0"/>
              <a:t> dados do Scout para </a:t>
            </a:r>
            <a:r>
              <a:rPr lang="en-US" sz="4000" cap="all" dirty="0" err="1"/>
              <a:t>otimizar</a:t>
            </a:r>
            <a:r>
              <a:rPr lang="en-US" sz="4000" cap="all" dirty="0"/>
              <a:t> </a:t>
            </a:r>
            <a:r>
              <a:rPr lang="en-US" sz="4000" cap="all" dirty="0" err="1"/>
              <a:t>os</a:t>
            </a:r>
            <a:r>
              <a:rPr lang="en-US" sz="4000" cap="all" dirty="0"/>
              <a:t> </a:t>
            </a:r>
            <a:r>
              <a:rPr lang="en-US" sz="4000" cap="all" dirty="0" err="1"/>
              <a:t>treinos</a:t>
            </a:r>
            <a:r>
              <a:rPr lang="en-US" sz="4000" cap="all" dirty="0"/>
              <a:t> </a:t>
            </a:r>
            <a:r>
              <a:rPr lang="en-US" sz="4000" cap="all" dirty="0" err="1"/>
              <a:t>ao</a:t>
            </a:r>
            <a:r>
              <a:rPr lang="en-US" sz="4000" cap="all" dirty="0"/>
              <a:t> </a:t>
            </a:r>
            <a:r>
              <a:rPr lang="en-US" sz="4000" cap="all" dirty="0" err="1"/>
              <a:t>longo</a:t>
            </a:r>
            <a:r>
              <a:rPr lang="en-US" sz="4000" cap="all" dirty="0"/>
              <a:t> da </a:t>
            </a:r>
            <a:r>
              <a:rPr lang="en-US" sz="4000" cap="all" dirty="0" err="1"/>
              <a:t>temporada</a:t>
            </a:r>
            <a:r>
              <a:rPr lang="en-US" sz="4000" cap="all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6317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396259"/>
            <a:ext cx="10493524" cy="1485900"/>
          </a:xfrm>
        </p:spPr>
        <p:txBody>
          <a:bodyPr>
            <a:normAutofit/>
          </a:bodyPr>
          <a:lstStyle/>
          <a:p>
            <a:r>
              <a:rPr lang="pt-BR" dirty="0"/>
              <a:t>Dados Utilizados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7D40C-DD3E-46FE-BEF4-01B5133E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3" y="1882159"/>
            <a:ext cx="5072437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 banco de dados é composto pelos dados de scout das 39 rodadas do Campeonato Brasileiro de Futebol 2021 – Serie A, sendo analisadas as 14 variáveis de cada clube, em cada um dos jogos do campeonato.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59E218AC-13F3-47A1-8662-8D534516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503" y="1657691"/>
            <a:ext cx="4061100" cy="40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9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FE05-8F0D-4232-A15D-5F69162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47" y="314765"/>
            <a:ext cx="9601200" cy="1485900"/>
          </a:xfrm>
        </p:spPr>
        <p:txBody>
          <a:bodyPr/>
          <a:lstStyle/>
          <a:p>
            <a:r>
              <a:rPr lang="pt-BR" dirty="0"/>
              <a:t>Variáveis escolhidas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B276F3E6-7BD9-47C1-B447-DF505400D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895803"/>
              </p:ext>
            </p:extLst>
          </p:nvPr>
        </p:nvGraphicFramePr>
        <p:xfrm>
          <a:off x="2557670" y="1444488"/>
          <a:ext cx="8294383" cy="4956305"/>
        </p:xfrm>
        <a:graphic>
          <a:graphicData uri="http://schemas.openxmlformats.org/drawingml/2006/table">
            <a:tbl>
              <a:tblPr/>
              <a:tblGrid>
                <a:gridCol w="1801577">
                  <a:extLst>
                    <a:ext uri="{9D8B030D-6E8A-4147-A177-3AD203B41FA5}">
                      <a16:colId xmlns:a16="http://schemas.microsoft.com/office/drawing/2014/main" val="291214778"/>
                    </a:ext>
                  </a:extLst>
                </a:gridCol>
                <a:gridCol w="6492806">
                  <a:extLst>
                    <a:ext uri="{9D8B030D-6E8A-4147-A177-3AD203B41FA5}">
                      <a16:colId xmlns:a16="http://schemas.microsoft.com/office/drawing/2014/main" val="3022136413"/>
                    </a:ext>
                  </a:extLst>
                </a:gridCol>
              </a:tblGrid>
              <a:tr h="32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60857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Vitória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Vitória na partida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297670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Gols Feitos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Total de gols marcados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33990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Gols Sofridos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Total de gols sofridos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36392"/>
                  </a:ext>
                </a:extLst>
              </a:tr>
              <a:tr h="5822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Posse de Bola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Tempo em que um time ficou com a posse de bola, expresso em função do tempo   total que a bola ficou no jogo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707325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Passes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Número de passes intencionais que o time tentou executar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206746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Passes Certos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Número de passes intencionais certos entre dois companheiros de 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736140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Chutes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Número de tentativas intencionais de chute em direção ao gol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632027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Chute ao Gol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Número de chutes que foram em direção ao gol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033598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Chutes Errados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Número de chutes que não foram em direção ao gol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40690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Faltas Cometidas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Número de infrações cometidas apontadas pelo juiz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707314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Faltas Sofridas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Número de infrações sofridas apontadas pelo juiz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49632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Divididas Ganhas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Número de ações de recuperação de posse de bola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910703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Defesas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Número de Defesas realizadas pelo goleiro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413459"/>
                  </a:ext>
                </a:extLst>
              </a:tr>
              <a:tr h="32510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Escanteio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Número de escanteios cobrados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603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6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AC4165-6999-42C7-9B01-79D5C846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43304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 err="1"/>
              <a:t>Correlação</a:t>
            </a:r>
            <a:r>
              <a:rPr lang="en-US" dirty="0"/>
              <a:t>: Vitória x Scout</a:t>
            </a:r>
            <a:endParaRPr lang="pt-BR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44C2CED6-E25D-4E80-BF0C-CDA864BA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Primeiro passo da analise foi compreender como os dados de scout influenciaram de forma positiva ou negativa no desempenho das equipes nas partidas (se venceram ou não aquele jogo).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isso, foi utilizado o classificador </a:t>
            </a:r>
            <a:r>
              <a:rPr lang="pt-BR" dirty="0" err="1"/>
              <a:t>Random</a:t>
            </a:r>
            <a:r>
              <a:rPr lang="pt-BR" dirty="0"/>
              <a:t> Forest (RF), por representar um bom compromisso entre </a:t>
            </a:r>
            <a:r>
              <a:rPr lang="pt-BR" dirty="0" err="1"/>
              <a:t>interpretabilidade</a:t>
            </a:r>
            <a:r>
              <a:rPr lang="pt-BR" dirty="0"/>
              <a:t> e acurácia.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356FC560-1B94-4945-ACDA-E45CDD81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834" y="639704"/>
            <a:ext cx="3156591" cy="557784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62F59C7-64E5-4B20-8D6C-9191283F9A81}"/>
              </a:ext>
            </a:extLst>
          </p:cNvPr>
          <p:cNvSpPr/>
          <p:nvPr/>
        </p:nvSpPr>
        <p:spPr>
          <a:xfrm>
            <a:off x="8323834" y="1055205"/>
            <a:ext cx="3156591" cy="892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96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{E0472983-CBF2-43E2-878A-5359DB5C6BC2}tf10001105</Template>
  <TotalTime>768</TotalTime>
  <Words>1166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-apple-system</vt:lpstr>
      <vt:lpstr>Calibri</vt:lpstr>
      <vt:lpstr>Franklin Gothic Book</vt:lpstr>
      <vt:lpstr>Cortar</vt:lpstr>
      <vt:lpstr>Analise do SCOUT</vt:lpstr>
      <vt:lpstr>Futebol no Brasil</vt:lpstr>
      <vt:lpstr>Futebol no Brasil</vt:lpstr>
      <vt:lpstr>Analista de Desempenho</vt:lpstr>
      <vt:lpstr>O que é o Scout ?</vt:lpstr>
      <vt:lpstr>Como usar os dados do Scout para otimizar os treinos ao longo da temporada ?</vt:lpstr>
      <vt:lpstr>Dados Utilizados</vt:lpstr>
      <vt:lpstr>Variáveis escolhidas</vt:lpstr>
      <vt:lpstr>Correlação: Vitória x Scout</vt:lpstr>
      <vt:lpstr>Dinâmica do Jogo</vt:lpstr>
      <vt:lpstr>Regressão Linear Múltipla:</vt:lpstr>
      <vt:lpstr>Transição Ofensiva</vt:lpstr>
      <vt:lpstr>Transição Ofensiva</vt:lpstr>
      <vt:lpstr>Transição Ofensiva</vt:lpstr>
      <vt:lpstr>Transição Ofensiva</vt:lpstr>
      <vt:lpstr>Transição Ofensiva</vt:lpstr>
      <vt:lpstr>Transição Defensiva</vt:lpstr>
      <vt:lpstr>Transição Defensiva</vt:lpstr>
      <vt:lpstr>Transição Defensiva</vt:lpstr>
      <vt:lpstr>Transição Defensiva</vt:lpstr>
      <vt:lpstr>Transição Defensiva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do SCOUT</dc:title>
  <dc:creator>Anna Marques</dc:creator>
  <cp:lastModifiedBy>Anna Marques</cp:lastModifiedBy>
  <cp:revision>6</cp:revision>
  <dcterms:created xsi:type="dcterms:W3CDTF">2021-12-11T13:06:50Z</dcterms:created>
  <dcterms:modified xsi:type="dcterms:W3CDTF">2021-12-18T13:05:30Z</dcterms:modified>
</cp:coreProperties>
</file>