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90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324763c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324763c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7324763cc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7324763cc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324763cc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7324763cc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324763cc5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324763cc5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75FB3C8B-5438-DC86-3E91-FDA9BD5BA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324763cc5_0_123:notes">
            <a:extLst>
              <a:ext uri="{FF2B5EF4-FFF2-40B4-BE49-F238E27FC236}">
                <a16:creationId xmlns:a16="http://schemas.microsoft.com/office/drawing/2014/main" id="{B65AF384-49EC-3925-BB53-CA020B9BCC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324763cc5_0_123:notes">
            <a:extLst>
              <a:ext uri="{FF2B5EF4-FFF2-40B4-BE49-F238E27FC236}">
                <a16:creationId xmlns:a16="http://schemas.microsoft.com/office/drawing/2014/main" id="{B2CCE31D-CA8F-1303-A4C6-C05CA19573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50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7FBB9B36-A23C-D30B-B5BC-3DCA3A8B1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324763cc5_0_123:notes">
            <a:extLst>
              <a:ext uri="{FF2B5EF4-FFF2-40B4-BE49-F238E27FC236}">
                <a16:creationId xmlns:a16="http://schemas.microsoft.com/office/drawing/2014/main" id="{27162162-DD0E-16DB-D9A5-1170B659B4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324763cc5_0_123:notes">
            <a:extLst>
              <a:ext uri="{FF2B5EF4-FFF2-40B4-BE49-F238E27FC236}">
                <a16:creationId xmlns:a16="http://schemas.microsoft.com/office/drawing/2014/main" id="{221D44A8-99ED-315D-1A36-90C878AE57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566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2A7ED5C0-1362-496C-0964-B5BA329EE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324763cc5_0_123:notes">
            <a:extLst>
              <a:ext uri="{FF2B5EF4-FFF2-40B4-BE49-F238E27FC236}">
                <a16:creationId xmlns:a16="http://schemas.microsoft.com/office/drawing/2014/main" id="{8053C293-7EBC-D106-8EC9-8D72E70E0F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324763cc5_0_123:notes">
            <a:extLst>
              <a:ext uri="{FF2B5EF4-FFF2-40B4-BE49-F238E27FC236}">
                <a16:creationId xmlns:a16="http://schemas.microsoft.com/office/drawing/2014/main" id="{42176EED-A883-8144-5026-16E13A382F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309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6F5D4B25-24E0-0911-14F2-E437EEDC1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324763cc5_0_123:notes">
            <a:extLst>
              <a:ext uri="{FF2B5EF4-FFF2-40B4-BE49-F238E27FC236}">
                <a16:creationId xmlns:a16="http://schemas.microsoft.com/office/drawing/2014/main" id="{64F86715-95D8-7FB7-D42D-2D38F432B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324763cc5_0_123:notes">
            <a:extLst>
              <a:ext uri="{FF2B5EF4-FFF2-40B4-BE49-F238E27FC236}">
                <a16:creationId xmlns:a16="http://schemas.microsoft.com/office/drawing/2014/main" id="{E4E63E54-CBA1-28ED-3993-FD067E61EE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7048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324763cc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324763cc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73" y="179361"/>
            <a:ext cx="2182950" cy="12374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905725" y="370300"/>
            <a:ext cx="59079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Centro Universitário de Excelência</a:t>
            </a:r>
            <a:endParaRPr sz="2000" b="1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Sistemas de Informação</a:t>
            </a:r>
            <a:endParaRPr sz="2000" b="1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68975" y="3220700"/>
            <a:ext cx="8091900" cy="12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Autores:</a:t>
            </a:r>
            <a:r>
              <a:rPr lang="pt-BR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	</a:t>
            </a:r>
            <a:r>
              <a:rPr lang="pt-BR" dirty="0">
                <a:latin typeface="Poppins"/>
                <a:ea typeface="Poppins"/>
                <a:cs typeface="Poppins"/>
                <a:sym typeface="Poppins"/>
              </a:rPr>
              <a:t>&lt;César Filipe Gomes da Silva&gt;</a:t>
            </a:r>
            <a:r>
              <a:rPr lang="pt-BR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br>
              <a:rPr lang="pt-BR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pt-BR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pt-BR" dirty="0">
                <a:latin typeface="Poppins"/>
                <a:ea typeface="Poppins"/>
                <a:cs typeface="Poppins"/>
                <a:sym typeface="Poppins"/>
              </a:rPr>
              <a:t>&lt;Rodrigo Souza Guimarães&gt;</a:t>
            </a:r>
            <a:br>
              <a:rPr lang="pt-BR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pt-BR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pt-BR" dirty="0">
                <a:latin typeface="Poppins"/>
                <a:ea typeface="Poppins"/>
                <a:cs typeface="Poppins"/>
                <a:sym typeface="Poppins"/>
              </a:rPr>
              <a:t>&lt;Valnei Sousa </a:t>
            </a:r>
            <a:r>
              <a:rPr lang="pt-BR">
                <a:latin typeface="Poppins"/>
                <a:ea typeface="Poppins"/>
                <a:cs typeface="Poppins"/>
                <a:sym typeface="Poppins"/>
              </a:rPr>
              <a:t>Conceição Filho&gt;</a:t>
            </a:r>
            <a:endParaRPr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0" y="1531950"/>
            <a:ext cx="9144000" cy="17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latin typeface="Poppins"/>
                <a:ea typeface="Poppins"/>
                <a:cs typeface="Poppins"/>
                <a:sym typeface="Poppins"/>
              </a:rPr>
              <a:t>Mineração de dados</a:t>
            </a:r>
            <a:br>
              <a:rPr lang="pt-BR" sz="3600" b="1" dirty="0">
                <a:latin typeface="Poppins"/>
                <a:ea typeface="Poppins"/>
                <a:cs typeface="Poppins"/>
                <a:sym typeface="Poppins"/>
              </a:rPr>
            </a:br>
            <a:r>
              <a:rPr lang="pt-BR" sz="3600" b="1" dirty="0">
                <a:latin typeface="Poppins"/>
                <a:ea typeface="Poppins"/>
                <a:cs typeface="Poppins"/>
                <a:sym typeface="Poppins"/>
              </a:rPr>
              <a:t>Tia Lu </a:t>
            </a:r>
            <a:r>
              <a:rPr lang="pt-BR" sz="3600" b="1" dirty="0" err="1">
                <a:latin typeface="Poppins"/>
                <a:ea typeface="Poppins"/>
                <a:cs typeface="Poppins"/>
                <a:sym typeface="Poppins"/>
              </a:rPr>
              <a:t>Statics</a:t>
            </a:r>
            <a:r>
              <a:rPr lang="pt-BR" sz="3600" b="1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sz="3600" b="1" dirty="0" err="1">
                <a:latin typeface="Poppins"/>
                <a:ea typeface="Poppins"/>
                <a:cs typeface="Poppins"/>
                <a:sym typeface="Poppins"/>
              </a:rPr>
              <a:t>Camacari</a:t>
            </a:r>
            <a:r>
              <a:rPr lang="pt-BR" sz="3600" b="1" dirty="0">
                <a:latin typeface="Poppins"/>
                <a:ea typeface="Poppins"/>
                <a:cs typeface="Poppins"/>
                <a:sym typeface="Poppins"/>
              </a:rPr>
              <a:t> </a:t>
            </a:r>
            <a:endParaRPr sz="36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214925" y="4653975"/>
            <a:ext cx="30000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Feira de Santana, 2025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0"/>
            <a:ext cx="32319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92150" y="482800"/>
            <a:ext cx="28476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Agenda</a:t>
            </a:r>
            <a:endParaRPr sz="36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92150" y="3313225"/>
            <a:ext cx="28476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Objetivo da apresentação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420000" y="670050"/>
            <a:ext cx="22467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1. Introdução</a:t>
            </a:r>
            <a:r>
              <a:rPr lang="pt-BR" sz="1200" b="1" dirty="0">
                <a:solidFill>
                  <a:schemeClr val="bg2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pt-BR" sz="1200" dirty="0">
                <a:solidFill>
                  <a:schemeClr val="bg2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Importância da estatística na mineração de dados e o objetivo do projeto.</a:t>
            </a:r>
            <a:br>
              <a:rPr lang="pt-BR" sz="1200" dirty="0">
                <a:solidFill>
                  <a:schemeClr val="bg2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1200" dirty="0">
              <a:solidFill>
                <a:schemeClr val="bg2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420000" y="2000025"/>
            <a:ext cx="22467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2. Fundamentação Teórica:</a:t>
            </a:r>
            <a:r>
              <a:rPr lang="pt-BR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Descrição breve das principais funções presentes no código</a:t>
            </a:r>
            <a:endParaRPr sz="12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420000" y="3330000"/>
            <a:ext cx="22467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3. Metodologia:</a:t>
            </a:r>
            <a:r>
              <a:rPr lang="pt-BR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Ferramentas utilizadas na implementações das funções da classe </a:t>
            </a:r>
            <a:r>
              <a:rPr lang="pt-BR" sz="1200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Statics</a:t>
            </a:r>
            <a:r>
              <a:rPr lang="pt-BR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120000" y="670050"/>
            <a:ext cx="22467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4. Resultado e discussões: </a:t>
            </a:r>
            <a:r>
              <a:rPr lang="pt-BR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Resultado das implementações e desafios enfrentados </a:t>
            </a:r>
            <a:endParaRPr sz="12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sp>
        <p:nvSpPr>
          <p:cNvPr id="2" name="Google Shape;70;p14">
            <a:extLst>
              <a:ext uri="{FF2B5EF4-FFF2-40B4-BE49-F238E27FC236}">
                <a16:creationId xmlns:a16="http://schemas.microsoft.com/office/drawing/2014/main" id="{587C5F4B-CA90-3922-5EED-FD029F0D217C}"/>
              </a:ext>
            </a:extLst>
          </p:cNvPr>
          <p:cNvSpPr txBox="1"/>
          <p:nvPr/>
        </p:nvSpPr>
        <p:spPr>
          <a:xfrm>
            <a:off x="6120000" y="2000025"/>
            <a:ext cx="22467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5. Considerações Finais: </a:t>
            </a:r>
            <a:r>
              <a:rPr lang="pt-BR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Aprendizados adquiridos e próximas etapas.</a:t>
            </a:r>
            <a:endParaRPr sz="12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Font typeface="Poppins"/>
              <a:buChar char="●"/>
            </a:pPr>
            <a:r>
              <a:rPr lang="pt-BR" dirty="0">
                <a:latin typeface="Poppins"/>
                <a:ea typeface="Poppins"/>
                <a:cs typeface="Poppins"/>
                <a:sym typeface="Poppins"/>
              </a:rPr>
              <a:t>Mineração de dados é </a:t>
            </a:r>
            <a:r>
              <a:rPr lang="pt-BR" dirty="0">
                <a:latin typeface="Poppins" panose="00000500000000000000" pitchFamily="2" charset="0"/>
                <a:cs typeface="Poppins" panose="00000500000000000000" pitchFamily="2" charset="0"/>
              </a:rPr>
              <a:t>um processo automatizado que analisa grandes volumes de dados, para transformar esses dados em insights é necessário compreender conceitos estatísticos. </a:t>
            </a:r>
            <a:endParaRPr lang="pt-BR" dirty="0"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</a:pPr>
            <a:r>
              <a:rPr lang="pt-BR" dirty="0">
                <a:latin typeface="Poppins"/>
                <a:ea typeface="Poppins"/>
                <a:cs typeface="Poppins"/>
                <a:sym typeface="Poppins"/>
              </a:rPr>
              <a:t>O objetivo principal do projeto é criar uma biblioteca para métricas estatísticas em Python , que permite reforçar o entendimento de estatística e programação.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</a:pPr>
            <a:r>
              <a:rPr lang="pt-BR" dirty="0">
                <a:latin typeface="Poppins"/>
                <a:ea typeface="Poppins"/>
                <a:cs typeface="Poppins"/>
                <a:sym typeface="Poppins"/>
              </a:rPr>
              <a:t>Interessante destacar que foram utilizados apenas recursos nativos da linguagem, sem depender de bibliotecas externas.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68400" y="28005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Introdução</a:t>
            </a:r>
            <a:endParaRPr sz="3200" b="1" dirty="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3214925" y="4653975"/>
            <a:ext cx="30000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Título da Apresentação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Font typeface="Poppins"/>
              <a:buChar char="●"/>
            </a:pPr>
            <a:r>
              <a:rPr lang="pt-BR" dirty="0">
                <a:latin typeface="Poppins"/>
                <a:ea typeface="Poppins"/>
                <a:cs typeface="Poppins"/>
                <a:sym typeface="Poppins"/>
              </a:rPr>
              <a:t>Média </a:t>
            </a:r>
            <a:r>
              <a:rPr lang="pt-BR" sz="1400" dirty="0">
                <a:latin typeface="Poppins"/>
                <a:ea typeface="Poppins"/>
                <a:cs typeface="Poppins"/>
                <a:sym typeface="Poppins"/>
              </a:rPr>
              <a:t>- $$ \mu = \</a:t>
            </a:r>
            <a:r>
              <a:rPr lang="pt-BR" sz="1400" dirty="0" err="1">
                <a:latin typeface="Poppins"/>
                <a:ea typeface="Poppins"/>
                <a:cs typeface="Poppins"/>
                <a:sym typeface="Poppins"/>
              </a:rPr>
              <a:t>frac</a:t>
            </a:r>
            <a:r>
              <a:rPr lang="pt-BR" sz="1400" dirty="0">
                <a:latin typeface="Poppins"/>
                <a:ea typeface="Poppins"/>
                <a:cs typeface="Poppins"/>
                <a:sym typeface="Poppins"/>
              </a:rPr>
              <a:t>{1}{N} \sum_{i=1}^{N} </a:t>
            </a:r>
            <a:r>
              <a:rPr lang="pt-BR" sz="1400" dirty="0" err="1">
                <a:latin typeface="Poppins"/>
                <a:ea typeface="Poppins"/>
                <a:cs typeface="Poppins"/>
                <a:sym typeface="Poppins"/>
              </a:rPr>
              <a:t>x_i</a:t>
            </a:r>
            <a:r>
              <a:rPr lang="pt-BR" sz="1400" dirty="0">
                <a:latin typeface="Poppins"/>
                <a:ea typeface="Poppins"/>
                <a:cs typeface="Poppins"/>
                <a:sym typeface="Poppins"/>
              </a:rPr>
              <a:t> $$</a:t>
            </a:r>
          </a:p>
          <a:p>
            <a:pPr lvl="0">
              <a:buFont typeface="Poppins"/>
              <a:buChar char="●"/>
            </a:pPr>
            <a:r>
              <a:rPr lang="pt-BR" dirty="0">
                <a:latin typeface="Poppins"/>
                <a:ea typeface="Poppins"/>
                <a:cs typeface="Poppins"/>
                <a:sym typeface="Poppins"/>
              </a:rPr>
              <a:t>Mediana  </a:t>
            </a:r>
            <a:r>
              <a:rPr lang="pt-BR" sz="1400" dirty="0">
                <a:latin typeface="Poppins"/>
                <a:ea typeface="Poppins"/>
                <a:cs typeface="Poppins"/>
                <a:sym typeface="Poppins"/>
              </a:rPr>
              <a:t>- A mediana é o valor central de um conjunto de dados ordenado.</a:t>
            </a:r>
          </a:p>
          <a:p>
            <a:pPr lvl="0">
              <a:buFont typeface="Poppins"/>
              <a:buChar char="●"/>
            </a:pPr>
            <a:r>
              <a:rPr lang="pt-BR" dirty="0">
                <a:latin typeface="Poppins"/>
                <a:ea typeface="Poppins"/>
                <a:cs typeface="Poppins"/>
                <a:sym typeface="Poppins"/>
              </a:rPr>
              <a:t>Moda </a:t>
            </a:r>
            <a:r>
              <a:rPr lang="pt-BR" sz="1400" dirty="0">
                <a:latin typeface="Poppins"/>
                <a:ea typeface="Poppins"/>
                <a:cs typeface="Poppins"/>
                <a:sym typeface="Poppins"/>
              </a:rPr>
              <a:t>- A moda é o valor que aparece com mais frequência no conjunto de dados.</a:t>
            </a:r>
          </a:p>
          <a:p>
            <a:pPr lvl="0">
              <a:buFont typeface="Poppins"/>
              <a:buChar char="●"/>
            </a:pPr>
            <a:r>
              <a:rPr lang="pt-BR" dirty="0" err="1">
                <a:latin typeface="Poppins"/>
                <a:ea typeface="Poppins"/>
                <a:cs typeface="Poppins"/>
                <a:sym typeface="Poppins"/>
              </a:rPr>
              <a:t>Variancia</a:t>
            </a:r>
            <a:r>
              <a:rPr lang="pt-BR" dirty="0">
                <a:latin typeface="Poppins"/>
                <a:ea typeface="Poppins"/>
                <a:cs typeface="Poppins"/>
                <a:sym typeface="Poppins"/>
              </a:rPr>
              <a:t> - </a:t>
            </a:r>
            <a:r>
              <a:rPr lang="pt-BR" sz="1400" dirty="0">
                <a:latin typeface="Poppins"/>
                <a:ea typeface="Poppins"/>
                <a:cs typeface="Poppins"/>
                <a:sym typeface="Poppins"/>
              </a:rPr>
              <a:t>$$ \sigma^2 = \</a:t>
            </a:r>
            <a:r>
              <a:rPr lang="pt-BR" sz="1400" dirty="0" err="1">
                <a:latin typeface="Poppins"/>
                <a:ea typeface="Poppins"/>
                <a:cs typeface="Poppins"/>
                <a:sym typeface="Poppins"/>
              </a:rPr>
              <a:t>frac</a:t>
            </a:r>
            <a:r>
              <a:rPr lang="pt-BR" sz="1400" dirty="0">
                <a:latin typeface="Poppins"/>
                <a:ea typeface="Poppins"/>
                <a:cs typeface="Poppins"/>
                <a:sym typeface="Poppins"/>
              </a:rPr>
              <a:t>{\sum_{i=1}^{N} (</a:t>
            </a:r>
            <a:r>
              <a:rPr lang="pt-BR" sz="1400" dirty="0" err="1">
                <a:latin typeface="Poppins"/>
                <a:ea typeface="Poppins"/>
                <a:cs typeface="Poppins"/>
                <a:sym typeface="Poppins"/>
              </a:rPr>
              <a:t>x_i</a:t>
            </a:r>
            <a:r>
              <a:rPr lang="pt-BR" sz="1400" dirty="0">
                <a:latin typeface="Poppins"/>
                <a:ea typeface="Poppins"/>
                <a:cs typeface="Poppins"/>
                <a:sym typeface="Poppins"/>
              </a:rPr>
              <a:t> - \mu)^2}{N} $$</a:t>
            </a:r>
          </a:p>
          <a:p>
            <a:pPr lvl="0">
              <a:buFont typeface="Poppins"/>
              <a:buChar char="●"/>
            </a:pPr>
            <a:r>
              <a:rPr lang="pt-BR" dirty="0">
                <a:latin typeface="Poppins"/>
                <a:ea typeface="Poppins"/>
                <a:cs typeface="Poppins"/>
                <a:sym typeface="Poppins"/>
              </a:rPr>
              <a:t>Desvio padrão - </a:t>
            </a:r>
            <a:r>
              <a:rPr lang="pt-BR" sz="1400" dirty="0">
                <a:latin typeface="Poppins"/>
                <a:ea typeface="Poppins"/>
                <a:cs typeface="Poppins"/>
                <a:sym typeface="Poppins"/>
              </a:rPr>
              <a:t>$$ \sigma = \</a:t>
            </a:r>
            <a:r>
              <a:rPr lang="pt-BR" sz="1400" dirty="0" err="1">
                <a:latin typeface="Poppins"/>
                <a:ea typeface="Poppins"/>
                <a:cs typeface="Poppins"/>
                <a:sym typeface="Poppins"/>
              </a:rPr>
              <a:t>sqrt</a:t>
            </a:r>
            <a:r>
              <a:rPr lang="pt-BR" sz="1400" dirty="0">
                <a:latin typeface="Poppins"/>
                <a:ea typeface="Poppins"/>
                <a:cs typeface="Poppins"/>
                <a:sym typeface="Poppins"/>
              </a:rPr>
              <a:t>{\</a:t>
            </a:r>
            <a:r>
              <a:rPr lang="pt-BR" sz="1400" dirty="0" err="1">
                <a:latin typeface="Poppins"/>
                <a:ea typeface="Poppins"/>
                <a:cs typeface="Poppins"/>
                <a:sym typeface="Poppins"/>
              </a:rPr>
              <a:t>frac</a:t>
            </a:r>
            <a:r>
              <a:rPr lang="pt-BR" sz="1400" dirty="0">
                <a:latin typeface="Poppins"/>
                <a:ea typeface="Poppins"/>
                <a:cs typeface="Poppins"/>
                <a:sym typeface="Poppins"/>
              </a:rPr>
              <a:t>{\sum_{i=1}^{N} (</a:t>
            </a:r>
            <a:r>
              <a:rPr lang="pt-BR" sz="1400" dirty="0" err="1">
                <a:latin typeface="Poppins"/>
                <a:ea typeface="Poppins"/>
                <a:cs typeface="Poppins"/>
                <a:sym typeface="Poppins"/>
              </a:rPr>
              <a:t>x_i</a:t>
            </a:r>
            <a:r>
              <a:rPr lang="pt-BR" sz="1400" dirty="0">
                <a:latin typeface="Poppins"/>
                <a:ea typeface="Poppins"/>
                <a:cs typeface="Poppins"/>
                <a:sym typeface="Poppins"/>
              </a:rPr>
              <a:t> - \mu)^2}{N}} $$</a:t>
            </a:r>
            <a:endParaRPr lang="pt-BR" dirty="0">
              <a:latin typeface="Poppins"/>
              <a:ea typeface="Poppins"/>
              <a:cs typeface="Poppins"/>
              <a:sym typeface="Poppins"/>
            </a:endParaRPr>
          </a:p>
          <a:p>
            <a:pPr lvl="0">
              <a:buFont typeface="Poppins"/>
              <a:buChar char="●"/>
            </a:pPr>
            <a:r>
              <a:rPr lang="pt-BR" dirty="0" err="1">
                <a:latin typeface="Poppins"/>
                <a:ea typeface="Poppins"/>
                <a:cs typeface="Poppins"/>
                <a:sym typeface="Poppins"/>
              </a:rPr>
              <a:t>Frenquências</a:t>
            </a:r>
            <a:r>
              <a:rPr lang="pt-BR" dirty="0">
                <a:latin typeface="Poppins"/>
                <a:ea typeface="Poppins"/>
                <a:cs typeface="Poppins"/>
                <a:sym typeface="Poppins"/>
              </a:rPr>
              <a:t> - </a:t>
            </a:r>
            <a:r>
              <a:rPr lang="pt-BR" sz="1400" dirty="0"/>
              <a:t>Frequência absoluta, Frequência relativa, Frequência acumulada;</a:t>
            </a:r>
            <a:endParaRPr lang="pt-BR" sz="1400" dirty="0">
              <a:latin typeface="Poppins"/>
              <a:cs typeface="Poppins"/>
              <a:sym typeface="Poppins"/>
            </a:endParaRPr>
          </a:p>
          <a:p>
            <a:pPr lvl="0">
              <a:buFont typeface="Poppins"/>
              <a:buChar char="●"/>
            </a:pPr>
            <a:r>
              <a:rPr lang="pt-BR" dirty="0">
                <a:latin typeface="Poppins"/>
                <a:ea typeface="Poppins"/>
                <a:cs typeface="Poppins"/>
                <a:sym typeface="Poppins"/>
              </a:rPr>
              <a:t>Pureza - </a:t>
            </a:r>
            <a:r>
              <a:rPr lang="pt-BR" sz="1400" dirty="0"/>
              <a:t>Mede a homogeneidade de uma partição de dados em Árvores de Decisão.</a:t>
            </a:r>
            <a:endParaRPr lang="pt-BR" sz="1400" dirty="0">
              <a:latin typeface="Poppins"/>
              <a:ea typeface="Poppins"/>
              <a:cs typeface="Poppins"/>
              <a:sym typeface="Poppins"/>
            </a:endParaRPr>
          </a:p>
          <a:p>
            <a:pPr lvl="0">
              <a:buFont typeface="Poppins"/>
              <a:buChar char="●"/>
            </a:pPr>
            <a:r>
              <a:rPr lang="pt-BR" dirty="0">
                <a:latin typeface="Poppins"/>
                <a:ea typeface="Poppins"/>
                <a:cs typeface="Poppins"/>
                <a:sym typeface="Poppins"/>
              </a:rPr>
              <a:t>Ganho de Informação </a:t>
            </a:r>
            <a:r>
              <a:rPr lang="pt-BR" sz="1400" dirty="0">
                <a:latin typeface="Poppins"/>
                <a:ea typeface="Poppins"/>
                <a:cs typeface="Poppins"/>
                <a:sym typeface="Poppins"/>
              </a:rPr>
              <a:t>- </a:t>
            </a:r>
            <a:r>
              <a:rPr lang="pt-BR" sz="1400" dirty="0"/>
              <a:t>Redução da incerteza ao dividir dados por um atributo.</a:t>
            </a:r>
            <a:endParaRPr sz="14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349650" y="37030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3200" b="1" dirty="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Fundamentação Teórica</a:t>
            </a:r>
            <a:endParaRPr sz="3200" b="1" dirty="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3214925" y="4653975"/>
            <a:ext cx="30000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Título da Apresentação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1C26879C-AF36-C456-71BD-619ED3DCF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>
            <a:extLst>
              <a:ext uri="{FF2B5EF4-FFF2-40B4-BE49-F238E27FC236}">
                <a16:creationId xmlns:a16="http://schemas.microsoft.com/office/drawing/2014/main" id="{B85FCDDF-8F9C-DD18-3D57-5372BD6819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Font typeface="Poppins"/>
              <a:buChar char="●"/>
            </a:pPr>
            <a:r>
              <a:rPr lang="pt-BR" dirty="0">
                <a:latin typeface="Poppins"/>
                <a:ea typeface="Poppins"/>
                <a:cs typeface="Poppins"/>
                <a:sym typeface="Poppins"/>
              </a:rPr>
              <a:t>Validação do </a:t>
            </a:r>
            <a:r>
              <a:rPr lang="pt-BR" dirty="0" err="1">
                <a:latin typeface="Poppins"/>
                <a:ea typeface="Poppins"/>
                <a:cs typeface="Poppins"/>
                <a:sym typeface="Poppins"/>
              </a:rPr>
              <a:t>Dataset</a:t>
            </a:r>
            <a:endParaRPr lang="pt-BR" dirty="0">
              <a:latin typeface="Poppins"/>
              <a:ea typeface="Poppins"/>
              <a:cs typeface="Poppins"/>
              <a:sym typeface="Poppins"/>
            </a:endParaRPr>
          </a:p>
          <a:p>
            <a:pPr lvl="0">
              <a:buFont typeface="Poppins"/>
              <a:buChar char="●"/>
            </a:pPr>
            <a:r>
              <a:rPr lang="pt-BR" dirty="0">
                <a:latin typeface="Poppins"/>
                <a:ea typeface="Poppins"/>
                <a:cs typeface="Poppins"/>
                <a:sym typeface="Poppins"/>
              </a:rPr>
              <a:t>Estrutura da Classe </a:t>
            </a:r>
            <a:r>
              <a:rPr lang="pt-BR" dirty="0" err="1">
                <a:latin typeface="Poppins"/>
                <a:ea typeface="Poppins"/>
                <a:cs typeface="Poppins"/>
                <a:sym typeface="Poppins"/>
              </a:rPr>
              <a:t>Statistics</a:t>
            </a:r>
            <a:endParaRPr lang="pt-BR" dirty="0">
              <a:latin typeface="Poppins"/>
              <a:ea typeface="Poppins"/>
              <a:cs typeface="Poppins"/>
              <a:sym typeface="Poppins"/>
            </a:endParaRPr>
          </a:p>
          <a:p>
            <a:pPr lvl="0">
              <a:buFont typeface="Poppins"/>
              <a:buChar char="●"/>
            </a:pPr>
            <a:r>
              <a:rPr lang="pt-BR" dirty="0">
                <a:latin typeface="Poppins"/>
                <a:ea typeface="Poppins"/>
                <a:cs typeface="Poppins"/>
                <a:sym typeface="Poppins"/>
              </a:rPr>
              <a:t>Restrições </a:t>
            </a:r>
          </a:p>
          <a:p>
            <a:pPr lvl="0">
              <a:buFont typeface="Poppins"/>
              <a:buChar char="●"/>
            </a:pPr>
            <a:endParaRPr lang="pt-BR" dirty="0">
              <a:latin typeface="Poppins"/>
              <a:ea typeface="Poppins"/>
              <a:cs typeface="Poppins"/>
              <a:sym typeface="Poppins"/>
            </a:endParaRPr>
          </a:p>
          <a:p>
            <a:pPr lvl="0">
              <a:buFont typeface="Poppins"/>
              <a:buChar char="●"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F946D881-4734-E263-C3EC-56161382912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87" name="Google Shape;87;p16">
            <a:extLst>
              <a:ext uri="{FF2B5EF4-FFF2-40B4-BE49-F238E27FC236}">
                <a16:creationId xmlns:a16="http://schemas.microsoft.com/office/drawing/2014/main" id="{49BD34B5-AB92-3942-A92F-81562E3E9A48}"/>
              </a:ext>
            </a:extLst>
          </p:cNvPr>
          <p:cNvSpPr txBox="1"/>
          <p:nvPr/>
        </p:nvSpPr>
        <p:spPr>
          <a:xfrm>
            <a:off x="349650" y="37030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3200" b="1" dirty="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Metodologia</a:t>
            </a:r>
            <a:endParaRPr sz="3200" b="1" dirty="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Google Shape;88;p16">
            <a:extLst>
              <a:ext uri="{FF2B5EF4-FFF2-40B4-BE49-F238E27FC236}">
                <a16:creationId xmlns:a16="http://schemas.microsoft.com/office/drawing/2014/main" id="{767C4D93-9A26-2EE0-71DD-B6E37A39FE9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>
            <a:extLst>
              <a:ext uri="{FF2B5EF4-FFF2-40B4-BE49-F238E27FC236}">
                <a16:creationId xmlns:a16="http://schemas.microsoft.com/office/drawing/2014/main" id="{2753A1DA-CE1F-3B0A-2E9E-F51305576327}"/>
              </a:ext>
            </a:extLst>
          </p:cNvPr>
          <p:cNvSpPr txBox="1"/>
          <p:nvPr/>
        </p:nvSpPr>
        <p:spPr>
          <a:xfrm>
            <a:off x="3214925" y="4653975"/>
            <a:ext cx="30000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Título da Apresentação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18986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AF360358-A106-098F-25A8-409D250D8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>
            <a:extLst>
              <a:ext uri="{FF2B5EF4-FFF2-40B4-BE49-F238E27FC236}">
                <a16:creationId xmlns:a16="http://schemas.microsoft.com/office/drawing/2014/main" id="{04926586-A293-4BAB-D6D3-B330CF0E0F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Font typeface="Poppins"/>
              <a:buChar char="●"/>
            </a:pPr>
            <a:r>
              <a:rPr lang="pt-BR" dirty="0"/>
              <a:t>Comparando com bibliotecas externas os resultados foram consistentes, consolidando as implementações.</a:t>
            </a:r>
          </a:p>
          <a:p>
            <a:pPr lvl="0">
              <a:buFont typeface="Poppins"/>
              <a:buChar char="●"/>
            </a:pPr>
            <a:r>
              <a:rPr lang="pt-BR" dirty="0"/>
              <a:t>Todas as restrições foram respeitadas.</a:t>
            </a:r>
            <a:endParaRPr lang="pt-BR" dirty="0">
              <a:latin typeface="Poppins"/>
              <a:ea typeface="Poppins"/>
              <a:cs typeface="Poppins"/>
              <a:sym typeface="Poppins"/>
            </a:endParaRPr>
          </a:p>
          <a:p>
            <a:pPr lvl="0">
              <a:buFont typeface="Poppins"/>
              <a:buChar char="●"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CC9E2480-4246-E994-1108-7B56242DCB4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87" name="Google Shape;87;p16">
            <a:extLst>
              <a:ext uri="{FF2B5EF4-FFF2-40B4-BE49-F238E27FC236}">
                <a16:creationId xmlns:a16="http://schemas.microsoft.com/office/drawing/2014/main" id="{3308CD48-BA02-E53F-B78D-606EFCA6742C}"/>
              </a:ext>
            </a:extLst>
          </p:cNvPr>
          <p:cNvSpPr txBox="1"/>
          <p:nvPr/>
        </p:nvSpPr>
        <p:spPr>
          <a:xfrm>
            <a:off x="349650" y="37030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3200" b="1" dirty="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Resultado e Discussões </a:t>
            </a:r>
            <a:endParaRPr sz="3200" b="1" dirty="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Google Shape;88;p16">
            <a:extLst>
              <a:ext uri="{FF2B5EF4-FFF2-40B4-BE49-F238E27FC236}">
                <a16:creationId xmlns:a16="http://schemas.microsoft.com/office/drawing/2014/main" id="{A2773D19-E40C-3F91-2725-E72C3757671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>
            <a:extLst>
              <a:ext uri="{FF2B5EF4-FFF2-40B4-BE49-F238E27FC236}">
                <a16:creationId xmlns:a16="http://schemas.microsoft.com/office/drawing/2014/main" id="{99252589-79C2-C539-F6F1-75B2CCA5269D}"/>
              </a:ext>
            </a:extLst>
          </p:cNvPr>
          <p:cNvSpPr txBox="1"/>
          <p:nvPr/>
        </p:nvSpPr>
        <p:spPr>
          <a:xfrm>
            <a:off x="3214925" y="4653975"/>
            <a:ext cx="30000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Título da Apresentação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8880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05827442-C573-C934-94B3-4DDB70171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>
            <a:extLst>
              <a:ext uri="{FF2B5EF4-FFF2-40B4-BE49-F238E27FC236}">
                <a16:creationId xmlns:a16="http://schemas.microsoft.com/office/drawing/2014/main" id="{5D1D7B68-5E68-B072-AE9B-76AB472925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Font typeface="Poppins"/>
              <a:buChar char="●"/>
            </a:pPr>
            <a:r>
              <a:rPr lang="pt-BR" dirty="0"/>
              <a:t>Desafios: Validação do </a:t>
            </a:r>
            <a:r>
              <a:rPr lang="pt-BR" dirty="0" err="1"/>
              <a:t>dataset</a:t>
            </a:r>
            <a:r>
              <a:rPr lang="pt-BR" dirty="0"/>
              <a:t>, cálculo manual de variância e desvio padrão, lidar com listas vazias ou colunas com valores repetidos. </a:t>
            </a:r>
          </a:p>
          <a:p>
            <a:pPr lvl="0">
              <a:buFont typeface="Poppins"/>
              <a:buChar char="●"/>
            </a:pPr>
            <a:r>
              <a:rPr lang="pt-BR" dirty="0"/>
              <a:t>Anotações: Integração entre estatística e programação, reforço do entendimento de métricas sem depender de bibliotecas externas. </a:t>
            </a:r>
          </a:p>
          <a:p>
            <a:pPr lvl="0">
              <a:buFont typeface="Poppins"/>
              <a:buChar char="●"/>
            </a:pPr>
            <a:r>
              <a:rPr lang="pt-BR" dirty="0"/>
              <a:t>Melhorias futuras: Implementação de mais métricas (quartis, coeficiente de variação), otimização dos métodos e criação de uma interface para manipulação direta do </a:t>
            </a:r>
            <a:r>
              <a:rPr lang="pt-BR" dirty="0" err="1"/>
              <a:t>dataset</a:t>
            </a:r>
            <a:r>
              <a:rPr lang="pt-BR" dirty="0"/>
              <a:t>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89DD58C1-A87D-52BC-EBCB-019B196F5A0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87" name="Google Shape;87;p16">
            <a:extLst>
              <a:ext uri="{FF2B5EF4-FFF2-40B4-BE49-F238E27FC236}">
                <a16:creationId xmlns:a16="http://schemas.microsoft.com/office/drawing/2014/main" id="{B050327A-762A-BFDF-C3A9-2DC7138CB207}"/>
              </a:ext>
            </a:extLst>
          </p:cNvPr>
          <p:cNvSpPr txBox="1"/>
          <p:nvPr/>
        </p:nvSpPr>
        <p:spPr>
          <a:xfrm>
            <a:off x="349650" y="37030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3200" b="1" dirty="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Considerações Finais</a:t>
            </a:r>
            <a:endParaRPr sz="3200" b="1" dirty="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Google Shape;88;p16">
            <a:extLst>
              <a:ext uri="{FF2B5EF4-FFF2-40B4-BE49-F238E27FC236}">
                <a16:creationId xmlns:a16="http://schemas.microsoft.com/office/drawing/2014/main" id="{EFE6EEAA-BCAB-AEEE-F389-403D1ADB919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>
            <a:extLst>
              <a:ext uri="{FF2B5EF4-FFF2-40B4-BE49-F238E27FC236}">
                <a16:creationId xmlns:a16="http://schemas.microsoft.com/office/drawing/2014/main" id="{A7B28428-E167-1E43-8475-2F0F947C17FA}"/>
              </a:ext>
            </a:extLst>
          </p:cNvPr>
          <p:cNvSpPr txBox="1"/>
          <p:nvPr/>
        </p:nvSpPr>
        <p:spPr>
          <a:xfrm>
            <a:off x="3214925" y="4653975"/>
            <a:ext cx="30000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Título da Apresentação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421509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57FDB1FB-5C7E-5059-5DC9-A2964B941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>
            <a:extLst>
              <a:ext uri="{FF2B5EF4-FFF2-40B4-BE49-F238E27FC236}">
                <a16:creationId xmlns:a16="http://schemas.microsoft.com/office/drawing/2014/main" id="{EA37B1C1-541F-D05C-6D25-37DE2FCCC6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Font typeface="Poppins"/>
              <a:buChar char="●"/>
            </a:pPr>
            <a:r>
              <a:rPr lang="pt-BR" dirty="0"/>
              <a:t>Desafios: Validação do </a:t>
            </a:r>
            <a:r>
              <a:rPr lang="pt-BR" dirty="0" err="1"/>
              <a:t>dataset</a:t>
            </a:r>
            <a:r>
              <a:rPr lang="pt-BR" dirty="0"/>
              <a:t>, cálculo manual de variância e desvio padrão, lidar com listas vazias ou colunas com valores repetidos. </a:t>
            </a:r>
          </a:p>
          <a:p>
            <a:pPr lvl="0">
              <a:buFont typeface="Poppins"/>
              <a:buChar char="●"/>
            </a:pPr>
            <a:r>
              <a:rPr lang="pt-BR" dirty="0"/>
              <a:t>Anotações: Integração entre estatística e programação, reforço do entendimento de métricas sem depender de bibliotecas externas. </a:t>
            </a:r>
          </a:p>
          <a:p>
            <a:pPr lvl="0">
              <a:buFont typeface="Poppins"/>
              <a:buChar char="●"/>
            </a:pPr>
            <a:r>
              <a:rPr lang="pt-BR" dirty="0"/>
              <a:t>Melhorias futuras: Implementação de mais métricas (quartis, coeficiente de variação), otimização dos métodos e criação de uma interface para manipulação direta do </a:t>
            </a:r>
            <a:r>
              <a:rPr lang="pt-BR" dirty="0" err="1"/>
              <a:t>dataset</a:t>
            </a:r>
            <a:r>
              <a:rPr lang="pt-BR" dirty="0"/>
              <a:t>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A75C5162-1228-7F42-0494-B36D803597E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87" name="Google Shape;87;p16">
            <a:extLst>
              <a:ext uri="{FF2B5EF4-FFF2-40B4-BE49-F238E27FC236}">
                <a16:creationId xmlns:a16="http://schemas.microsoft.com/office/drawing/2014/main" id="{50E06D69-43D0-FD6F-554F-C48D65B58D04}"/>
              </a:ext>
            </a:extLst>
          </p:cNvPr>
          <p:cNvSpPr txBox="1"/>
          <p:nvPr/>
        </p:nvSpPr>
        <p:spPr>
          <a:xfrm>
            <a:off x="349650" y="37030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3200" b="1" dirty="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Considerações Finais</a:t>
            </a:r>
            <a:endParaRPr sz="3200" b="1" dirty="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Google Shape;88;p16">
            <a:extLst>
              <a:ext uri="{FF2B5EF4-FFF2-40B4-BE49-F238E27FC236}">
                <a16:creationId xmlns:a16="http://schemas.microsoft.com/office/drawing/2014/main" id="{36F2D52D-0673-40CA-B400-C6C4EC6E0BD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>
            <a:extLst>
              <a:ext uri="{FF2B5EF4-FFF2-40B4-BE49-F238E27FC236}">
                <a16:creationId xmlns:a16="http://schemas.microsoft.com/office/drawing/2014/main" id="{ED5D4146-D038-AC0C-BB10-790742FD4AD8}"/>
              </a:ext>
            </a:extLst>
          </p:cNvPr>
          <p:cNvSpPr txBox="1"/>
          <p:nvPr/>
        </p:nvSpPr>
        <p:spPr>
          <a:xfrm>
            <a:off x="3214925" y="4653975"/>
            <a:ext cx="30000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Título da Apresentação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444225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Font typeface="Poppins"/>
              <a:buChar char="●"/>
            </a:pPr>
            <a:r>
              <a:rPr lang="pt-BR" dirty="0"/>
              <a:t>REUND, J.; PERLIS, D. Estatística e Probabilidade. Rio de Janeiro: LTC, 2018. MANN, P. Estatística Básica. 5. ed. São Paulo: Pearson, 2020. PYTHON SOFTWARE FOUNDATION. Python </a:t>
            </a:r>
            <a:r>
              <a:rPr lang="pt-BR" dirty="0" err="1"/>
              <a:t>Documentation</a:t>
            </a:r>
            <a:r>
              <a:rPr lang="pt-BR" dirty="0"/>
              <a:t>. Disponível em: https://docs.python.org/3/. Acesso em: 23 ago. 2025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349650" y="37030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Referências</a:t>
            </a:r>
            <a:endParaRPr sz="3200" b="1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3214925" y="4653975"/>
            <a:ext cx="30000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Título da Apresentação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623</Words>
  <Application>Microsoft Office PowerPoint</Application>
  <PresentationFormat>Apresentação na tela (16:9)</PresentationFormat>
  <Paragraphs>59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Poppins</vt:lpstr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</dc:creator>
  <cp:lastModifiedBy>Rodrigo Guimarães</cp:lastModifiedBy>
  <cp:revision>3</cp:revision>
  <dcterms:modified xsi:type="dcterms:W3CDTF">2025-08-24T03:23:13Z</dcterms:modified>
</cp:coreProperties>
</file>