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01" r:id="rId3"/>
    <p:sldId id="292" r:id="rId4"/>
    <p:sldId id="293" r:id="rId5"/>
    <p:sldId id="294" r:id="rId6"/>
    <p:sldId id="300" r:id="rId7"/>
    <p:sldId id="295" r:id="rId8"/>
    <p:sldId id="296" r:id="rId9"/>
    <p:sldId id="297" r:id="rId10"/>
    <p:sldId id="299" r:id="rId11"/>
    <p:sldId id="302" r:id="rId12"/>
    <p:sldId id="303" r:id="rId13"/>
    <p:sldId id="304" r:id="rId14"/>
    <p:sldId id="257" r:id="rId15"/>
    <p:sldId id="29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0BC30-06F4-4471-925F-88749DCA4F18}">
  <a:tblStyle styleId="{23F0BC30-06F4-4471-925F-88749DCA4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0"/>
            <a:ext cx="3545700" cy="356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Exercise 2</a:t>
            </a:r>
            <a:br>
              <a:rPr lang="en" dirty="0"/>
            </a:br>
            <a:r>
              <a:rPr lang="en" dirty="0"/>
              <a:t>09.06.2023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86776" y="3562950"/>
            <a:ext cx="3599949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Panin, Vladimir 12238682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Dass, Reema 12144026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Schweitzer,Valentin 51829840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1624C-2D56-218F-238C-60BD393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7600"/>
            <a:ext cx="8520600" cy="841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EA55186-C7D1-410B-4ECA-BEC06831967F}"/>
              </a:ext>
            </a:extLst>
          </p:cNvPr>
          <p:cNvSpPr txBox="1">
            <a:spLocks/>
          </p:cNvSpPr>
          <p:nvPr/>
        </p:nvSpPr>
        <p:spPr>
          <a:xfrm>
            <a:off x="203750" y="1010862"/>
            <a:ext cx="189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2000" dirty="0" err="1"/>
              <a:t>Congressional</a:t>
            </a:r>
            <a:r>
              <a:rPr lang="de-DE" sz="2000" dirty="0"/>
              <a:t> Voting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09985D-7708-7636-D556-05AAB50C861F}"/>
              </a:ext>
            </a:extLst>
          </p:cNvPr>
          <p:cNvSpPr txBox="1"/>
          <p:nvPr/>
        </p:nvSpPr>
        <p:spPr>
          <a:xfrm>
            <a:off x="2101850" y="1062430"/>
            <a:ext cx="4769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F1 score of </a:t>
            </a:r>
            <a:r>
              <a:rPr lang="de-DE" sz="1400" dirty="0" err="1"/>
              <a:t>self</a:t>
            </a:r>
            <a:r>
              <a:rPr lang="de-DE" sz="1400" dirty="0"/>
              <a:t> </a:t>
            </a:r>
            <a:r>
              <a:rPr lang="de-DE" sz="1400" dirty="0" err="1"/>
              <a:t>coded</a:t>
            </a:r>
            <a:r>
              <a:rPr lang="de-DE" sz="1400" dirty="0"/>
              <a:t> NN 3 </a:t>
            </a:r>
            <a:r>
              <a:rPr lang="de-DE" sz="1400" dirty="0" err="1"/>
              <a:t>percentage</a:t>
            </a:r>
            <a:r>
              <a:rPr lang="de-DE" sz="1400" dirty="0"/>
              <a:t> </a:t>
            </a:r>
            <a:r>
              <a:rPr lang="de-DE" sz="1400" dirty="0" err="1"/>
              <a:t>points</a:t>
            </a:r>
            <a:r>
              <a:rPr lang="de-DE" sz="1400" dirty="0"/>
              <a:t> </a:t>
            </a:r>
            <a:r>
              <a:rPr lang="de-DE" sz="1400" dirty="0" err="1"/>
              <a:t>bettere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/>
              <a:t>However</a:t>
            </a:r>
            <a:r>
              <a:rPr lang="de-DE" sz="1400" dirty="0"/>
              <a:t>, </a:t>
            </a:r>
            <a:r>
              <a:rPr lang="de-DE" sz="1400" dirty="0" err="1"/>
              <a:t>runtime</a:t>
            </a:r>
            <a:r>
              <a:rPr lang="de-DE" sz="1400" dirty="0"/>
              <a:t> </a:t>
            </a:r>
            <a:r>
              <a:rPr lang="de-DE" dirty="0"/>
              <a:t>was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higher</a:t>
            </a:r>
            <a:endParaRPr lang="de-DE" sz="1400" dirty="0"/>
          </a:p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C0A0A1C-494C-FCE9-CFCE-3F335F694ABB}"/>
              </a:ext>
            </a:extLst>
          </p:cNvPr>
          <p:cNvSpPr txBox="1">
            <a:spLocks/>
          </p:cNvSpPr>
          <p:nvPr/>
        </p:nvSpPr>
        <p:spPr>
          <a:xfrm>
            <a:off x="111601" y="2714813"/>
            <a:ext cx="189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sz="2000" dirty="0" err="1"/>
              <a:t>Flag</a:t>
            </a:r>
            <a:r>
              <a:rPr lang="de-DE" sz="2000" dirty="0"/>
              <a:t> Dataset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7FF888-94CD-DE91-F55A-72DE7047DADE}"/>
              </a:ext>
            </a:extLst>
          </p:cNvPr>
          <p:cNvSpPr txBox="1"/>
          <p:nvPr/>
        </p:nvSpPr>
        <p:spPr>
          <a:xfrm>
            <a:off x="2101850" y="2673814"/>
            <a:ext cx="5831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S</a:t>
            </a:r>
            <a:r>
              <a:rPr lang="de-DE" sz="1400" dirty="0" err="1"/>
              <a:t>elf</a:t>
            </a:r>
            <a:r>
              <a:rPr lang="de-DE" sz="1400" dirty="0"/>
              <a:t> </a:t>
            </a:r>
            <a:r>
              <a:rPr lang="de-DE" sz="1400" dirty="0" err="1"/>
              <a:t>coded</a:t>
            </a:r>
            <a:r>
              <a:rPr lang="de-DE" sz="1400" dirty="0"/>
              <a:t> NN </a:t>
            </a:r>
            <a:r>
              <a:rPr lang="de-DE" sz="1400" dirty="0" err="1"/>
              <a:t>outperformed</a:t>
            </a:r>
            <a:r>
              <a:rPr lang="de-DE" sz="1400" dirty="0"/>
              <a:t> </a:t>
            </a:r>
            <a:r>
              <a:rPr lang="de-DE" sz="1400" dirty="0" err="1"/>
              <a:t>sklearn</a:t>
            </a:r>
            <a:r>
              <a:rPr lang="de-DE" sz="1400" dirty="0"/>
              <a:t> </a:t>
            </a:r>
            <a:r>
              <a:rPr lang="de-DE" sz="1400" dirty="0" err="1"/>
              <a:t>MultipleClassifier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Random Forest </a:t>
            </a:r>
            <a:r>
              <a:rPr lang="de-DE" sz="1400" dirty="0" err="1"/>
              <a:t>performed</a:t>
            </a:r>
            <a:r>
              <a:rPr lang="de-DE" sz="1400" dirty="0"/>
              <a:t> </a:t>
            </a:r>
            <a:r>
              <a:rPr lang="de-DE" sz="1400" dirty="0" err="1"/>
              <a:t>best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</a:t>
            </a:r>
            <a:r>
              <a:rPr lang="de-DE" sz="1400" dirty="0" err="1"/>
              <a:t>untime</a:t>
            </a:r>
            <a:r>
              <a:rPr lang="de-DE" sz="1400" dirty="0"/>
              <a:t> of </a:t>
            </a:r>
            <a:r>
              <a:rPr lang="de-DE" sz="1400" dirty="0" err="1"/>
              <a:t>self</a:t>
            </a:r>
            <a:r>
              <a:rPr lang="de-DE" sz="1400" dirty="0"/>
              <a:t> </a:t>
            </a:r>
            <a:r>
              <a:rPr lang="de-DE" sz="1400" dirty="0" err="1"/>
              <a:t>coded</a:t>
            </a:r>
            <a:r>
              <a:rPr lang="de-DE" sz="1400" dirty="0"/>
              <a:t> NN was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worse</a:t>
            </a:r>
            <a:r>
              <a:rPr lang="de-DE" sz="1400" dirty="0"/>
              <a:t> </a:t>
            </a:r>
            <a:r>
              <a:rPr lang="de-DE" sz="1400" dirty="0" err="1"/>
              <a:t>compared</a:t>
            </a:r>
            <a:r>
              <a:rPr lang="de-DE" sz="1400" dirty="0"/>
              <a:t> to </a:t>
            </a:r>
            <a:r>
              <a:rPr lang="de-DE" sz="1400" dirty="0" err="1"/>
              <a:t>sklearn</a:t>
            </a:r>
            <a:r>
              <a:rPr lang="de-DE" sz="1400" dirty="0"/>
              <a:t> and </a:t>
            </a:r>
            <a:r>
              <a:rPr lang="de-DE" sz="1400" dirty="0" err="1"/>
              <a:t>RandomForest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2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44450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0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577850" y="1893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28749" y="945782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Self coded NN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" name="Google Shape;299;p16"/>
          <p:cNvGrpSpPr/>
          <p:nvPr/>
        </p:nvGrpSpPr>
        <p:grpSpPr>
          <a:xfrm>
            <a:off x="5969850" y="1027743"/>
            <a:ext cx="2774100" cy="596100"/>
            <a:chOff x="6033350" y="1109875"/>
            <a:chExt cx="2774100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143787"/>
              <a:ext cx="2101827" cy="555376"/>
              <a:chOff x="6053048" y="816245"/>
              <a:chExt cx="2101827" cy="555376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173675" y="81624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TensorFlow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328748" y="2291390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self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coded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NN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28748" y="3895677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Tensorflow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5969850" y="2403552"/>
            <a:ext cx="2678842" cy="935141"/>
            <a:chOff x="6033350" y="2501790"/>
            <a:chExt cx="2678842" cy="935141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6527" cy="935141"/>
              <a:chOff x="6705665" y="2628879"/>
              <a:chExt cx="2006527" cy="935141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</a:t>
                </a:r>
                <a:endPara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0992" y="32322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5969850" y="3879579"/>
            <a:ext cx="2653477" cy="777994"/>
            <a:chOff x="6033350" y="3977817"/>
            <a:chExt cx="2653477" cy="777994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777994"/>
              <a:chOff x="6705623" y="4058579"/>
              <a:chExt cx="1981204" cy="777994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50477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</a:t>
                </a:r>
                <a:r>
                  <a:rPr lang="en-US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model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26799" y="1623843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26798" y="3103567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267900" y="1623843"/>
            <a:ext cx="0" cy="894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267900" y="3114812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03;p16">
            <a:extLst>
              <a:ext uri="{FF2B5EF4-FFF2-40B4-BE49-F238E27FC236}">
                <a16:creationId xmlns:a16="http://schemas.microsoft.com/office/drawing/2014/main" id="{DC958F75-C00D-0273-FCB3-CF55BD67257F}"/>
              </a:ext>
            </a:extLst>
          </p:cNvPr>
          <p:cNvSpPr/>
          <p:nvPr/>
        </p:nvSpPr>
        <p:spPr>
          <a:xfrm>
            <a:off x="4343900" y="2518712"/>
            <a:ext cx="596100" cy="596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" name="Google Shape;301;p16">
            <a:extLst>
              <a:ext uri="{FF2B5EF4-FFF2-40B4-BE49-F238E27FC236}">
                <a16:creationId xmlns:a16="http://schemas.microsoft.com/office/drawing/2014/main" id="{21D14F91-2AB5-CA08-AF2D-6AA2806837EC}"/>
              </a:ext>
            </a:extLst>
          </p:cNvPr>
          <p:cNvSpPr txBox="1"/>
          <p:nvPr/>
        </p:nvSpPr>
        <p:spPr>
          <a:xfrm>
            <a:off x="3842591" y="3165955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BBD183-AD7B-5F67-20FF-370528D6D35F}"/>
              </a:ext>
            </a:extLst>
          </p:cNvPr>
          <p:cNvSpPr txBox="1"/>
          <p:nvPr/>
        </p:nvSpPr>
        <p:spPr>
          <a:xfrm>
            <a:off x="3912445" y="3445259"/>
            <a:ext cx="18033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Generating F1 score with grid search parameters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1829C1B-D796-AE5F-1206-578CB650D57C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981046" y="771788"/>
            <a:ext cx="1193582" cy="101263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79136B6-39FF-37EE-D579-F4B286FAFB68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85581" y="1872915"/>
            <a:ext cx="1193035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54DC22B-A655-B89D-EBF6-E962FF88BBFE}"/>
              </a:ext>
            </a:extLst>
          </p:cNvPr>
          <p:cNvCxnSpPr>
            <a:cxnSpLocks/>
            <a:stCxn id="12" idx="6"/>
            <a:endCxn id="35" idx="2"/>
          </p:cNvCxnSpPr>
          <p:nvPr/>
        </p:nvCxnSpPr>
        <p:spPr>
          <a:xfrm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E594A46-B905-5B6F-70DB-153802A1AE81}"/>
              </a:ext>
            </a:extLst>
          </p:cNvPr>
          <p:cNvCxnSpPr>
            <a:cxnSpLocks/>
            <a:stCxn id="36" idx="2"/>
            <a:endCxn id="11" idx="6"/>
          </p:cNvCxnSpPr>
          <p:nvPr/>
        </p:nvCxnSpPr>
        <p:spPr>
          <a:xfrm flipH="1"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48831C0-DC81-F94A-4AB7-40AA0F454349}"/>
              </a:ext>
            </a:extLst>
          </p:cNvPr>
          <p:cNvCxnSpPr>
            <a:cxnSpLocks/>
            <a:stCxn id="35" idx="2"/>
            <a:endCxn id="6" idx="6"/>
          </p:cNvCxnSpPr>
          <p:nvPr/>
        </p:nvCxnSpPr>
        <p:spPr>
          <a:xfrm flipH="1" flipV="1">
            <a:off x="3989569" y="1872915"/>
            <a:ext cx="1185059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2549909-14CB-284A-F123-AE1556C7ACE4}"/>
              </a:ext>
            </a:extLst>
          </p:cNvPr>
          <p:cNvCxnSpPr>
            <a:cxnSpLocks/>
            <a:stCxn id="34" idx="2"/>
            <a:endCxn id="5" idx="6"/>
          </p:cNvCxnSpPr>
          <p:nvPr/>
        </p:nvCxnSpPr>
        <p:spPr>
          <a:xfrm flipH="1" flipV="1">
            <a:off x="3985581" y="771788"/>
            <a:ext cx="1193035" cy="110112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657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8175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Forward </a:t>
            </a:r>
            <a:r>
              <a:rPr lang="de-DE" dirty="0" err="1"/>
              <a:t>propagation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BA7F60-87AE-C945-0E6C-175C08ED05D9}"/>
              </a:ext>
            </a:extLst>
          </p:cNvPr>
          <p:cNvSpPr txBox="1"/>
          <p:nvPr/>
        </p:nvSpPr>
        <p:spPr>
          <a:xfrm>
            <a:off x="3131288" y="1463564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Y=WX+B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C53E24-1EF0-F37A-8010-38FA4280D39D}"/>
              </a:ext>
            </a:extLst>
          </p:cNvPr>
          <p:cNvSpPr txBox="1"/>
          <p:nvPr/>
        </p:nvSpPr>
        <p:spPr>
          <a:xfrm>
            <a:off x="5562127" y="795669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B=[ b1 b2 …. </a:t>
            </a:r>
            <a:r>
              <a:rPr lang="de-DE" sz="2800" dirty="0" err="1"/>
              <a:t>bj</a:t>
            </a:r>
            <a:r>
              <a:rPr lang="de-DE" sz="2800" dirty="0"/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E7393A-5C6C-2AFB-F39B-6402FA05630C}"/>
              </a:ext>
            </a:extLst>
          </p:cNvPr>
          <p:cNvSpPr txBox="1"/>
          <p:nvPr/>
        </p:nvSpPr>
        <p:spPr>
          <a:xfrm>
            <a:off x="659219" y="795669"/>
            <a:ext cx="282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X=[ x1 x2 …. xi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/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2800" dirty="0"/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E76FAF-9F5E-F171-7C05-3CB6E0B40191}"/>
              </a:ext>
            </a:extLst>
          </p:cNvPr>
          <p:cNvCxnSpPr/>
          <p:nvPr/>
        </p:nvCxnSpPr>
        <p:spPr>
          <a:xfrm>
            <a:off x="3625702" y="1206795"/>
            <a:ext cx="893135" cy="36549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C1046C-CB83-859C-6D2F-A95407509D39}"/>
              </a:ext>
            </a:extLst>
          </p:cNvPr>
          <p:cNvCxnSpPr>
            <a:cxnSpLocks/>
          </p:cNvCxnSpPr>
          <p:nvPr/>
        </p:nvCxnSpPr>
        <p:spPr>
          <a:xfrm flipH="1">
            <a:off x="5279065" y="1206795"/>
            <a:ext cx="283061" cy="4306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2DEDDF-AA6F-B2E4-68EB-9ED6399405BE}"/>
              </a:ext>
            </a:extLst>
          </p:cNvPr>
          <p:cNvCxnSpPr>
            <a:cxnSpLocks/>
          </p:cNvCxnSpPr>
          <p:nvPr/>
        </p:nvCxnSpPr>
        <p:spPr>
          <a:xfrm flipH="1" flipV="1">
            <a:off x="4152014" y="2105247"/>
            <a:ext cx="1924493" cy="3229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AC8A07FE-E6A8-541C-5874-54A9807B503D}"/>
              </a:ext>
            </a:extLst>
          </p:cNvPr>
          <p:cNvSpPr/>
          <p:nvPr/>
        </p:nvSpPr>
        <p:spPr>
          <a:xfrm>
            <a:off x="682256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8EC42D-8CE0-FD9B-5653-A9710C7D1CDB}"/>
              </a:ext>
            </a:extLst>
          </p:cNvPr>
          <p:cNvSpPr/>
          <p:nvPr/>
        </p:nvSpPr>
        <p:spPr>
          <a:xfrm>
            <a:off x="700373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EEC6D7-3179-9B4B-397C-821D920730ED}"/>
              </a:ext>
            </a:extLst>
          </p:cNvPr>
          <p:cNvSpPr/>
          <p:nvPr/>
        </p:nvSpPr>
        <p:spPr>
          <a:xfrm>
            <a:off x="2493335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22BF2E-4A41-EF7E-A46D-D01882B8A5EA}"/>
              </a:ext>
            </a:extLst>
          </p:cNvPr>
          <p:cNvSpPr/>
          <p:nvPr/>
        </p:nvSpPr>
        <p:spPr>
          <a:xfrm>
            <a:off x="2493335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5973-F151-0F9C-A3F3-7797027C93E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1368056" y="2728954"/>
            <a:ext cx="112527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C3C0205-9D70-9570-1E1A-B1BAF7F076A5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1386173" y="4039215"/>
            <a:ext cx="110716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C352AFA-C1CE-F91B-FFDA-9887BB423D88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1368056" y="2728954"/>
            <a:ext cx="1125279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1AE5FE3-384D-F9DF-2DA3-A72129AE4B2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386173" y="2728954"/>
            <a:ext cx="1107162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D024B4F-F451-C0CC-F327-8EA170A9DAB2}"/>
              </a:ext>
            </a:extLst>
          </p:cNvPr>
          <p:cNvCxnSpPr>
            <a:cxnSpLocks/>
          </p:cNvCxnSpPr>
          <p:nvPr/>
        </p:nvCxnSpPr>
        <p:spPr>
          <a:xfrm>
            <a:off x="97213" y="272895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BD54051-AF8A-1E3C-02E4-98D9435084C6}"/>
              </a:ext>
            </a:extLst>
          </p:cNvPr>
          <p:cNvCxnSpPr>
            <a:cxnSpLocks/>
          </p:cNvCxnSpPr>
          <p:nvPr/>
        </p:nvCxnSpPr>
        <p:spPr>
          <a:xfrm>
            <a:off x="97213" y="417072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36C216A-D811-7CC4-96F5-E1A245E563CF}"/>
              </a:ext>
            </a:extLst>
          </p:cNvPr>
          <p:cNvSpPr txBox="1"/>
          <p:nvPr/>
        </p:nvSpPr>
        <p:spPr>
          <a:xfrm>
            <a:off x="97213" y="2355668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F92EE02-72B5-3C83-D3D2-D90515B6AC0E}"/>
              </a:ext>
            </a:extLst>
          </p:cNvPr>
          <p:cNvSpPr txBox="1"/>
          <p:nvPr/>
        </p:nvSpPr>
        <p:spPr>
          <a:xfrm>
            <a:off x="113089" y="380220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39B8A3-D174-3C98-E68A-D581529E3DF6}"/>
              </a:ext>
            </a:extLst>
          </p:cNvPr>
          <p:cNvSpPr txBox="1"/>
          <p:nvPr/>
        </p:nvSpPr>
        <p:spPr>
          <a:xfrm>
            <a:off x="1670766" y="2459872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9D6FF2B-091F-2399-1517-17B475CD77A4}"/>
              </a:ext>
            </a:extLst>
          </p:cNvPr>
          <p:cNvSpPr txBox="1"/>
          <p:nvPr/>
        </p:nvSpPr>
        <p:spPr>
          <a:xfrm>
            <a:off x="1670765" y="406288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DC3CC11-A5F4-67D4-056A-639277A3BE9C}"/>
              </a:ext>
            </a:extLst>
          </p:cNvPr>
          <p:cNvSpPr txBox="1"/>
          <p:nvPr/>
        </p:nvSpPr>
        <p:spPr>
          <a:xfrm>
            <a:off x="2150906" y="3014861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61B31C7-A9C2-EC68-FF1D-9651A7CC633A}"/>
              </a:ext>
            </a:extLst>
          </p:cNvPr>
          <p:cNvSpPr txBox="1"/>
          <p:nvPr/>
        </p:nvSpPr>
        <p:spPr>
          <a:xfrm>
            <a:off x="1327866" y="3357760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7990313-8510-435D-5F32-F226E5B34A21}"/>
              </a:ext>
            </a:extLst>
          </p:cNvPr>
          <p:cNvCxnSpPr>
            <a:cxnSpLocks/>
          </p:cNvCxnSpPr>
          <p:nvPr/>
        </p:nvCxnSpPr>
        <p:spPr>
          <a:xfrm>
            <a:off x="3181595" y="2718222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BC24ADB-A9AD-4D7F-C8B5-C034292A549B}"/>
              </a:ext>
            </a:extLst>
          </p:cNvPr>
          <p:cNvSpPr txBox="1"/>
          <p:nvPr/>
        </p:nvSpPr>
        <p:spPr>
          <a:xfrm>
            <a:off x="3197471" y="2349703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E7126-8D55-C72B-0802-765E706D234D}"/>
              </a:ext>
            </a:extLst>
          </p:cNvPr>
          <p:cNvSpPr txBox="1"/>
          <p:nvPr/>
        </p:nvSpPr>
        <p:spPr>
          <a:xfrm>
            <a:off x="413714" y="1884390"/>
            <a:ext cx="154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3F84604-E60D-CCAE-3706-E7A6F645E30C}"/>
              </a:ext>
            </a:extLst>
          </p:cNvPr>
          <p:cNvCxnSpPr>
            <a:cxnSpLocks/>
          </p:cNvCxnSpPr>
          <p:nvPr/>
        </p:nvCxnSpPr>
        <p:spPr>
          <a:xfrm>
            <a:off x="3181595" y="4030857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6FAD16D-F842-4931-B4A2-20A1C4A7427B}"/>
              </a:ext>
            </a:extLst>
          </p:cNvPr>
          <p:cNvSpPr txBox="1"/>
          <p:nvPr/>
        </p:nvSpPr>
        <p:spPr>
          <a:xfrm>
            <a:off x="3197471" y="3662338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4818999" y="3523808"/>
            <a:ext cx="39901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CFC8BCB-34DE-B10F-222B-0C0318FBA575}"/>
              </a:ext>
            </a:extLst>
          </p:cNvPr>
          <p:cNvSpPr txBox="1"/>
          <p:nvPr/>
        </p:nvSpPr>
        <p:spPr>
          <a:xfrm>
            <a:off x="420784" y="4501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</p:spTree>
    <p:extLst>
      <p:ext uri="{BB962C8B-B14F-4D97-AF65-F5344CB8AC3E}">
        <p14:creationId xmlns:p14="http://schemas.microsoft.com/office/powerpoint/2010/main" val="39219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 </a:t>
            </a:r>
            <a:r>
              <a:rPr lang="de-DE" dirty="0" err="1"/>
              <a:t>Backward</a:t>
            </a:r>
            <a:r>
              <a:rPr lang="de-DE" dirty="0"/>
              <a:t> Propagation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564607" y="3302330"/>
            <a:ext cx="6247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#Adjust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weights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D3C2B8-DED9-0D08-B779-55B7AC37C883}"/>
              </a:ext>
            </a:extLst>
          </p:cNvPr>
          <p:cNvGrpSpPr/>
          <p:nvPr/>
        </p:nvGrpSpPr>
        <p:grpSpPr>
          <a:xfrm>
            <a:off x="5279089" y="870509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w     </a:t>
                  </a:r>
                  <a:r>
                    <a:rPr lang="de-DE" sz="4000" dirty="0" err="1"/>
                    <a:t>w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2"/>
                  <a:stretch>
                    <a:fillRect l="-613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41A0F0A-D8DE-C4DF-6113-0E848018B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sz="4000" dirty="0"/>
                  <a:t>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4000" dirty="0"/>
                  <a:t> 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78D290-88C5-8223-E437-8342ABB889BA}"/>
              </a:ext>
            </a:extLst>
          </p:cNvPr>
          <p:cNvCxnSpPr>
            <a:cxnSpLocks/>
          </p:cNvCxnSpPr>
          <p:nvPr/>
        </p:nvCxnSpPr>
        <p:spPr>
          <a:xfrm flipV="1">
            <a:off x="7169150" y="1840261"/>
            <a:ext cx="633006" cy="5803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6A17525-FE07-DE29-7427-F283266A7532}"/>
              </a:ext>
            </a:extLst>
          </p:cNvPr>
          <p:cNvGrpSpPr/>
          <p:nvPr/>
        </p:nvGrpSpPr>
        <p:grpSpPr>
          <a:xfrm>
            <a:off x="537723" y="924132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b     </a:t>
                  </a:r>
                  <a:r>
                    <a:rPr lang="de-DE" sz="4000" dirty="0" err="1"/>
                    <a:t>b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4"/>
                  <a:stretch>
                    <a:fillRect l="-596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300042B-DE94-28CC-7DA9-8868A4756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1611DB31-AC76-E370-D761-EF673A4915A5}"/>
              </a:ext>
            </a:extLst>
          </p:cNvPr>
          <p:cNvSpPr/>
          <p:nvPr/>
        </p:nvSpPr>
        <p:spPr>
          <a:xfrm>
            <a:off x="1494244" y="2473839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C3B36D8-4669-7CC4-7424-E9236490B23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21125" y="2816739"/>
            <a:ext cx="573119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/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4CB03A3-699F-F564-22F9-F22300F3AEF8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2180044" y="2816739"/>
            <a:ext cx="787680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/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Bogen 79">
            <a:extLst>
              <a:ext uri="{FF2B5EF4-FFF2-40B4-BE49-F238E27FC236}">
                <a16:creationId xmlns:a16="http://schemas.microsoft.com/office/drawing/2014/main" id="{49A1BFBF-3322-8929-1D8E-1B24ED5F7939}"/>
              </a:ext>
            </a:extLst>
          </p:cNvPr>
          <p:cNvSpPr/>
          <p:nvPr/>
        </p:nvSpPr>
        <p:spPr>
          <a:xfrm rot="13917699" flipV="1">
            <a:off x="874044" y="1634515"/>
            <a:ext cx="1835236" cy="22931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0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BA35A-35C9-DF5D-CCFB-A270BD77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500"/>
            <a:ext cx="8520600" cy="841800"/>
          </a:xfrm>
        </p:spPr>
        <p:txBody>
          <a:bodyPr>
            <a:normAutofit/>
          </a:bodyPr>
          <a:lstStyle/>
          <a:p>
            <a:r>
              <a:rPr lang="de-DE" dirty="0"/>
              <a:t>Activation Layer &amp; Error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259D1F-F849-EA4C-F1D5-4877BECA3BCE}"/>
              </a:ext>
            </a:extLst>
          </p:cNvPr>
          <p:cNvGrpSpPr/>
          <p:nvPr/>
        </p:nvGrpSpPr>
        <p:grpSpPr>
          <a:xfrm>
            <a:off x="3952721" y="1171830"/>
            <a:ext cx="3466196" cy="721726"/>
            <a:chOff x="1241271" y="1626228"/>
            <a:chExt cx="3466196" cy="721726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B1BD627-9ABF-332B-4350-9AF61F47B7B5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062208" y="2005054"/>
              <a:ext cx="645259" cy="0"/>
            </a:xfrm>
            <a:prstGeom prst="line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F4C80F1-391E-E971-E52E-B131B6AC4A67}"/>
                </a:ext>
              </a:extLst>
            </p:cNvPr>
            <p:cNvSpPr txBox="1"/>
            <p:nvPr/>
          </p:nvSpPr>
          <p:spPr>
            <a:xfrm>
              <a:off x="4120926" y="1626228"/>
              <a:ext cx="5278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accent3"/>
                  </a:solidFill>
                </a:rPr>
                <a:t>f(xi)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98B7D27-A0D0-0B4E-21A9-764E25622B7C}"/>
                </a:ext>
              </a:extLst>
            </p:cNvPr>
            <p:cNvGrpSpPr/>
            <p:nvPr/>
          </p:nvGrpSpPr>
          <p:grpSpPr>
            <a:xfrm>
              <a:off x="1241271" y="1662154"/>
              <a:ext cx="2820937" cy="685800"/>
              <a:chOff x="1452938" y="1662154"/>
              <a:chExt cx="2820937" cy="6858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67FA9C3F-6B62-CCD3-D6D9-139EA1443F3B}"/>
                  </a:ext>
                </a:extLst>
              </p:cNvPr>
              <p:cNvSpPr/>
              <p:nvPr/>
            </p:nvSpPr>
            <p:spPr>
              <a:xfrm>
                <a:off x="2066556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5921125-2E72-28B1-766F-80B63F2303B2}"/>
                  </a:ext>
                </a:extLst>
              </p:cNvPr>
              <p:cNvSpPr/>
              <p:nvPr/>
            </p:nvSpPr>
            <p:spPr>
              <a:xfrm>
                <a:off x="3588075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5759849-DCAC-8A02-18EB-C78DB1508185}"/>
                  </a:ext>
                </a:extLst>
              </p:cNvPr>
              <p:cNvSpPr txBox="1"/>
              <p:nvPr/>
            </p:nvSpPr>
            <p:spPr>
              <a:xfrm>
                <a:off x="1627440" y="1737840"/>
                <a:ext cx="3495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xi</a:t>
                </a: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993BD72-D5C7-B3F5-34BE-D2616694A547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452938" y="2005054"/>
                <a:ext cx="613618" cy="12073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BEAC0E97-15EA-A53D-D949-535AC9981E4A}"/>
                  </a:ext>
                </a:extLst>
              </p:cNvPr>
              <p:cNvCxnSpPr>
                <a:cxnSpLocks/>
                <a:stCxn id="3" idx="6"/>
                <a:endCxn id="4" idx="2"/>
              </p:cNvCxnSpPr>
              <p:nvPr/>
            </p:nvCxnSpPr>
            <p:spPr>
              <a:xfrm>
                <a:off x="2752356" y="2005054"/>
                <a:ext cx="835719" cy="0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808E0B6-485F-E8F5-9AD5-DCF445F3B6B4}"/>
              </a:ext>
            </a:extLst>
          </p:cNvPr>
          <p:cNvSpPr txBox="1"/>
          <p:nvPr/>
        </p:nvSpPr>
        <p:spPr>
          <a:xfrm>
            <a:off x="408397" y="1265592"/>
            <a:ext cx="2773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to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Relu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Tanh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9D74A4-63CF-FF07-8076-2646A1D1FFA8}"/>
              </a:ext>
            </a:extLst>
          </p:cNvPr>
          <p:cNvSpPr txBox="1"/>
          <p:nvPr/>
        </p:nvSpPr>
        <p:spPr>
          <a:xfrm>
            <a:off x="3245550" y="2152963"/>
            <a:ext cx="5054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5B1EF3-AC3C-0795-367A-BDD9488874CF}"/>
              </a:ext>
            </a:extLst>
          </p:cNvPr>
          <p:cNvSpPr txBox="1"/>
          <p:nvPr/>
        </p:nvSpPr>
        <p:spPr>
          <a:xfrm>
            <a:off x="2102550" y="3218021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activation_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derivative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/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49250" y="19860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73199" y="838438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893348" y="1266001"/>
              <a:ext cx="2057390" cy="435312"/>
              <a:chOff x="3893348" y="1346763"/>
              <a:chExt cx="2057390" cy="435312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93348" y="134676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Creating the 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1373198" y="2102085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created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73198" y="3706372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all models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71249" y="1434538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71248" y="2914262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/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models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𝑆𝑒𝑙𝑓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𝐶𝑜𝑑𝑒𝑑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𝑆𝑘𝑙𝑒𝑎𝑟𝑛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𝑅𝑎𝑛𝑑𝑜𝑚𝐹𝑜𝑟𝑒𝑠𝑡</m:t>
                            </m:r>
                          </m:e>
                        </m:eqArr>
                      </m:e>
                    </m:d>
                  </m:oMath>
                </a14:m>
                <a:endParaRPr lang="de-DE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blipFill>
                <a:blip r:embed="rId3"/>
                <a:stretch>
                  <a:fillRect l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4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31" y="115039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78068"/>
              </p:ext>
            </p:extLst>
          </p:nvPr>
        </p:nvGraphicFramePr>
        <p:xfrm>
          <a:off x="129118" y="866554"/>
          <a:ext cx="8885763" cy="2741160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0.98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‘sigmoid',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0.1, epochs=1000}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0.95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'tanh',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3, 3],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'constant',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0.1}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0.95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8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80" y="52425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3DAEA24-79EB-19C7-94DE-6009A087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1096"/>
              </p:ext>
            </p:extLst>
          </p:nvPr>
        </p:nvGraphicFramePr>
        <p:xfrm>
          <a:off x="129118" y="866554"/>
          <a:ext cx="8885763" cy="2535629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, epochs=}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'log2',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400}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83" y="100271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448B16-5CD2-262A-B611-E4C63322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32890"/>
              </p:ext>
            </p:extLst>
          </p:nvPr>
        </p:nvGraphicFramePr>
        <p:xfrm>
          <a:off x="129118" y="866554"/>
          <a:ext cx="8885763" cy="2741160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  <a:p>
                      <a:pPr algn="ctr"/>
                      <a:r>
                        <a:rPr lang="de-DE" sz="1400" dirty="0" err="1">
                          <a:latin typeface="Monospace"/>
                        </a:rPr>
                        <a:t>Holdout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0.56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‘0.5’, 'epochs': ‘2000’,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‘[10, 10]’,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activation_function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‘sigmoid’}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0.38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0.1,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'constant',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max_iter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100,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[20, 20, 20]}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8694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Bildschirmpräsentation (16:9)</PresentationFormat>
  <Paragraphs>223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Fira Sans Extra Condensed SemiBold</vt:lpstr>
      <vt:lpstr>Monospace</vt:lpstr>
      <vt:lpstr>Arial</vt:lpstr>
      <vt:lpstr>Cambria Math</vt:lpstr>
      <vt:lpstr>Consolas</vt:lpstr>
      <vt:lpstr>Fira Sans Extra Condensed</vt:lpstr>
      <vt:lpstr>Roboto</vt:lpstr>
      <vt:lpstr>Wingdings</vt:lpstr>
      <vt:lpstr>Machine Learning Infographics by Slidesgo</vt:lpstr>
      <vt:lpstr>Machine Learning  Exercise 2 09.06.2023</vt:lpstr>
      <vt:lpstr>PowerPoint-Präsentation</vt:lpstr>
      <vt:lpstr>FC Layer Forward propagation</vt:lpstr>
      <vt:lpstr>FC Layer  Backward Propagation </vt:lpstr>
      <vt:lpstr>Activation Layer &amp; Error Function</vt:lpstr>
      <vt:lpstr>Evaluation</vt:lpstr>
      <vt:lpstr>Congressional voting dataset</vt:lpstr>
      <vt:lpstr>Spam dataset</vt:lpstr>
      <vt:lpstr>Flag dataset</vt:lpstr>
      <vt:lpstr>Conclusion</vt:lpstr>
      <vt:lpstr>Congressional voting dataset</vt:lpstr>
      <vt:lpstr>Spam dataset</vt:lpstr>
      <vt:lpstr>Flag dataset</vt:lpstr>
      <vt:lpstr>Evaluation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Exercise 2 09.06.2023</dc:title>
  <dc:creator>Vladimir Panin</dc:creator>
  <cp:lastModifiedBy>Vladimir Panin</cp:lastModifiedBy>
  <cp:revision>19</cp:revision>
  <dcterms:modified xsi:type="dcterms:W3CDTF">2023-05-28T20:01:19Z</dcterms:modified>
</cp:coreProperties>
</file>