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91" r:id="rId3"/>
    <p:sldId id="301" r:id="rId4"/>
    <p:sldId id="292" r:id="rId5"/>
    <p:sldId id="293" r:id="rId6"/>
    <p:sldId id="294" r:id="rId7"/>
    <p:sldId id="300" r:id="rId8"/>
    <p:sldId id="295" r:id="rId9"/>
    <p:sldId id="296" r:id="rId10"/>
    <p:sldId id="297" r:id="rId11"/>
    <p:sldId id="299" r:id="rId12"/>
    <p:sldId id="302" r:id="rId13"/>
    <p:sldId id="303" r:id="rId14"/>
    <p:sldId id="304" r:id="rId15"/>
    <p:sldId id="25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F0BC30-06F4-4471-925F-88749DCA4F18}">
  <a:tblStyle styleId="{23F0BC30-06F4-4471-925F-88749DCA4F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45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0"/>
            <a:ext cx="3545700" cy="3562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</a:t>
            </a:r>
            <a:br>
              <a:rPr lang="en" dirty="0"/>
            </a:br>
            <a:r>
              <a:rPr lang="en" dirty="0"/>
              <a:t>Exercise 2</a:t>
            </a:r>
            <a:br>
              <a:rPr lang="en" dirty="0"/>
            </a:br>
            <a:r>
              <a:rPr lang="en" dirty="0"/>
              <a:t>09.06.2023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086776" y="3562950"/>
            <a:ext cx="3599949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Panin, Vladimir 12238682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Dass, Reema 12144026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Schweitzer,Valentin 51829840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983" y="100271"/>
            <a:ext cx="3072850" cy="644484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5448B16-5CD2-262A-B611-E4C633226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32890"/>
              </p:ext>
            </p:extLst>
          </p:nvPr>
        </p:nvGraphicFramePr>
        <p:xfrm>
          <a:off x="129118" y="866554"/>
          <a:ext cx="8885763" cy="2741160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2961921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2033854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3889988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75220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(</a:t>
                      </a:r>
                      <a:r>
                        <a:rPr lang="de-DE" sz="1400" dirty="0" err="1">
                          <a:latin typeface="Monospace"/>
                        </a:rPr>
                        <a:t>Grid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search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for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self</a:t>
                      </a:r>
                      <a:r>
                        <a:rPr lang="de-DE" sz="1400" dirty="0">
                          <a:latin typeface="Monospace"/>
                        </a:rPr>
                        <a:t>-code </a:t>
                      </a:r>
                      <a:r>
                        <a:rPr lang="de-DE" sz="1400" dirty="0" err="1">
                          <a:latin typeface="Monospace"/>
                        </a:rPr>
                        <a:t>hyperparams</a:t>
                      </a:r>
                      <a:r>
                        <a:rPr lang="de-DE" sz="1400" dirty="0">
                          <a:latin typeface="Monospace"/>
                        </a:rPr>
                        <a:t>. )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F1-score</a:t>
                      </a:r>
                    </a:p>
                    <a:p>
                      <a:pPr algn="ctr"/>
                      <a:r>
                        <a:rPr lang="de-DE" sz="1400" dirty="0" err="1">
                          <a:latin typeface="Monospace"/>
                        </a:rPr>
                        <a:t>Holdout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Hyperparameters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53281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Self-Code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0.56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‘0.5’, 'epochs': ‘2000’,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node_counts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‘[10, 10]’,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activation_function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’: ‘sigmoid’}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528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Monospace"/>
                        </a:rPr>
                        <a:t>Sklearn</a:t>
                      </a:r>
                      <a:endParaRPr lang="de-DE" sz="1400" dirty="0">
                        <a:latin typeface="Monospace"/>
                      </a:endParaRPr>
                    </a:p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0.38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{'activation':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relu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',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learning_rate_init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0.1,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'constant',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max_iter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100,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hidden_layer_sizes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[20, 20, 20]}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8088231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de-DE" sz="1400" dirty="0" err="1">
                          <a:latin typeface="Monospace"/>
                        </a:rPr>
                        <a:t>RandomForest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sqrt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min_samples_split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2,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300}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0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1624C-2D56-218F-238C-60BD3935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7600"/>
            <a:ext cx="8520600" cy="841800"/>
          </a:xfrm>
        </p:spPr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9AA9D18-41E3-4DC6-65DD-27A55858615D}"/>
              </a:ext>
            </a:extLst>
          </p:cNvPr>
          <p:cNvSpPr txBox="1"/>
          <p:nvPr/>
        </p:nvSpPr>
        <p:spPr>
          <a:xfrm>
            <a:off x="381000" y="1119400"/>
            <a:ext cx="8274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Bemerkung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Bemerkung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Bemerkung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Bemerkung 4</a:t>
            </a:r>
          </a:p>
        </p:txBody>
      </p:sp>
    </p:spTree>
    <p:extLst>
      <p:ext uri="{BB962C8B-B14F-4D97-AF65-F5344CB8AC3E}">
        <p14:creationId xmlns:p14="http://schemas.microsoft.com/office/powerpoint/2010/main" val="286721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-44450"/>
            <a:ext cx="5530850" cy="644484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Congressional</a:t>
            </a:r>
            <a:r>
              <a:rPr lang="de-DE" dirty="0"/>
              <a:t> </a:t>
            </a:r>
            <a:r>
              <a:rPr lang="de-DE" dirty="0" err="1"/>
              <a:t>voting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21F9BD0-E5A0-31F3-85DC-F69D4DEFCA3F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519372"/>
          <a:ext cx="5676900" cy="1618508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(</a:t>
                      </a:r>
                      <a:r>
                        <a:rPr lang="de-DE" sz="1200" dirty="0" err="1">
                          <a:latin typeface="Monospace"/>
                        </a:rPr>
                        <a:t>Grid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search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for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self</a:t>
                      </a:r>
                      <a:r>
                        <a:rPr lang="de-DE" sz="1200" dirty="0">
                          <a:latin typeface="Monospace"/>
                        </a:rPr>
                        <a:t>-code </a:t>
                      </a:r>
                      <a:r>
                        <a:rPr lang="de-DE" sz="1200" dirty="0" err="1">
                          <a:latin typeface="Monospace"/>
                        </a:rPr>
                        <a:t>hyperparams</a:t>
                      </a:r>
                      <a:r>
                        <a:rPr lang="de-DE" sz="1200" dirty="0">
                          <a:latin typeface="Monospace"/>
                        </a:rPr>
                        <a:t>.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Hidden_layer_size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lr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activation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epochs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node_count</a:t>
                      </a:r>
                      <a:r>
                        <a:rPr lang="de-DE" sz="1200" dirty="0">
                          <a:latin typeface="Monospace"/>
                        </a:rPr>
                        <a:t>=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TensorFlow</a:t>
                      </a:r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AD786654-E4FD-5491-6AF3-C6860D2A4AFF}"/>
              </a:ext>
            </a:extLst>
          </p:cNvPr>
          <p:cNvGraphicFramePr>
            <a:graphicFrameLocks noGrp="1"/>
          </p:cNvGraphicFramePr>
          <p:nvPr/>
        </p:nvGraphicFramePr>
        <p:xfrm>
          <a:off x="1885951" y="2362586"/>
          <a:ext cx="5676900" cy="1486838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(</a:t>
                      </a:r>
                      <a:r>
                        <a:rPr lang="de-DE" sz="1300" dirty="0" err="1">
                          <a:latin typeface="Monospace"/>
                        </a:rPr>
                        <a:t>Grid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search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for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r>
                        <a:rPr lang="de-DE" sz="1300" dirty="0">
                          <a:latin typeface="Monospace"/>
                        </a:rPr>
                        <a:t>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8726157-83A3-3084-51BF-9F117E576F19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4039580"/>
          <a:ext cx="5676900" cy="956376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46436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601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Random Forest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38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-69850"/>
            <a:ext cx="3072850" cy="644484"/>
          </a:xfrm>
        </p:spPr>
        <p:txBody>
          <a:bodyPr>
            <a:normAutofit fontScale="90000"/>
          </a:bodyPr>
          <a:lstStyle/>
          <a:p>
            <a:r>
              <a:rPr lang="de-DE" dirty="0"/>
              <a:t>Spam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21F9BD0-E5A0-31F3-85DC-F69D4DEFCA3F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519372"/>
          <a:ext cx="5676900" cy="1618508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(</a:t>
                      </a:r>
                      <a:r>
                        <a:rPr lang="de-DE" sz="1200" dirty="0" err="1">
                          <a:latin typeface="Monospace"/>
                        </a:rPr>
                        <a:t>Grid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search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for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self</a:t>
                      </a:r>
                      <a:r>
                        <a:rPr lang="de-DE" sz="1200" dirty="0">
                          <a:latin typeface="Monospace"/>
                        </a:rPr>
                        <a:t>-code </a:t>
                      </a:r>
                      <a:r>
                        <a:rPr lang="de-DE" sz="1200" dirty="0" err="1">
                          <a:latin typeface="Monospace"/>
                        </a:rPr>
                        <a:t>hyperparams</a:t>
                      </a:r>
                      <a:r>
                        <a:rPr lang="de-DE" sz="1200" dirty="0">
                          <a:latin typeface="Monospace"/>
                        </a:rPr>
                        <a:t>.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Hidden_layer_size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lr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activation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epochs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node_count</a:t>
                      </a:r>
                      <a:r>
                        <a:rPr lang="de-DE" sz="1200" dirty="0">
                          <a:latin typeface="Monospace"/>
                        </a:rPr>
                        <a:t>=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TensorFlow</a:t>
                      </a:r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AD786654-E4FD-5491-6AF3-C6860D2A4AFF}"/>
              </a:ext>
            </a:extLst>
          </p:cNvPr>
          <p:cNvGraphicFramePr>
            <a:graphicFrameLocks noGrp="1"/>
          </p:cNvGraphicFramePr>
          <p:nvPr/>
        </p:nvGraphicFramePr>
        <p:xfrm>
          <a:off x="1885951" y="2362586"/>
          <a:ext cx="5676900" cy="1486838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(</a:t>
                      </a:r>
                      <a:r>
                        <a:rPr lang="de-DE" sz="1300" dirty="0" err="1">
                          <a:latin typeface="Monospace"/>
                        </a:rPr>
                        <a:t>Grid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search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for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r>
                        <a:rPr lang="de-DE" sz="1300" dirty="0">
                          <a:latin typeface="Monospace"/>
                        </a:rPr>
                        <a:t>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8726157-83A3-3084-51BF-9F117E576F19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4039580"/>
          <a:ext cx="5676900" cy="956376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46436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601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Random Forest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0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-69850"/>
            <a:ext cx="3072850" cy="644484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21F9BD0-E5A0-31F3-85DC-F69D4DEFCA3F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519372"/>
          <a:ext cx="5676900" cy="1618508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(</a:t>
                      </a:r>
                      <a:r>
                        <a:rPr lang="de-DE" sz="1200" dirty="0" err="1">
                          <a:latin typeface="Monospace"/>
                        </a:rPr>
                        <a:t>Grid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search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for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self</a:t>
                      </a:r>
                      <a:r>
                        <a:rPr lang="de-DE" sz="1200" dirty="0">
                          <a:latin typeface="Monospace"/>
                        </a:rPr>
                        <a:t>-code </a:t>
                      </a:r>
                      <a:r>
                        <a:rPr lang="de-DE" sz="1200" dirty="0" err="1">
                          <a:latin typeface="Monospace"/>
                        </a:rPr>
                        <a:t>hyperparams</a:t>
                      </a:r>
                      <a:r>
                        <a:rPr lang="de-DE" sz="1200" dirty="0">
                          <a:latin typeface="Monospace"/>
                        </a:rPr>
                        <a:t>.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Hidden_layer_size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lr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activation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epochs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node_count</a:t>
                      </a:r>
                      <a:r>
                        <a:rPr lang="de-DE" sz="1200" dirty="0">
                          <a:latin typeface="Monospace"/>
                        </a:rPr>
                        <a:t>=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TensorFlow</a:t>
                      </a:r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AD786654-E4FD-5491-6AF3-C6860D2A4AFF}"/>
              </a:ext>
            </a:extLst>
          </p:cNvPr>
          <p:cNvGraphicFramePr>
            <a:graphicFrameLocks noGrp="1"/>
          </p:cNvGraphicFramePr>
          <p:nvPr/>
        </p:nvGraphicFramePr>
        <p:xfrm>
          <a:off x="1885951" y="2362586"/>
          <a:ext cx="5676900" cy="1486838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(</a:t>
                      </a:r>
                      <a:r>
                        <a:rPr lang="de-DE" sz="1300" dirty="0" err="1">
                          <a:latin typeface="Monospace"/>
                        </a:rPr>
                        <a:t>Grid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search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for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r>
                        <a:rPr lang="de-DE" sz="1300" dirty="0">
                          <a:latin typeface="Monospace"/>
                        </a:rPr>
                        <a:t>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8726157-83A3-3084-51BF-9F117E576F19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4039580"/>
          <a:ext cx="5676900" cy="956376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46436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601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Random Forest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0.54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4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577850" y="18930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Evaluation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1328749" y="945782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Self coded NN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9" name="Google Shape;299;p16"/>
          <p:cNvGrpSpPr/>
          <p:nvPr/>
        </p:nvGrpSpPr>
        <p:grpSpPr>
          <a:xfrm>
            <a:off x="5969850" y="1027743"/>
            <a:ext cx="2774100" cy="596100"/>
            <a:chOff x="6033350" y="1109875"/>
            <a:chExt cx="2774100" cy="596100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143787"/>
              <a:ext cx="2101827" cy="555376"/>
              <a:chOff x="6053048" y="816245"/>
              <a:chExt cx="2101827" cy="555376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173675" y="81624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TensorFlow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1328748" y="2291390"/>
            <a:ext cx="2660742" cy="978077"/>
            <a:chOff x="3297248" y="2373521"/>
            <a:chExt cx="2660742" cy="978077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3250" y="2373521"/>
              <a:ext cx="1994740" cy="978077"/>
              <a:chOff x="3575062" y="1024574"/>
              <a:chExt cx="1994740" cy="978077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75062" y="102457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Hyperparameter tuning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8602" y="167085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Grid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search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including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cross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validation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for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self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coded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NN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1328748" y="3895677"/>
            <a:ext cx="2653505" cy="788375"/>
            <a:chOff x="3297248" y="3977808"/>
            <a:chExt cx="2653505" cy="788375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3245" y="3977808"/>
              <a:ext cx="1987508" cy="788375"/>
              <a:chOff x="3575057" y="2254821"/>
              <a:chExt cx="1987508" cy="788375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Evaluation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75057" y="271139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F1-Score using same hyperparameters for Tensorflow model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5969850" y="2403552"/>
            <a:ext cx="2678842" cy="935141"/>
            <a:chOff x="6033350" y="2501790"/>
            <a:chExt cx="2678842" cy="935141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5" y="2501790"/>
              <a:ext cx="2006527" cy="935141"/>
              <a:chOff x="6705665" y="2628879"/>
              <a:chExt cx="2006527" cy="935141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Hyperparameter </a:t>
                </a:r>
                <a:r>
                  <a:rPr lang="de-DE" sz="18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tuning</a:t>
                </a:r>
                <a:endParaRPr lang="de-DE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30992" y="323222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Grid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search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including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cross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validation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for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Tensorflow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5969850" y="3879579"/>
            <a:ext cx="2653477" cy="777994"/>
            <a:chOff x="6033350" y="3977817"/>
            <a:chExt cx="2653477" cy="777994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777994"/>
              <a:chOff x="6705623" y="4058579"/>
              <a:chExt cx="1981204" cy="777994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Evaluation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50477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F1-Score using same hyperparameters for </a:t>
                </a:r>
                <a:r>
                  <a:rPr lang="en-US" dirty="0" err="1">
                    <a:latin typeface="Roboto"/>
                    <a:ea typeface="Roboto"/>
                    <a:cs typeface="Roboto"/>
                    <a:sym typeface="Roboto"/>
                  </a:rPr>
                  <a:t>Tensorflow</a:t>
                </a: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 model</a:t>
                </a: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1626799" y="1623843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1626798" y="3103567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267900" y="1623843"/>
            <a:ext cx="0" cy="894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267900" y="3114812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303;p16">
            <a:extLst>
              <a:ext uri="{FF2B5EF4-FFF2-40B4-BE49-F238E27FC236}">
                <a16:creationId xmlns:a16="http://schemas.microsoft.com/office/drawing/2014/main" id="{DC958F75-C00D-0273-FCB3-CF55BD67257F}"/>
              </a:ext>
            </a:extLst>
          </p:cNvPr>
          <p:cNvSpPr/>
          <p:nvPr/>
        </p:nvSpPr>
        <p:spPr>
          <a:xfrm>
            <a:off x="4343900" y="2518712"/>
            <a:ext cx="596100" cy="5961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07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7" name="Google Shape;301;p16">
            <a:extLst>
              <a:ext uri="{FF2B5EF4-FFF2-40B4-BE49-F238E27FC236}">
                <a16:creationId xmlns:a16="http://schemas.microsoft.com/office/drawing/2014/main" id="{21D14F91-2AB5-CA08-AF2D-6AA2806837EC}"/>
              </a:ext>
            </a:extLst>
          </p:cNvPr>
          <p:cNvSpPr txBox="1"/>
          <p:nvPr/>
        </p:nvSpPr>
        <p:spPr>
          <a:xfrm>
            <a:off x="3842591" y="3165955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BBD183-AD7B-5F67-20FF-370528D6D35F}"/>
              </a:ext>
            </a:extLst>
          </p:cNvPr>
          <p:cNvSpPr txBox="1"/>
          <p:nvPr/>
        </p:nvSpPr>
        <p:spPr>
          <a:xfrm>
            <a:off x="3912445" y="3445259"/>
            <a:ext cx="18033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Generating F1 score with grid search parameters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521340E-8BCF-A577-EACE-799E3076C744}"/>
              </a:ext>
            </a:extLst>
          </p:cNvPr>
          <p:cNvSpPr/>
          <p:nvPr/>
        </p:nvSpPr>
        <p:spPr>
          <a:xfrm>
            <a:off x="1262293" y="1451612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DE5B978-823C-AF29-F371-E52C341CD254}"/>
              </a:ext>
            </a:extLst>
          </p:cNvPr>
          <p:cNvSpPr/>
          <p:nvPr/>
        </p:nvSpPr>
        <p:spPr>
          <a:xfrm>
            <a:off x="1262293" y="2766505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30DCF50-1B60-FD52-2E20-357A462B1C79}"/>
              </a:ext>
            </a:extLst>
          </p:cNvPr>
          <p:cNvSpPr/>
          <p:nvPr/>
        </p:nvSpPr>
        <p:spPr>
          <a:xfrm>
            <a:off x="3491140" y="524567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4DB4036-951D-72E7-AB45-637676D177EA}"/>
              </a:ext>
            </a:extLst>
          </p:cNvPr>
          <p:cNvSpPr/>
          <p:nvPr/>
        </p:nvSpPr>
        <p:spPr>
          <a:xfrm>
            <a:off x="3495128" y="162569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D38469-CFFD-F493-0B07-E11CBBAB2AA8}"/>
              </a:ext>
            </a:extLst>
          </p:cNvPr>
          <p:cNvSpPr txBox="1"/>
          <p:nvPr/>
        </p:nvSpPr>
        <p:spPr>
          <a:xfrm>
            <a:off x="1292302" y="704971"/>
            <a:ext cx="77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Layer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DF79BA-77B1-5644-E6AD-3867AFCC3C0D}"/>
              </a:ext>
            </a:extLst>
          </p:cNvPr>
          <p:cNvSpPr/>
          <p:nvPr/>
        </p:nvSpPr>
        <p:spPr>
          <a:xfrm>
            <a:off x="1262293" y="421430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8A10B18-115C-829F-41B1-BF10E67613C8}"/>
              </a:ext>
            </a:extLst>
          </p:cNvPr>
          <p:cNvSpPr/>
          <p:nvPr/>
        </p:nvSpPr>
        <p:spPr>
          <a:xfrm>
            <a:off x="3491140" y="274208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74465C-BA35-AC08-9965-688AC6EB306B}"/>
              </a:ext>
            </a:extLst>
          </p:cNvPr>
          <p:cNvSpPr/>
          <p:nvPr/>
        </p:nvSpPr>
        <p:spPr>
          <a:xfrm>
            <a:off x="3491140" y="4589879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48F791A-44E2-A9B0-BA36-3ADB0DBBC764}"/>
              </a:ext>
            </a:extLst>
          </p:cNvPr>
          <p:cNvSpPr/>
          <p:nvPr/>
        </p:nvSpPr>
        <p:spPr>
          <a:xfrm flipV="1">
            <a:off x="3588413" y="350393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ADC8B2-B318-277E-1CBC-47BB5AF529A5}"/>
              </a:ext>
            </a:extLst>
          </p:cNvPr>
          <p:cNvSpPr/>
          <p:nvPr/>
        </p:nvSpPr>
        <p:spPr>
          <a:xfrm flipV="1">
            <a:off x="3588412" y="3833053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B37A327-F5D8-0EBE-63D4-468282F9BBCE}"/>
              </a:ext>
            </a:extLst>
          </p:cNvPr>
          <p:cNvSpPr/>
          <p:nvPr/>
        </p:nvSpPr>
        <p:spPr>
          <a:xfrm flipV="1">
            <a:off x="3588413" y="415464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763C907-EF6A-799F-B224-AEBB31BBEC58}"/>
              </a:ext>
            </a:extLst>
          </p:cNvPr>
          <p:cNvSpPr/>
          <p:nvPr/>
        </p:nvSpPr>
        <p:spPr>
          <a:xfrm>
            <a:off x="5174628" y="524567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BCAD002-1CAE-6EE3-DAE4-86E795C798D2}"/>
              </a:ext>
            </a:extLst>
          </p:cNvPr>
          <p:cNvSpPr/>
          <p:nvPr/>
        </p:nvSpPr>
        <p:spPr>
          <a:xfrm>
            <a:off x="5178616" y="162569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9EA4A4A-18AB-DDD4-13EA-2B8490267A14}"/>
              </a:ext>
            </a:extLst>
          </p:cNvPr>
          <p:cNvSpPr/>
          <p:nvPr/>
        </p:nvSpPr>
        <p:spPr>
          <a:xfrm>
            <a:off x="5174628" y="274208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8E2B334-2EC7-86B2-9C3E-4C161C2A640D}"/>
              </a:ext>
            </a:extLst>
          </p:cNvPr>
          <p:cNvSpPr/>
          <p:nvPr/>
        </p:nvSpPr>
        <p:spPr>
          <a:xfrm>
            <a:off x="5174628" y="4589879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FB9B6B0-6DD6-B8DF-8BE4-33407E661B64}"/>
              </a:ext>
            </a:extLst>
          </p:cNvPr>
          <p:cNvSpPr/>
          <p:nvPr/>
        </p:nvSpPr>
        <p:spPr>
          <a:xfrm flipV="1">
            <a:off x="5271901" y="350393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A5DE251-31E4-4BC9-CBF7-6AD94463275A}"/>
              </a:ext>
            </a:extLst>
          </p:cNvPr>
          <p:cNvSpPr/>
          <p:nvPr/>
        </p:nvSpPr>
        <p:spPr>
          <a:xfrm flipV="1">
            <a:off x="5271901" y="415464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42E212E-3C4E-CCBD-E7D6-0D3579781999}"/>
              </a:ext>
            </a:extLst>
          </p:cNvPr>
          <p:cNvSpPr/>
          <p:nvPr/>
        </p:nvSpPr>
        <p:spPr>
          <a:xfrm>
            <a:off x="8060042" y="1451612"/>
            <a:ext cx="575958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o1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C968DC9-AA80-E094-331E-1FDC57F848DF}"/>
              </a:ext>
            </a:extLst>
          </p:cNvPr>
          <p:cNvSpPr/>
          <p:nvPr/>
        </p:nvSpPr>
        <p:spPr>
          <a:xfrm>
            <a:off x="8060041" y="2676613"/>
            <a:ext cx="575958" cy="494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o2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9592F37-4A66-0AB8-3F6D-DD44FCB92802}"/>
              </a:ext>
            </a:extLst>
          </p:cNvPr>
          <p:cNvSpPr txBox="1"/>
          <p:nvPr/>
        </p:nvSpPr>
        <p:spPr>
          <a:xfrm>
            <a:off x="7942307" y="704970"/>
            <a:ext cx="878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 Layer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E2C8E6E-0256-A2DF-9231-EFBE8C702CD2}"/>
              </a:ext>
            </a:extLst>
          </p:cNvPr>
          <p:cNvSpPr/>
          <p:nvPr/>
        </p:nvSpPr>
        <p:spPr>
          <a:xfrm>
            <a:off x="8060042" y="4214304"/>
            <a:ext cx="575958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o3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0BD2DC6-BDA7-A485-70F2-7783CB74CB4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756734" y="771788"/>
            <a:ext cx="1734406" cy="927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C029CB0-009F-2F21-674D-AB3D1ADDD29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756734" y="1872915"/>
            <a:ext cx="1738394" cy="114081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547564C-CE84-8861-E082-F9D0C93D59F3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756734" y="2989305"/>
            <a:ext cx="1734406" cy="147222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F1829C1B-D796-AE5F-1206-578CB650D57C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981046" y="771788"/>
            <a:ext cx="1193582" cy="101263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B79136B6-39FF-37EE-D579-F4B286FAFB68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3985581" y="1872915"/>
            <a:ext cx="1193035" cy="111639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70866AA-10B6-B664-AC0E-1FB97D8AC73E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>
            <a:off x="3985581" y="771788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20116EFC-0CFA-4601-5633-77639228E3A5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>
            <a:off x="3989569" y="1872915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CBF7CBE-00D2-7E55-7FD6-D7159537645D}"/>
              </a:ext>
            </a:extLst>
          </p:cNvPr>
          <p:cNvCxnSpPr>
            <a:cxnSpLocks/>
            <a:stCxn id="11" idx="6"/>
            <a:endCxn id="35" idx="2"/>
          </p:cNvCxnSpPr>
          <p:nvPr/>
        </p:nvCxnSpPr>
        <p:spPr>
          <a:xfrm>
            <a:off x="3985581" y="2989305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DC73CF0-C39B-569F-9B71-DF9E83147EDC}"/>
              </a:ext>
            </a:extLst>
          </p:cNvPr>
          <p:cNvCxnSpPr>
            <a:cxnSpLocks/>
            <a:stCxn id="12" idx="6"/>
            <a:endCxn id="36" idx="2"/>
          </p:cNvCxnSpPr>
          <p:nvPr/>
        </p:nvCxnSpPr>
        <p:spPr>
          <a:xfrm>
            <a:off x="3985581" y="4837100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854DC22B-A655-B89D-EBF6-E962FF88BBFE}"/>
              </a:ext>
            </a:extLst>
          </p:cNvPr>
          <p:cNvCxnSpPr>
            <a:cxnSpLocks/>
            <a:stCxn id="12" idx="6"/>
            <a:endCxn id="35" idx="2"/>
          </p:cNvCxnSpPr>
          <p:nvPr/>
        </p:nvCxnSpPr>
        <p:spPr>
          <a:xfrm flipV="1">
            <a:off x="3985581" y="2989305"/>
            <a:ext cx="1189047" cy="184779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DE594A46-B905-5B6F-70DB-153802A1AE81}"/>
              </a:ext>
            </a:extLst>
          </p:cNvPr>
          <p:cNvCxnSpPr>
            <a:cxnSpLocks/>
            <a:stCxn id="36" idx="2"/>
            <a:endCxn id="11" idx="6"/>
          </p:cNvCxnSpPr>
          <p:nvPr/>
        </p:nvCxnSpPr>
        <p:spPr>
          <a:xfrm flipH="1" flipV="1">
            <a:off x="3985581" y="2989305"/>
            <a:ext cx="1189047" cy="184779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248831C0-DC81-F94A-4AB7-40AA0F454349}"/>
              </a:ext>
            </a:extLst>
          </p:cNvPr>
          <p:cNvCxnSpPr>
            <a:cxnSpLocks/>
            <a:stCxn id="35" idx="2"/>
            <a:endCxn id="6" idx="6"/>
          </p:cNvCxnSpPr>
          <p:nvPr/>
        </p:nvCxnSpPr>
        <p:spPr>
          <a:xfrm flipH="1" flipV="1">
            <a:off x="3989569" y="1872915"/>
            <a:ext cx="1185059" cy="111639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52549909-14CB-284A-F123-AE1556C7ACE4}"/>
              </a:ext>
            </a:extLst>
          </p:cNvPr>
          <p:cNvCxnSpPr>
            <a:cxnSpLocks/>
            <a:stCxn id="34" idx="2"/>
            <a:endCxn id="5" idx="6"/>
          </p:cNvCxnSpPr>
          <p:nvPr/>
        </p:nvCxnSpPr>
        <p:spPr>
          <a:xfrm flipH="1" flipV="1">
            <a:off x="3985581" y="771788"/>
            <a:ext cx="1193035" cy="110112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CED45C9-26CC-4E62-6ADF-C59AC89516FC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1756734" y="1698833"/>
            <a:ext cx="1738394" cy="17408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293663C4-0FF2-9D53-DDCE-57E2209C0800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1756734" y="2989305"/>
            <a:ext cx="1734406" cy="2442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84CBC0AF-C582-012E-E7E2-2014833AB3C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1756734" y="4461525"/>
            <a:ext cx="1734406" cy="375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56BD4D9-67DB-7F46-2883-7F4166DD5A2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727796" y="771788"/>
            <a:ext cx="1763344" cy="365177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F69FCB7E-D245-9BF5-7697-534982D2642C}"/>
              </a:ext>
            </a:extLst>
          </p:cNvPr>
          <p:cNvSpPr/>
          <p:nvPr/>
        </p:nvSpPr>
        <p:spPr>
          <a:xfrm flipV="1">
            <a:off x="5271900" y="3829294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7138AB7F-37FB-B691-0470-64CAC037B70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1756734" y="3013726"/>
            <a:ext cx="1734406" cy="182337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8641898-4A78-ED56-ED55-2DCA1486CA6D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1756734" y="1698833"/>
            <a:ext cx="1734406" cy="3138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49AE0FBF-5E97-35CE-A13A-D981822E95E8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1756734" y="1698833"/>
            <a:ext cx="1734406" cy="1290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EF1F9FF-0C1E-16C9-0103-61A0D2FB5EA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756734" y="771788"/>
            <a:ext cx="1734406" cy="224193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D483C710-5FD1-AC1D-A9B1-C08D20384CF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1756734" y="1872915"/>
            <a:ext cx="1738394" cy="2588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D042609-EC0A-9177-460C-04CC810D8D31}"/>
              </a:ext>
            </a:extLst>
          </p:cNvPr>
          <p:cNvCxnSpPr>
            <a:cxnSpLocks/>
            <a:stCxn id="33" idx="6"/>
            <a:endCxn id="45" idx="2"/>
          </p:cNvCxnSpPr>
          <p:nvPr/>
        </p:nvCxnSpPr>
        <p:spPr>
          <a:xfrm>
            <a:off x="5669069" y="771788"/>
            <a:ext cx="2390973" cy="927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B6D644B1-2ABF-7EEB-9B38-53EDE664698A}"/>
              </a:ext>
            </a:extLst>
          </p:cNvPr>
          <p:cNvCxnSpPr>
            <a:cxnSpLocks/>
            <a:stCxn id="33" idx="6"/>
            <a:endCxn id="46" idx="2"/>
          </p:cNvCxnSpPr>
          <p:nvPr/>
        </p:nvCxnSpPr>
        <p:spPr>
          <a:xfrm>
            <a:off x="5669069" y="771788"/>
            <a:ext cx="2390972" cy="2152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64B7AEE-9F56-252E-93DC-225D91BCD561}"/>
              </a:ext>
            </a:extLst>
          </p:cNvPr>
          <p:cNvCxnSpPr>
            <a:cxnSpLocks/>
            <a:stCxn id="33" idx="6"/>
            <a:endCxn id="48" idx="2"/>
          </p:cNvCxnSpPr>
          <p:nvPr/>
        </p:nvCxnSpPr>
        <p:spPr>
          <a:xfrm>
            <a:off x="5669069" y="771788"/>
            <a:ext cx="2390973" cy="368973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F958DAEA-DEF6-21BB-D7E7-962A0C6FC052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 flipV="1">
            <a:off x="5673057" y="1698833"/>
            <a:ext cx="2386985" cy="17408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3CFD371-EE43-31B4-3E86-87709E850E64}"/>
              </a:ext>
            </a:extLst>
          </p:cNvPr>
          <p:cNvCxnSpPr>
            <a:cxnSpLocks/>
            <a:stCxn id="34" idx="6"/>
            <a:endCxn id="46" idx="2"/>
          </p:cNvCxnSpPr>
          <p:nvPr/>
        </p:nvCxnSpPr>
        <p:spPr>
          <a:xfrm>
            <a:off x="5673057" y="1872915"/>
            <a:ext cx="2386984" cy="105091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0491EF0B-28CF-30E8-F4E5-1180DEC142BF}"/>
              </a:ext>
            </a:extLst>
          </p:cNvPr>
          <p:cNvCxnSpPr>
            <a:cxnSpLocks/>
            <a:stCxn id="34" idx="6"/>
            <a:endCxn id="48" idx="2"/>
          </p:cNvCxnSpPr>
          <p:nvPr/>
        </p:nvCxnSpPr>
        <p:spPr>
          <a:xfrm>
            <a:off x="5673057" y="1872915"/>
            <a:ext cx="2386985" cy="2588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6F4D4286-F240-7E10-0EB0-96FCBD0E18E4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 flipV="1">
            <a:off x="5669069" y="1698833"/>
            <a:ext cx="2390973" cy="1290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1118EA34-8AD4-2FE4-53F5-AAF4AFB72937}"/>
              </a:ext>
            </a:extLst>
          </p:cNvPr>
          <p:cNvCxnSpPr>
            <a:cxnSpLocks/>
            <a:stCxn id="35" idx="6"/>
            <a:endCxn id="46" idx="2"/>
          </p:cNvCxnSpPr>
          <p:nvPr/>
        </p:nvCxnSpPr>
        <p:spPr>
          <a:xfrm flipV="1">
            <a:off x="5669069" y="2923833"/>
            <a:ext cx="2390972" cy="65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145CE251-2D93-DA54-3701-8807C872346B}"/>
              </a:ext>
            </a:extLst>
          </p:cNvPr>
          <p:cNvCxnSpPr>
            <a:cxnSpLocks/>
            <a:stCxn id="35" idx="6"/>
            <a:endCxn id="48" idx="2"/>
          </p:cNvCxnSpPr>
          <p:nvPr/>
        </p:nvCxnSpPr>
        <p:spPr>
          <a:xfrm>
            <a:off x="5669069" y="2989305"/>
            <a:ext cx="2390973" cy="147222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650B828A-FB9B-1499-C292-AE97E2E5697B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 flipV="1">
            <a:off x="5669069" y="1698833"/>
            <a:ext cx="2390973" cy="3138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E9F222D-773D-7823-26EC-ADED06D475BC}"/>
              </a:ext>
            </a:extLst>
          </p:cNvPr>
          <p:cNvCxnSpPr>
            <a:cxnSpLocks/>
            <a:stCxn id="36" idx="6"/>
            <a:endCxn id="46" idx="2"/>
          </p:cNvCxnSpPr>
          <p:nvPr/>
        </p:nvCxnSpPr>
        <p:spPr>
          <a:xfrm flipV="1">
            <a:off x="5669069" y="2923833"/>
            <a:ext cx="2390972" cy="1913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36CB8618-9D62-095E-49DA-E7F175DEC021}"/>
              </a:ext>
            </a:extLst>
          </p:cNvPr>
          <p:cNvCxnSpPr>
            <a:cxnSpLocks/>
            <a:stCxn id="36" idx="6"/>
            <a:endCxn id="48" idx="2"/>
          </p:cNvCxnSpPr>
          <p:nvPr/>
        </p:nvCxnSpPr>
        <p:spPr>
          <a:xfrm flipV="1">
            <a:off x="5669069" y="4461525"/>
            <a:ext cx="2390973" cy="375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feld 228">
            <a:extLst>
              <a:ext uri="{FF2B5EF4-FFF2-40B4-BE49-F238E27FC236}">
                <a16:creationId xmlns:a16="http://schemas.microsoft.com/office/drawing/2014/main" id="{F10AF99F-FC73-17C0-F18B-799FA0E31910}"/>
              </a:ext>
            </a:extLst>
          </p:cNvPr>
          <p:cNvSpPr txBox="1"/>
          <p:nvPr/>
        </p:nvSpPr>
        <p:spPr>
          <a:xfrm>
            <a:off x="2384502" y="127797"/>
            <a:ext cx="207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Fully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3235F268-4D8D-F7F3-66ED-C553384D1F6F}"/>
              </a:ext>
            </a:extLst>
          </p:cNvPr>
          <p:cNvSpPr txBox="1"/>
          <p:nvPr/>
        </p:nvSpPr>
        <p:spPr>
          <a:xfrm>
            <a:off x="4934766" y="124959"/>
            <a:ext cx="1567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6570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521340E-8BCF-A577-EACE-799E3076C744}"/>
              </a:ext>
            </a:extLst>
          </p:cNvPr>
          <p:cNvSpPr/>
          <p:nvPr/>
        </p:nvSpPr>
        <p:spPr>
          <a:xfrm>
            <a:off x="1262293" y="1451612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DE5B978-823C-AF29-F371-E52C341CD254}"/>
              </a:ext>
            </a:extLst>
          </p:cNvPr>
          <p:cNvSpPr/>
          <p:nvPr/>
        </p:nvSpPr>
        <p:spPr>
          <a:xfrm>
            <a:off x="1262293" y="2766505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30DCF50-1B60-FD52-2E20-357A462B1C79}"/>
              </a:ext>
            </a:extLst>
          </p:cNvPr>
          <p:cNvSpPr/>
          <p:nvPr/>
        </p:nvSpPr>
        <p:spPr>
          <a:xfrm>
            <a:off x="3491140" y="524567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4DB4036-951D-72E7-AB45-637676D177EA}"/>
              </a:ext>
            </a:extLst>
          </p:cNvPr>
          <p:cNvSpPr/>
          <p:nvPr/>
        </p:nvSpPr>
        <p:spPr>
          <a:xfrm>
            <a:off x="3495128" y="162569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D38469-CFFD-F493-0B07-E11CBBAB2AA8}"/>
              </a:ext>
            </a:extLst>
          </p:cNvPr>
          <p:cNvSpPr txBox="1"/>
          <p:nvPr/>
        </p:nvSpPr>
        <p:spPr>
          <a:xfrm>
            <a:off x="1292302" y="704971"/>
            <a:ext cx="77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Layer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DF79BA-77B1-5644-E6AD-3867AFCC3C0D}"/>
              </a:ext>
            </a:extLst>
          </p:cNvPr>
          <p:cNvSpPr/>
          <p:nvPr/>
        </p:nvSpPr>
        <p:spPr>
          <a:xfrm>
            <a:off x="1262293" y="421430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8A10B18-115C-829F-41B1-BF10E67613C8}"/>
              </a:ext>
            </a:extLst>
          </p:cNvPr>
          <p:cNvSpPr/>
          <p:nvPr/>
        </p:nvSpPr>
        <p:spPr>
          <a:xfrm>
            <a:off x="3491140" y="274208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74465C-BA35-AC08-9965-688AC6EB306B}"/>
              </a:ext>
            </a:extLst>
          </p:cNvPr>
          <p:cNvSpPr/>
          <p:nvPr/>
        </p:nvSpPr>
        <p:spPr>
          <a:xfrm>
            <a:off x="3491140" y="4589879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48F791A-44E2-A9B0-BA36-3ADB0DBBC764}"/>
              </a:ext>
            </a:extLst>
          </p:cNvPr>
          <p:cNvSpPr/>
          <p:nvPr/>
        </p:nvSpPr>
        <p:spPr>
          <a:xfrm flipV="1">
            <a:off x="3588413" y="350393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ADC8B2-B318-277E-1CBC-47BB5AF529A5}"/>
              </a:ext>
            </a:extLst>
          </p:cNvPr>
          <p:cNvSpPr/>
          <p:nvPr/>
        </p:nvSpPr>
        <p:spPr>
          <a:xfrm flipV="1">
            <a:off x="3588412" y="3833053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B37A327-F5D8-0EBE-63D4-468282F9BBCE}"/>
              </a:ext>
            </a:extLst>
          </p:cNvPr>
          <p:cNvSpPr/>
          <p:nvPr/>
        </p:nvSpPr>
        <p:spPr>
          <a:xfrm flipV="1">
            <a:off x="3588413" y="415464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763C907-EF6A-799F-B224-AEBB31BBEC58}"/>
              </a:ext>
            </a:extLst>
          </p:cNvPr>
          <p:cNvSpPr/>
          <p:nvPr/>
        </p:nvSpPr>
        <p:spPr>
          <a:xfrm>
            <a:off x="5174628" y="524567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BCAD002-1CAE-6EE3-DAE4-86E795C798D2}"/>
              </a:ext>
            </a:extLst>
          </p:cNvPr>
          <p:cNvSpPr/>
          <p:nvPr/>
        </p:nvSpPr>
        <p:spPr>
          <a:xfrm>
            <a:off x="5178616" y="162569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9EA4A4A-18AB-DDD4-13EA-2B8490267A14}"/>
              </a:ext>
            </a:extLst>
          </p:cNvPr>
          <p:cNvSpPr/>
          <p:nvPr/>
        </p:nvSpPr>
        <p:spPr>
          <a:xfrm>
            <a:off x="5174628" y="274208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8E2B334-2EC7-86B2-9C3E-4C161C2A640D}"/>
              </a:ext>
            </a:extLst>
          </p:cNvPr>
          <p:cNvSpPr/>
          <p:nvPr/>
        </p:nvSpPr>
        <p:spPr>
          <a:xfrm>
            <a:off x="5174628" y="4589879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FB9B6B0-6DD6-B8DF-8BE4-33407E661B64}"/>
              </a:ext>
            </a:extLst>
          </p:cNvPr>
          <p:cNvSpPr/>
          <p:nvPr/>
        </p:nvSpPr>
        <p:spPr>
          <a:xfrm flipV="1">
            <a:off x="5271901" y="350393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A5DE251-31E4-4BC9-CBF7-6AD94463275A}"/>
              </a:ext>
            </a:extLst>
          </p:cNvPr>
          <p:cNvSpPr/>
          <p:nvPr/>
        </p:nvSpPr>
        <p:spPr>
          <a:xfrm flipV="1">
            <a:off x="5271901" y="415464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42E212E-3C4E-CCBD-E7D6-0D3579781999}"/>
              </a:ext>
            </a:extLst>
          </p:cNvPr>
          <p:cNvSpPr/>
          <p:nvPr/>
        </p:nvSpPr>
        <p:spPr>
          <a:xfrm>
            <a:off x="8060042" y="1451612"/>
            <a:ext cx="575958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o1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C968DC9-AA80-E094-331E-1FDC57F848DF}"/>
              </a:ext>
            </a:extLst>
          </p:cNvPr>
          <p:cNvSpPr/>
          <p:nvPr/>
        </p:nvSpPr>
        <p:spPr>
          <a:xfrm>
            <a:off x="8060041" y="2676613"/>
            <a:ext cx="575958" cy="494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o2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9592F37-4A66-0AB8-3F6D-DD44FCB92802}"/>
              </a:ext>
            </a:extLst>
          </p:cNvPr>
          <p:cNvSpPr txBox="1"/>
          <p:nvPr/>
        </p:nvSpPr>
        <p:spPr>
          <a:xfrm>
            <a:off x="7942307" y="704970"/>
            <a:ext cx="878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 Layer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E2C8E6E-0256-A2DF-9231-EFBE8C702CD2}"/>
              </a:ext>
            </a:extLst>
          </p:cNvPr>
          <p:cNvSpPr/>
          <p:nvPr/>
        </p:nvSpPr>
        <p:spPr>
          <a:xfrm>
            <a:off x="8060042" y="4214304"/>
            <a:ext cx="575958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o3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0BD2DC6-BDA7-A485-70F2-7783CB74CB4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756734" y="771788"/>
            <a:ext cx="1734406" cy="927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C029CB0-009F-2F21-674D-AB3D1ADDD29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756734" y="1872915"/>
            <a:ext cx="1738394" cy="114081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547564C-CE84-8861-E082-F9D0C93D59F3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756734" y="2989305"/>
            <a:ext cx="1734406" cy="147222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70866AA-10B6-B664-AC0E-1FB97D8AC73E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>
            <a:off x="3985581" y="771788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20116EFC-0CFA-4601-5633-77639228E3A5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>
            <a:off x="3989569" y="1872915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CBF7CBE-00D2-7E55-7FD6-D7159537645D}"/>
              </a:ext>
            </a:extLst>
          </p:cNvPr>
          <p:cNvCxnSpPr>
            <a:cxnSpLocks/>
            <a:stCxn id="11" idx="6"/>
            <a:endCxn id="35" idx="2"/>
          </p:cNvCxnSpPr>
          <p:nvPr/>
        </p:nvCxnSpPr>
        <p:spPr>
          <a:xfrm>
            <a:off x="3985581" y="2989305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DC73CF0-C39B-569F-9B71-DF9E83147EDC}"/>
              </a:ext>
            </a:extLst>
          </p:cNvPr>
          <p:cNvCxnSpPr>
            <a:cxnSpLocks/>
            <a:stCxn id="12" idx="6"/>
            <a:endCxn id="36" idx="2"/>
          </p:cNvCxnSpPr>
          <p:nvPr/>
        </p:nvCxnSpPr>
        <p:spPr>
          <a:xfrm>
            <a:off x="3985581" y="4837100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CED45C9-26CC-4E62-6ADF-C59AC89516FC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1756734" y="1698833"/>
            <a:ext cx="1738394" cy="17408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293663C4-0FF2-9D53-DDCE-57E2209C0800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1756734" y="2989305"/>
            <a:ext cx="1734406" cy="2442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84CBC0AF-C582-012E-E7E2-2014833AB3C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1756734" y="4461525"/>
            <a:ext cx="1734406" cy="375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56BD4D9-67DB-7F46-2883-7F4166DD5A2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727796" y="771788"/>
            <a:ext cx="1763344" cy="365177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F69FCB7E-D245-9BF5-7697-534982D2642C}"/>
              </a:ext>
            </a:extLst>
          </p:cNvPr>
          <p:cNvSpPr/>
          <p:nvPr/>
        </p:nvSpPr>
        <p:spPr>
          <a:xfrm flipV="1">
            <a:off x="5271900" y="3829294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7138AB7F-37FB-B691-0470-64CAC037B70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1756734" y="3013726"/>
            <a:ext cx="1734406" cy="182337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8641898-4A78-ED56-ED55-2DCA1486CA6D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1756734" y="1698833"/>
            <a:ext cx="1734406" cy="3138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49AE0FBF-5E97-35CE-A13A-D981822E95E8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1756734" y="1698833"/>
            <a:ext cx="1734406" cy="1290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EF1F9FF-0C1E-16C9-0103-61A0D2FB5EA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756734" y="771788"/>
            <a:ext cx="1734406" cy="224193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D483C710-5FD1-AC1D-A9B1-C08D20384CF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1756734" y="1872915"/>
            <a:ext cx="1738394" cy="2588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D042609-EC0A-9177-460C-04CC810D8D31}"/>
              </a:ext>
            </a:extLst>
          </p:cNvPr>
          <p:cNvCxnSpPr>
            <a:cxnSpLocks/>
            <a:stCxn id="33" idx="6"/>
            <a:endCxn id="45" idx="2"/>
          </p:cNvCxnSpPr>
          <p:nvPr/>
        </p:nvCxnSpPr>
        <p:spPr>
          <a:xfrm>
            <a:off x="5669069" y="771788"/>
            <a:ext cx="2390973" cy="927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B6D644B1-2ABF-7EEB-9B38-53EDE664698A}"/>
              </a:ext>
            </a:extLst>
          </p:cNvPr>
          <p:cNvCxnSpPr>
            <a:cxnSpLocks/>
            <a:stCxn id="33" idx="6"/>
            <a:endCxn id="46" idx="2"/>
          </p:cNvCxnSpPr>
          <p:nvPr/>
        </p:nvCxnSpPr>
        <p:spPr>
          <a:xfrm>
            <a:off x="5669069" y="771788"/>
            <a:ext cx="2390972" cy="2152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64B7AEE-9F56-252E-93DC-225D91BCD561}"/>
              </a:ext>
            </a:extLst>
          </p:cNvPr>
          <p:cNvCxnSpPr>
            <a:cxnSpLocks/>
            <a:stCxn id="33" idx="6"/>
            <a:endCxn id="48" idx="2"/>
          </p:cNvCxnSpPr>
          <p:nvPr/>
        </p:nvCxnSpPr>
        <p:spPr>
          <a:xfrm>
            <a:off x="5669069" y="771788"/>
            <a:ext cx="2390973" cy="368973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F958DAEA-DEF6-21BB-D7E7-962A0C6FC052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 flipV="1">
            <a:off x="5673057" y="1698833"/>
            <a:ext cx="2386985" cy="17408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3CFD371-EE43-31B4-3E86-87709E850E64}"/>
              </a:ext>
            </a:extLst>
          </p:cNvPr>
          <p:cNvCxnSpPr>
            <a:cxnSpLocks/>
            <a:stCxn id="34" idx="6"/>
            <a:endCxn id="46" idx="2"/>
          </p:cNvCxnSpPr>
          <p:nvPr/>
        </p:nvCxnSpPr>
        <p:spPr>
          <a:xfrm>
            <a:off x="5673057" y="1872915"/>
            <a:ext cx="2386984" cy="105091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0491EF0B-28CF-30E8-F4E5-1180DEC142BF}"/>
              </a:ext>
            </a:extLst>
          </p:cNvPr>
          <p:cNvCxnSpPr>
            <a:cxnSpLocks/>
            <a:stCxn id="34" idx="6"/>
            <a:endCxn id="48" idx="2"/>
          </p:cNvCxnSpPr>
          <p:nvPr/>
        </p:nvCxnSpPr>
        <p:spPr>
          <a:xfrm>
            <a:off x="5673057" y="1872915"/>
            <a:ext cx="2386985" cy="2588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6F4D4286-F240-7E10-0EB0-96FCBD0E18E4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 flipV="1">
            <a:off x="5669069" y="1698833"/>
            <a:ext cx="2390973" cy="1290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1118EA34-8AD4-2FE4-53F5-AAF4AFB72937}"/>
              </a:ext>
            </a:extLst>
          </p:cNvPr>
          <p:cNvCxnSpPr>
            <a:cxnSpLocks/>
            <a:stCxn id="35" idx="6"/>
            <a:endCxn id="46" idx="2"/>
          </p:cNvCxnSpPr>
          <p:nvPr/>
        </p:nvCxnSpPr>
        <p:spPr>
          <a:xfrm flipV="1">
            <a:off x="5669069" y="2923833"/>
            <a:ext cx="2390972" cy="65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145CE251-2D93-DA54-3701-8807C872346B}"/>
              </a:ext>
            </a:extLst>
          </p:cNvPr>
          <p:cNvCxnSpPr>
            <a:cxnSpLocks/>
            <a:stCxn id="35" idx="6"/>
            <a:endCxn id="48" idx="2"/>
          </p:cNvCxnSpPr>
          <p:nvPr/>
        </p:nvCxnSpPr>
        <p:spPr>
          <a:xfrm>
            <a:off x="5669069" y="2989305"/>
            <a:ext cx="2390973" cy="147222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650B828A-FB9B-1499-C292-AE97E2E5697B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 flipV="1">
            <a:off x="5669069" y="1698833"/>
            <a:ext cx="2390973" cy="3138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E9F222D-773D-7823-26EC-ADED06D475BC}"/>
              </a:ext>
            </a:extLst>
          </p:cNvPr>
          <p:cNvCxnSpPr>
            <a:cxnSpLocks/>
            <a:stCxn id="36" idx="6"/>
            <a:endCxn id="46" idx="2"/>
          </p:cNvCxnSpPr>
          <p:nvPr/>
        </p:nvCxnSpPr>
        <p:spPr>
          <a:xfrm flipV="1">
            <a:off x="5669069" y="2923833"/>
            <a:ext cx="2390972" cy="1913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36CB8618-9D62-095E-49DA-E7F175DEC021}"/>
              </a:ext>
            </a:extLst>
          </p:cNvPr>
          <p:cNvCxnSpPr>
            <a:cxnSpLocks/>
            <a:stCxn id="36" idx="6"/>
            <a:endCxn id="48" idx="2"/>
          </p:cNvCxnSpPr>
          <p:nvPr/>
        </p:nvCxnSpPr>
        <p:spPr>
          <a:xfrm flipV="1">
            <a:off x="5669069" y="4461525"/>
            <a:ext cx="2390973" cy="375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feld 228">
            <a:extLst>
              <a:ext uri="{FF2B5EF4-FFF2-40B4-BE49-F238E27FC236}">
                <a16:creationId xmlns:a16="http://schemas.microsoft.com/office/drawing/2014/main" id="{F10AF99F-FC73-17C0-F18B-799FA0E31910}"/>
              </a:ext>
            </a:extLst>
          </p:cNvPr>
          <p:cNvSpPr txBox="1"/>
          <p:nvPr/>
        </p:nvSpPr>
        <p:spPr>
          <a:xfrm>
            <a:off x="2384502" y="127797"/>
            <a:ext cx="207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Fully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3235F268-4D8D-F7F3-66ED-C553384D1F6F}"/>
              </a:ext>
            </a:extLst>
          </p:cNvPr>
          <p:cNvSpPr txBox="1"/>
          <p:nvPr/>
        </p:nvSpPr>
        <p:spPr>
          <a:xfrm>
            <a:off x="4934766" y="124959"/>
            <a:ext cx="1567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98175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EB41B-0120-BD23-FC2C-9969F9C9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37" y="0"/>
            <a:ext cx="8520600" cy="841800"/>
          </a:xfrm>
        </p:spPr>
        <p:txBody>
          <a:bodyPr/>
          <a:lstStyle/>
          <a:p>
            <a:r>
              <a:rPr lang="de-DE" dirty="0"/>
              <a:t>FC Layer Forward </a:t>
            </a:r>
            <a:r>
              <a:rPr lang="de-DE" dirty="0" err="1"/>
              <a:t>propagation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2BA7F60-87AE-C945-0E6C-175C08ED05D9}"/>
              </a:ext>
            </a:extLst>
          </p:cNvPr>
          <p:cNvSpPr txBox="1"/>
          <p:nvPr/>
        </p:nvSpPr>
        <p:spPr>
          <a:xfrm>
            <a:off x="3131288" y="1463564"/>
            <a:ext cx="229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Y=WX+B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AC53E24-1EF0-F37A-8010-38FA4280D39D}"/>
              </a:ext>
            </a:extLst>
          </p:cNvPr>
          <p:cNvSpPr txBox="1"/>
          <p:nvPr/>
        </p:nvSpPr>
        <p:spPr>
          <a:xfrm>
            <a:off x="5562127" y="795669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B=[ b1 b2 …. </a:t>
            </a:r>
            <a:r>
              <a:rPr lang="de-DE" sz="2800" dirty="0" err="1"/>
              <a:t>bj</a:t>
            </a:r>
            <a:r>
              <a:rPr lang="de-DE" sz="2800" dirty="0"/>
              <a:t>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E7393A-5C6C-2AFB-F39B-6402FA05630C}"/>
              </a:ext>
            </a:extLst>
          </p:cNvPr>
          <p:cNvSpPr txBox="1"/>
          <p:nvPr/>
        </p:nvSpPr>
        <p:spPr>
          <a:xfrm>
            <a:off x="659219" y="795669"/>
            <a:ext cx="2828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/>
              <a:t>X=[ x1 x2 …. xi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5FCF7C6-BF93-19DF-1482-D0601BADED67}"/>
                  </a:ext>
                </a:extLst>
              </p:cNvPr>
              <p:cNvSpPr txBox="1"/>
              <p:nvPr/>
            </p:nvSpPr>
            <p:spPr>
              <a:xfrm>
                <a:off x="6032205" y="943454"/>
                <a:ext cx="2828260" cy="2323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de-DE" sz="2800" dirty="0"/>
              </a:p>
              <a:p>
                <a:endParaRPr lang="de-DE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𝑤𝑖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𝑤𝑖𝑗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5FCF7C6-BF93-19DF-1482-D0601BADE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05" y="943454"/>
                <a:ext cx="2828260" cy="2323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E76FAF-9F5E-F171-7C05-3CB6E0B40191}"/>
              </a:ext>
            </a:extLst>
          </p:cNvPr>
          <p:cNvCxnSpPr/>
          <p:nvPr/>
        </p:nvCxnSpPr>
        <p:spPr>
          <a:xfrm>
            <a:off x="3625702" y="1206795"/>
            <a:ext cx="893135" cy="36549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2C1046C-CB83-859C-6D2F-A95407509D39}"/>
              </a:ext>
            </a:extLst>
          </p:cNvPr>
          <p:cNvCxnSpPr>
            <a:cxnSpLocks/>
          </p:cNvCxnSpPr>
          <p:nvPr/>
        </p:nvCxnSpPr>
        <p:spPr>
          <a:xfrm flipH="1">
            <a:off x="5279065" y="1206795"/>
            <a:ext cx="283061" cy="43067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12DEDDF-AA6F-B2E4-68EB-9ED6399405BE}"/>
              </a:ext>
            </a:extLst>
          </p:cNvPr>
          <p:cNvCxnSpPr>
            <a:cxnSpLocks/>
          </p:cNvCxnSpPr>
          <p:nvPr/>
        </p:nvCxnSpPr>
        <p:spPr>
          <a:xfrm flipH="1" flipV="1">
            <a:off x="4152014" y="2105247"/>
            <a:ext cx="1924493" cy="3229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AC8A07FE-E6A8-541C-5874-54A9807B503D}"/>
              </a:ext>
            </a:extLst>
          </p:cNvPr>
          <p:cNvSpPr/>
          <p:nvPr/>
        </p:nvSpPr>
        <p:spPr>
          <a:xfrm>
            <a:off x="682256" y="238605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28EC42D-8CE0-FD9B-5653-A9710C7D1CDB}"/>
              </a:ext>
            </a:extLst>
          </p:cNvPr>
          <p:cNvSpPr/>
          <p:nvPr/>
        </p:nvSpPr>
        <p:spPr>
          <a:xfrm>
            <a:off x="700373" y="3696315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5EEC6D7-3179-9B4B-397C-821D920730ED}"/>
              </a:ext>
            </a:extLst>
          </p:cNvPr>
          <p:cNvSpPr/>
          <p:nvPr/>
        </p:nvSpPr>
        <p:spPr>
          <a:xfrm>
            <a:off x="2493335" y="238605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722BF2E-4A41-EF7E-A46D-D01882B8A5EA}"/>
              </a:ext>
            </a:extLst>
          </p:cNvPr>
          <p:cNvSpPr/>
          <p:nvPr/>
        </p:nvSpPr>
        <p:spPr>
          <a:xfrm>
            <a:off x="2493335" y="3696315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CCD5973-F151-0F9C-A3F3-7797027C93E8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1368056" y="2728954"/>
            <a:ext cx="112527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C3C0205-9D70-9570-1E1A-B1BAF7F076A5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1386173" y="4039215"/>
            <a:ext cx="1107162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C352AFA-C1CE-F91B-FFDA-9887BB423D88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1368056" y="2728954"/>
            <a:ext cx="1125279" cy="131026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1AE5FE3-384D-F9DF-2DA3-A72129AE4B2F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1386173" y="2728954"/>
            <a:ext cx="1107162" cy="131026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D024B4F-F451-C0CC-F327-8EA170A9DAB2}"/>
              </a:ext>
            </a:extLst>
          </p:cNvPr>
          <p:cNvCxnSpPr>
            <a:cxnSpLocks/>
          </p:cNvCxnSpPr>
          <p:nvPr/>
        </p:nvCxnSpPr>
        <p:spPr>
          <a:xfrm>
            <a:off x="97213" y="2728954"/>
            <a:ext cx="535299" cy="0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BD54051-AF8A-1E3C-02E4-98D9435084C6}"/>
              </a:ext>
            </a:extLst>
          </p:cNvPr>
          <p:cNvCxnSpPr>
            <a:cxnSpLocks/>
          </p:cNvCxnSpPr>
          <p:nvPr/>
        </p:nvCxnSpPr>
        <p:spPr>
          <a:xfrm>
            <a:off x="97213" y="4170724"/>
            <a:ext cx="535299" cy="0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536C216A-D811-7CC4-96F5-E1A245E563CF}"/>
              </a:ext>
            </a:extLst>
          </p:cNvPr>
          <p:cNvSpPr txBox="1"/>
          <p:nvPr/>
        </p:nvSpPr>
        <p:spPr>
          <a:xfrm>
            <a:off x="97213" y="2355668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F92EE02-72B5-3C83-D3D2-D90515B6AC0E}"/>
              </a:ext>
            </a:extLst>
          </p:cNvPr>
          <p:cNvSpPr txBox="1"/>
          <p:nvPr/>
        </p:nvSpPr>
        <p:spPr>
          <a:xfrm>
            <a:off x="113089" y="3802205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F39B8A3-D174-3C98-E68A-D581529E3DF6}"/>
              </a:ext>
            </a:extLst>
          </p:cNvPr>
          <p:cNvSpPr txBox="1"/>
          <p:nvPr/>
        </p:nvSpPr>
        <p:spPr>
          <a:xfrm>
            <a:off x="1670766" y="2459872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9D6FF2B-091F-2399-1517-17B475CD77A4}"/>
              </a:ext>
            </a:extLst>
          </p:cNvPr>
          <p:cNvSpPr txBox="1"/>
          <p:nvPr/>
        </p:nvSpPr>
        <p:spPr>
          <a:xfrm>
            <a:off x="1670765" y="4062885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DC3CC11-A5F4-67D4-056A-639277A3BE9C}"/>
              </a:ext>
            </a:extLst>
          </p:cNvPr>
          <p:cNvSpPr txBox="1"/>
          <p:nvPr/>
        </p:nvSpPr>
        <p:spPr>
          <a:xfrm>
            <a:off x="2150906" y="3014861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61B31C7-A9C2-EC68-FF1D-9651A7CC633A}"/>
              </a:ext>
            </a:extLst>
          </p:cNvPr>
          <p:cNvSpPr txBox="1"/>
          <p:nvPr/>
        </p:nvSpPr>
        <p:spPr>
          <a:xfrm>
            <a:off x="1327866" y="3357760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0.5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7990313-8510-435D-5F32-F226E5B34A21}"/>
              </a:ext>
            </a:extLst>
          </p:cNvPr>
          <p:cNvCxnSpPr>
            <a:cxnSpLocks/>
          </p:cNvCxnSpPr>
          <p:nvPr/>
        </p:nvCxnSpPr>
        <p:spPr>
          <a:xfrm>
            <a:off x="3181595" y="2718222"/>
            <a:ext cx="1447555" cy="0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EBC24ADB-A9AD-4D7F-C8B5-C034292A549B}"/>
              </a:ext>
            </a:extLst>
          </p:cNvPr>
          <p:cNvSpPr txBox="1"/>
          <p:nvPr/>
        </p:nvSpPr>
        <p:spPr>
          <a:xfrm>
            <a:off x="3197471" y="2349703"/>
            <a:ext cx="1492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chemeClr val="accent3"/>
                </a:solidFill>
              </a:rPr>
              <a:t>output</a:t>
            </a:r>
            <a:r>
              <a:rPr lang="de-DE" sz="1600" dirty="0">
                <a:solidFill>
                  <a:schemeClr val="accent3"/>
                </a:solidFill>
              </a:rPr>
              <a:t> 0.2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C7E7126-8D55-C72B-0802-765E706D234D}"/>
              </a:ext>
            </a:extLst>
          </p:cNvPr>
          <p:cNvSpPr txBox="1"/>
          <p:nvPr/>
        </p:nvSpPr>
        <p:spPr>
          <a:xfrm>
            <a:off x="413714" y="1884390"/>
            <a:ext cx="1541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chemeClr val="accent1">
                    <a:lumMod val="50000"/>
                  </a:schemeClr>
                </a:solidFill>
              </a:rPr>
              <a:t>Bias b1 =0.1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43F84604-E60D-CCAE-3706-E7A6F645E30C}"/>
              </a:ext>
            </a:extLst>
          </p:cNvPr>
          <p:cNvCxnSpPr>
            <a:cxnSpLocks/>
          </p:cNvCxnSpPr>
          <p:nvPr/>
        </p:nvCxnSpPr>
        <p:spPr>
          <a:xfrm>
            <a:off x="3181595" y="4030857"/>
            <a:ext cx="1447555" cy="0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C6FAD16D-F842-4931-B4A2-20A1C4A7427B}"/>
              </a:ext>
            </a:extLst>
          </p:cNvPr>
          <p:cNvSpPr txBox="1"/>
          <p:nvPr/>
        </p:nvSpPr>
        <p:spPr>
          <a:xfrm>
            <a:off x="3197471" y="3662338"/>
            <a:ext cx="1492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chemeClr val="accent3"/>
                </a:solidFill>
              </a:rPr>
              <a:t>output</a:t>
            </a:r>
            <a:r>
              <a:rPr lang="de-DE" sz="1600" dirty="0">
                <a:solidFill>
                  <a:schemeClr val="accent3"/>
                </a:solidFill>
              </a:rPr>
              <a:t> 0.2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8BB090E-1907-813A-FDE8-F30D2BD48728}"/>
              </a:ext>
            </a:extLst>
          </p:cNvPr>
          <p:cNvSpPr txBox="1"/>
          <p:nvPr/>
        </p:nvSpPr>
        <p:spPr>
          <a:xfrm>
            <a:off x="4818999" y="3523808"/>
            <a:ext cx="39901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forward_propagation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6CFC8BCB-34DE-B10F-222B-0C0318FBA575}"/>
              </a:ext>
            </a:extLst>
          </p:cNvPr>
          <p:cNvSpPr txBox="1"/>
          <p:nvPr/>
        </p:nvSpPr>
        <p:spPr>
          <a:xfrm>
            <a:off x="420784" y="45015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Bias b1 =0.1</a:t>
            </a:r>
          </a:p>
        </p:txBody>
      </p:sp>
    </p:spTree>
    <p:extLst>
      <p:ext uri="{BB962C8B-B14F-4D97-AF65-F5344CB8AC3E}">
        <p14:creationId xmlns:p14="http://schemas.microsoft.com/office/powerpoint/2010/main" val="392199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EB41B-0120-BD23-FC2C-9969F9C9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37" y="0"/>
            <a:ext cx="8520600" cy="841800"/>
          </a:xfrm>
        </p:spPr>
        <p:txBody>
          <a:bodyPr/>
          <a:lstStyle/>
          <a:p>
            <a:r>
              <a:rPr lang="de-DE" dirty="0"/>
              <a:t>FC Layer  </a:t>
            </a:r>
            <a:r>
              <a:rPr lang="de-DE" dirty="0" err="1"/>
              <a:t>Backward</a:t>
            </a:r>
            <a:r>
              <a:rPr lang="de-DE" dirty="0"/>
              <a:t> Propagation 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8BB090E-1907-813A-FDE8-F30D2BD48728}"/>
              </a:ext>
            </a:extLst>
          </p:cNvPr>
          <p:cNvSpPr txBox="1"/>
          <p:nvPr/>
        </p:nvSpPr>
        <p:spPr>
          <a:xfrm>
            <a:off x="564607" y="3302330"/>
            <a:ext cx="6247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backward_propagation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#Adjust 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weights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w_error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in_error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FD3C2B8-DED9-0D08-B779-55B7AC37C883}"/>
              </a:ext>
            </a:extLst>
          </p:cNvPr>
          <p:cNvGrpSpPr/>
          <p:nvPr/>
        </p:nvGrpSpPr>
        <p:grpSpPr>
          <a:xfrm>
            <a:off x="5279089" y="870509"/>
            <a:ext cx="3578604" cy="997389"/>
            <a:chOff x="5361639" y="890358"/>
            <a:chExt cx="3578604" cy="997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312AFCCF-2C10-26EC-3CC5-CE7B29AC64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61639" y="890358"/>
                  <a:ext cx="3578604" cy="997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4000" dirty="0"/>
                    <a:t>w     </a:t>
                  </a:r>
                  <a:r>
                    <a:rPr lang="de-DE" sz="4000" dirty="0" err="1"/>
                    <a:t>w</a:t>
                  </a:r>
                  <a:r>
                    <a:rPr lang="de-DE" sz="4000" dirty="0"/>
                    <a:t> – </a:t>
                  </a:r>
                  <a:r>
                    <a:rPr lang="el-GR" sz="4000" dirty="0"/>
                    <a:t>α</a:t>
                  </a:r>
                  <a:r>
                    <a:rPr lang="de-DE" sz="40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a14:m>
                  <a:r>
                    <a:rPr lang="de-DE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312AFCCF-2C10-26EC-3CC5-CE7B29AC6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639" y="890358"/>
                  <a:ext cx="3578604" cy="997389"/>
                </a:xfrm>
                <a:prstGeom prst="rect">
                  <a:avLst/>
                </a:prstGeom>
                <a:blipFill>
                  <a:blip r:embed="rId2"/>
                  <a:stretch>
                    <a:fillRect l="-6133" b="-116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B41A0F0A-D8DE-C4DF-6113-0E848018B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6789" y="1442676"/>
              <a:ext cx="4995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DFCF865-4F44-A4A3-1F6E-54DC59912A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7090" y="2250153"/>
                <a:ext cx="3022601" cy="997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de-DE" sz="4000" dirty="0"/>
                  <a:t> 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DE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de-DE" sz="4000" dirty="0"/>
                  <a:t> 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DFCF865-4F44-A4A3-1F6E-54DC59912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090" y="2250153"/>
                <a:ext cx="3022601" cy="997389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78D290-88C5-8223-E437-8342ABB889BA}"/>
              </a:ext>
            </a:extLst>
          </p:cNvPr>
          <p:cNvCxnSpPr>
            <a:cxnSpLocks/>
          </p:cNvCxnSpPr>
          <p:nvPr/>
        </p:nvCxnSpPr>
        <p:spPr>
          <a:xfrm flipV="1">
            <a:off x="7169150" y="1840261"/>
            <a:ext cx="633006" cy="58036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6A17525-FE07-DE29-7427-F283266A7532}"/>
              </a:ext>
            </a:extLst>
          </p:cNvPr>
          <p:cNvGrpSpPr/>
          <p:nvPr/>
        </p:nvGrpSpPr>
        <p:grpSpPr>
          <a:xfrm>
            <a:off x="537723" y="924132"/>
            <a:ext cx="3578604" cy="997389"/>
            <a:chOff x="5361639" y="890358"/>
            <a:chExt cx="3578604" cy="997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DD5FDE6D-B680-1502-4840-CAF4675F3AA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61639" y="890358"/>
                  <a:ext cx="3578604" cy="997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4000" dirty="0"/>
                    <a:t>b     </a:t>
                  </a:r>
                  <a:r>
                    <a:rPr lang="de-DE" sz="4000" dirty="0" err="1"/>
                    <a:t>b</a:t>
                  </a:r>
                  <a:r>
                    <a:rPr lang="de-DE" sz="4000" dirty="0"/>
                    <a:t> – </a:t>
                  </a:r>
                  <a:r>
                    <a:rPr lang="el-GR" sz="4000" dirty="0"/>
                    <a:t>α</a:t>
                  </a:r>
                  <a:r>
                    <a:rPr lang="de-DE" sz="40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a14:m>
                  <a:r>
                    <a:rPr lang="de-DE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DD5FDE6D-B680-1502-4840-CAF4675F3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639" y="890358"/>
                  <a:ext cx="3578604" cy="997389"/>
                </a:xfrm>
                <a:prstGeom prst="rect">
                  <a:avLst/>
                </a:prstGeom>
                <a:blipFill>
                  <a:blip r:embed="rId4"/>
                  <a:stretch>
                    <a:fillRect l="-5963" b="-116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D300042B-DE94-28CC-7DA9-8868A4756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6789" y="1442676"/>
              <a:ext cx="4995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Ellipse 33">
            <a:extLst>
              <a:ext uri="{FF2B5EF4-FFF2-40B4-BE49-F238E27FC236}">
                <a16:creationId xmlns:a16="http://schemas.microsoft.com/office/drawing/2014/main" id="{1611DB31-AC76-E370-D761-EF673A4915A5}"/>
              </a:ext>
            </a:extLst>
          </p:cNvPr>
          <p:cNvSpPr/>
          <p:nvPr/>
        </p:nvSpPr>
        <p:spPr>
          <a:xfrm>
            <a:off x="1494244" y="2473839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C3B36D8-4669-7CC4-7424-E9236490B23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921125" y="2816739"/>
            <a:ext cx="573119" cy="12073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68551CD-2D24-D405-ED11-0CB66E88BB1B}"/>
                  </a:ext>
                </a:extLst>
              </p:cNvPr>
              <p:cNvSpPr txBox="1"/>
              <p:nvPr/>
            </p:nvSpPr>
            <p:spPr>
              <a:xfrm>
                <a:off x="2327024" y="2078889"/>
                <a:ext cx="524126" cy="725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de-DE" sz="1400" dirty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68551CD-2D24-D405-ED11-0CB66E88B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024" y="2078889"/>
                <a:ext cx="524126" cy="725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4CB03A3-699F-F564-22F9-F22300F3AEF8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2180044" y="2816739"/>
            <a:ext cx="787680" cy="12073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8A6E3F5B-4786-C68A-1F58-918AAC7F7675}"/>
                  </a:ext>
                </a:extLst>
              </p:cNvPr>
              <p:cNvSpPr txBox="1"/>
              <p:nvPr/>
            </p:nvSpPr>
            <p:spPr>
              <a:xfrm>
                <a:off x="889281" y="2090963"/>
                <a:ext cx="524126" cy="725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de-DE" sz="1400" dirty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8A6E3F5B-4786-C68A-1F58-918AAC7F7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81" y="2090963"/>
                <a:ext cx="524126" cy="725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Bogen 79">
            <a:extLst>
              <a:ext uri="{FF2B5EF4-FFF2-40B4-BE49-F238E27FC236}">
                <a16:creationId xmlns:a16="http://schemas.microsoft.com/office/drawing/2014/main" id="{49A1BFBF-3322-8929-1D8E-1B24ED5F7939}"/>
              </a:ext>
            </a:extLst>
          </p:cNvPr>
          <p:cNvSpPr/>
          <p:nvPr/>
        </p:nvSpPr>
        <p:spPr>
          <a:xfrm rot="13917699" flipV="1">
            <a:off x="874044" y="1634515"/>
            <a:ext cx="1835236" cy="2293100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50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BA35A-35C9-DF5D-CCFB-A270BD77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9500"/>
            <a:ext cx="8520600" cy="841800"/>
          </a:xfrm>
        </p:spPr>
        <p:txBody>
          <a:bodyPr>
            <a:normAutofit/>
          </a:bodyPr>
          <a:lstStyle/>
          <a:p>
            <a:r>
              <a:rPr lang="de-DE" dirty="0"/>
              <a:t>Activation Layer &amp; Error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8259D1F-F849-EA4C-F1D5-4877BECA3BCE}"/>
              </a:ext>
            </a:extLst>
          </p:cNvPr>
          <p:cNvGrpSpPr/>
          <p:nvPr/>
        </p:nvGrpSpPr>
        <p:grpSpPr>
          <a:xfrm>
            <a:off x="3952721" y="1171830"/>
            <a:ext cx="3466196" cy="721726"/>
            <a:chOff x="1241271" y="1626228"/>
            <a:chExt cx="3466196" cy="721726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B1BD627-9ABF-332B-4350-9AF61F47B7B5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4062208" y="2005054"/>
              <a:ext cx="645259" cy="0"/>
            </a:xfrm>
            <a:prstGeom prst="line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F4C80F1-391E-E971-E52E-B131B6AC4A67}"/>
                </a:ext>
              </a:extLst>
            </p:cNvPr>
            <p:cNvSpPr txBox="1"/>
            <p:nvPr/>
          </p:nvSpPr>
          <p:spPr>
            <a:xfrm>
              <a:off x="4120926" y="1626228"/>
              <a:ext cx="5278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accent3"/>
                  </a:solidFill>
                </a:rPr>
                <a:t>f(xi)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098B7D27-A0D0-0B4E-21A9-764E25622B7C}"/>
                </a:ext>
              </a:extLst>
            </p:cNvPr>
            <p:cNvGrpSpPr/>
            <p:nvPr/>
          </p:nvGrpSpPr>
          <p:grpSpPr>
            <a:xfrm>
              <a:off x="1241271" y="1662154"/>
              <a:ext cx="2820937" cy="685800"/>
              <a:chOff x="1452938" y="1662154"/>
              <a:chExt cx="2820937" cy="6858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67FA9C3F-6B62-CCD3-D6D9-139EA1443F3B}"/>
                  </a:ext>
                </a:extLst>
              </p:cNvPr>
              <p:cNvSpPr/>
              <p:nvPr/>
            </p:nvSpPr>
            <p:spPr>
              <a:xfrm>
                <a:off x="2066556" y="166215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D5921125-2E72-28B1-766F-80B63F2303B2}"/>
                  </a:ext>
                </a:extLst>
              </p:cNvPr>
              <p:cNvSpPr/>
              <p:nvPr/>
            </p:nvSpPr>
            <p:spPr>
              <a:xfrm>
                <a:off x="3588075" y="166215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5759849-DCAC-8A02-18EB-C78DB1508185}"/>
                  </a:ext>
                </a:extLst>
              </p:cNvPr>
              <p:cNvSpPr txBox="1"/>
              <p:nvPr/>
            </p:nvSpPr>
            <p:spPr>
              <a:xfrm>
                <a:off x="1627440" y="1737840"/>
                <a:ext cx="34952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600" dirty="0">
                    <a:solidFill>
                      <a:srgbClr val="FF0000"/>
                    </a:solidFill>
                  </a:rPr>
                  <a:t>xi</a:t>
                </a:r>
              </a:p>
            </p:txBody>
          </p: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993BD72-D5C7-B3F5-34BE-D2616694A547}"/>
                  </a:ext>
                </a:extLst>
              </p:cNvPr>
              <p:cNvCxnSpPr>
                <a:cxnSpLocks/>
                <a:endCxn id="3" idx="2"/>
              </p:cNvCxnSpPr>
              <p:nvPr/>
            </p:nvCxnSpPr>
            <p:spPr>
              <a:xfrm flipV="1">
                <a:off x="1452938" y="2005054"/>
                <a:ext cx="613618" cy="12073"/>
              </a:xfrm>
              <a:prstGeom prst="line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BEAC0E97-15EA-A53D-D949-535AC9981E4A}"/>
                  </a:ext>
                </a:extLst>
              </p:cNvPr>
              <p:cNvCxnSpPr>
                <a:cxnSpLocks/>
                <a:stCxn id="3" idx="6"/>
                <a:endCxn id="4" idx="2"/>
              </p:cNvCxnSpPr>
              <p:nvPr/>
            </p:nvCxnSpPr>
            <p:spPr>
              <a:xfrm>
                <a:off x="2752356" y="2005054"/>
                <a:ext cx="835719" cy="0"/>
              </a:xfrm>
              <a:prstGeom prst="line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B808E0B6-485F-E8F5-9AD5-DCF445F3B6B4}"/>
              </a:ext>
            </a:extLst>
          </p:cNvPr>
          <p:cNvSpPr txBox="1"/>
          <p:nvPr/>
        </p:nvSpPr>
        <p:spPr>
          <a:xfrm>
            <a:off x="408397" y="1265592"/>
            <a:ext cx="2773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to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Possible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Relu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Tanh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Sigmoid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	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99D74A4-63CF-FF07-8076-2646A1D1FFA8}"/>
              </a:ext>
            </a:extLst>
          </p:cNvPr>
          <p:cNvSpPr txBox="1"/>
          <p:nvPr/>
        </p:nvSpPr>
        <p:spPr>
          <a:xfrm>
            <a:off x="3245550" y="2152963"/>
            <a:ext cx="50545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forward_propagation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input_data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input_data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45B1EF3-AC3C-0795-367A-BDD9488874CF}"/>
              </a:ext>
            </a:extLst>
          </p:cNvPr>
          <p:cNvSpPr txBox="1"/>
          <p:nvPr/>
        </p:nvSpPr>
        <p:spPr>
          <a:xfrm>
            <a:off x="2102550" y="3218021"/>
            <a:ext cx="6942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backward_propagation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activation_</a:t>
            </a:r>
            <a:r>
              <a:rPr lang="de-DE" dirty="0" err="1">
                <a:solidFill>
                  <a:srgbClr val="9CDCFE"/>
                </a:solidFill>
                <a:latin typeface="Consolas" panose="020B0609020204030204" pitchFamily="49" charset="0"/>
              </a:rPr>
              <a:t>derivative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CB013CB-8B3A-26E8-59B8-D36E6A544021}"/>
                  </a:ext>
                </a:extLst>
              </p:cNvPr>
              <p:cNvSpPr txBox="1"/>
              <p:nvPr/>
            </p:nvSpPr>
            <p:spPr>
              <a:xfrm>
                <a:off x="-1098550" y="3107070"/>
                <a:ext cx="4572000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de-DE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CB013CB-8B3A-26E8-59B8-D36E6A54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98550" y="3107070"/>
                <a:ext cx="4572000" cy="680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76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349250" y="19860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Evaluation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1373199" y="838438"/>
            <a:ext cx="2653489" cy="596100"/>
            <a:chOff x="3297249" y="1109874"/>
            <a:chExt cx="2653489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893348" y="1266001"/>
              <a:ext cx="2057390" cy="435312"/>
              <a:chOff x="3893348" y="1346763"/>
              <a:chExt cx="2057390" cy="435312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893348" y="134676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Creating the model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4" name="Google Shape;304;p16"/>
          <p:cNvGrpSpPr/>
          <p:nvPr/>
        </p:nvGrpSpPr>
        <p:grpSpPr>
          <a:xfrm>
            <a:off x="1373198" y="2102085"/>
            <a:ext cx="2660742" cy="978077"/>
            <a:chOff x="3297248" y="2373521"/>
            <a:chExt cx="2660742" cy="978077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3250" y="2373521"/>
              <a:ext cx="1994740" cy="978077"/>
              <a:chOff x="3575062" y="1024574"/>
              <a:chExt cx="1994740" cy="978077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75062" y="102457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Hyperparameter tuning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8602" y="167085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Grid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search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for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created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model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1373198" y="3706372"/>
            <a:ext cx="2653505" cy="788375"/>
            <a:chOff x="3297248" y="3977808"/>
            <a:chExt cx="2653505" cy="788375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3245" y="3977808"/>
              <a:ext cx="1987508" cy="788375"/>
              <a:chOff x="3575057" y="2254821"/>
              <a:chExt cx="1987508" cy="788375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Evaluation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75057" y="271139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F1-Score using same hyperparameters for all models 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1671249" y="1434538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1671248" y="2914262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36306D4-D513-1F2B-1876-801E7821699E}"/>
                  </a:ext>
                </a:extLst>
              </p:cNvPr>
              <p:cNvSpPr txBox="1"/>
              <p:nvPr/>
            </p:nvSpPr>
            <p:spPr>
              <a:xfrm>
                <a:off x="4415431" y="1973329"/>
                <a:ext cx="6249850" cy="1375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28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models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𝑆𝑒𝑙𝑓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𝐶𝑜𝑑𝑒𝑑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e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𝑇𝑒𝑛𝑠𝑜𝑟𝑓𝑙𝑜𝑤</m:t>
                            </m:r>
                          </m:e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𝑅𝑎𝑛𝑑𝑜𝑚𝐹𝑜𝑟𝑒𝑠𝑡</m:t>
                            </m:r>
                          </m:e>
                        </m:eqArr>
                      </m:e>
                    </m:d>
                  </m:oMath>
                </a14:m>
                <a:endParaRPr lang="de-DE" sz="2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36306D4-D513-1F2B-1876-801E78216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31" y="1973329"/>
                <a:ext cx="6249850" cy="1375633"/>
              </a:xfrm>
              <a:prstGeom prst="rect">
                <a:avLst/>
              </a:prstGeom>
              <a:blipFill>
                <a:blip r:embed="rId3"/>
                <a:stretch>
                  <a:fillRect l="-34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94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831" y="115039"/>
            <a:ext cx="5530850" cy="644484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Congressional</a:t>
            </a:r>
            <a:r>
              <a:rPr lang="de-DE" dirty="0"/>
              <a:t> </a:t>
            </a:r>
            <a:r>
              <a:rPr lang="de-DE" dirty="0" err="1"/>
              <a:t>voting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21F9BD0-E5A0-31F3-85DC-F69D4DEFC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78068"/>
              </p:ext>
            </p:extLst>
          </p:nvPr>
        </p:nvGraphicFramePr>
        <p:xfrm>
          <a:off x="129118" y="866554"/>
          <a:ext cx="8885763" cy="2741160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2961921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2033854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3889988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75220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(</a:t>
                      </a:r>
                      <a:r>
                        <a:rPr lang="de-DE" sz="1400" dirty="0" err="1">
                          <a:latin typeface="Monospace"/>
                        </a:rPr>
                        <a:t>Grid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search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for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self</a:t>
                      </a:r>
                      <a:r>
                        <a:rPr lang="de-DE" sz="1400" dirty="0">
                          <a:latin typeface="Monospace"/>
                        </a:rPr>
                        <a:t>-code </a:t>
                      </a:r>
                      <a:r>
                        <a:rPr lang="de-DE" sz="1400" dirty="0" err="1">
                          <a:latin typeface="Monospace"/>
                        </a:rPr>
                        <a:t>hyperparams</a:t>
                      </a:r>
                      <a:r>
                        <a:rPr lang="de-DE" sz="1400" dirty="0">
                          <a:latin typeface="Monospace"/>
                        </a:rPr>
                        <a:t>. )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F1-score</a:t>
                      </a:r>
                    </a:p>
                    <a:p>
                      <a:pPr algn="ctr"/>
                      <a:r>
                        <a:rPr lang="de-DE" sz="1400" dirty="0" err="1">
                          <a:latin typeface="Monospace"/>
                        </a:rPr>
                        <a:t>Holdout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Hyperparameters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53281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Self-Code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0.98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{'activation': ‘sigmoid', ‘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node_count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[3, 3],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’: 0.1, epochs=1000}</a:t>
                      </a:r>
                      <a:endParaRPr lang="de-DE" sz="1400" dirty="0">
                        <a:latin typeface="Monospace"/>
                      </a:endParaRPr>
                    </a:p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528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Monospace"/>
                        </a:rPr>
                        <a:t>Sklearn</a:t>
                      </a:r>
                      <a:endParaRPr lang="de-DE" sz="1400" dirty="0">
                        <a:latin typeface="Monospace"/>
                      </a:endParaRPr>
                    </a:p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0.95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{'activation': 'tanh',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hidden_layer_sizes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[3, 3, 3],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'constant',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learning_rate_init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0.1}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8088231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de-DE" sz="1400" dirty="0" err="1">
                          <a:latin typeface="Monospace"/>
                        </a:rPr>
                        <a:t>RandomForest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0.95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sqrt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min_samples_split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2,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300}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78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80" y="52425"/>
            <a:ext cx="3072850" cy="644484"/>
          </a:xfrm>
        </p:spPr>
        <p:txBody>
          <a:bodyPr>
            <a:normAutofit fontScale="90000"/>
          </a:bodyPr>
          <a:lstStyle/>
          <a:p>
            <a:r>
              <a:rPr lang="de-DE" dirty="0"/>
              <a:t>Spam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3DAEA24-79EB-19C7-94DE-6009A087E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31096"/>
              </p:ext>
            </p:extLst>
          </p:nvPr>
        </p:nvGraphicFramePr>
        <p:xfrm>
          <a:off x="129118" y="866554"/>
          <a:ext cx="8885763" cy="2535629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2961921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2033854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3889988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75220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(</a:t>
                      </a:r>
                      <a:r>
                        <a:rPr lang="de-DE" sz="1400" dirty="0" err="1">
                          <a:latin typeface="Monospace"/>
                        </a:rPr>
                        <a:t>Grid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search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for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self</a:t>
                      </a:r>
                      <a:r>
                        <a:rPr lang="de-DE" sz="1400" dirty="0">
                          <a:latin typeface="Monospace"/>
                        </a:rPr>
                        <a:t>-code </a:t>
                      </a:r>
                      <a:r>
                        <a:rPr lang="de-DE" sz="1400" dirty="0" err="1">
                          <a:latin typeface="Monospace"/>
                        </a:rPr>
                        <a:t>hyperparams</a:t>
                      </a:r>
                      <a:r>
                        <a:rPr lang="de-DE" sz="1400" dirty="0">
                          <a:latin typeface="Monospace"/>
                        </a:rPr>
                        <a:t>. )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F1-score</a:t>
                      </a:r>
                    </a:p>
                    <a:p>
                      <a:pPr algn="ctr"/>
                      <a:r>
                        <a:rPr lang="de-DE" sz="1400" dirty="0" err="1">
                          <a:latin typeface="Monospace"/>
                        </a:rPr>
                        <a:t>Holdout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Hyperparameters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53281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Self-Code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{'activation': , ‘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node_count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’: , epochs=}</a:t>
                      </a:r>
                      <a:endParaRPr lang="de-DE" sz="1400" dirty="0">
                        <a:latin typeface="Monospace"/>
                      </a:endParaRPr>
                    </a:p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528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Monospace"/>
                        </a:rPr>
                        <a:t>Sklearn</a:t>
                      </a:r>
                      <a:endParaRPr lang="de-DE" sz="1400" dirty="0">
                        <a:latin typeface="Monospace"/>
                      </a:endParaRPr>
                    </a:p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{'activation': 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hidden_layer_sizes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learning_rate_init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8088231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de-DE" sz="1400" dirty="0" err="1">
                          <a:latin typeface="Monospace"/>
                        </a:rPr>
                        <a:t>RandomForest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'log2',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min_samples_split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2,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400}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598277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Microsoft Office PowerPoint</Application>
  <PresentationFormat>Bildschirmpräsentation (16:9)</PresentationFormat>
  <Paragraphs>220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Fira Sans Extra Condensed SemiBold</vt:lpstr>
      <vt:lpstr>Monospace</vt:lpstr>
      <vt:lpstr>Arial</vt:lpstr>
      <vt:lpstr>Cambria Math</vt:lpstr>
      <vt:lpstr>Consolas</vt:lpstr>
      <vt:lpstr>Fira Sans Extra Condensed</vt:lpstr>
      <vt:lpstr>Roboto</vt:lpstr>
      <vt:lpstr>Wingdings</vt:lpstr>
      <vt:lpstr>Machine Learning Infographics by Slidesgo</vt:lpstr>
      <vt:lpstr>Machine Learning  Exercise 2 09.06.2023</vt:lpstr>
      <vt:lpstr>PowerPoint-Präsentation</vt:lpstr>
      <vt:lpstr>PowerPoint-Präsentation</vt:lpstr>
      <vt:lpstr>FC Layer Forward propagation</vt:lpstr>
      <vt:lpstr>FC Layer  Backward Propagation </vt:lpstr>
      <vt:lpstr>Activation Layer &amp; Error Function</vt:lpstr>
      <vt:lpstr>Evaluation</vt:lpstr>
      <vt:lpstr>Congressional voting dataset</vt:lpstr>
      <vt:lpstr>Spam dataset</vt:lpstr>
      <vt:lpstr>Flag dataset</vt:lpstr>
      <vt:lpstr>Conclusion</vt:lpstr>
      <vt:lpstr>Congressional voting dataset</vt:lpstr>
      <vt:lpstr>Spam dataset</vt:lpstr>
      <vt:lpstr>Flag dataset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Exercise 2 09.06.2023</dc:title>
  <dc:creator>Vladimir Panin</dc:creator>
  <cp:lastModifiedBy>Vladimir Panin</cp:lastModifiedBy>
  <cp:revision>16</cp:revision>
  <dcterms:modified xsi:type="dcterms:W3CDTF">2023-05-28T19:45:27Z</dcterms:modified>
</cp:coreProperties>
</file>