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Raleway" pitchFamily="2" charset="77"/>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CAD4B6-9B37-487F-9D87-F06973E61098}">
  <a:tblStyle styleId="{1BCAD4B6-9B37-487F-9D87-F06973E610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20"/>
    <p:restoredTop sz="94677"/>
  </p:normalViewPr>
  <p:slideViewPr>
    <p:cSldViewPr snapToGrid="0">
      <p:cViewPr varScale="1">
        <p:scale>
          <a:sx n="207" d="100"/>
          <a:sy n="207" d="100"/>
        </p:scale>
        <p:origin x="19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Welcome to the amazing world of Non-Fungible tokens (NFT)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NFT are digital assets that offer great opportunities and potential for applications that will disrupt how the we think about assets ownership.</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 project aims to investigate the NFT revolution examining the transactions and trades, to identify financial and quantitative patterns.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667d9a5cb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667d9a5cb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The NFT Market was estimated in more than 15 billion dollars in 2021 and the marketing is in a continuous expansion.</a:t>
            </a:r>
            <a:endParaRPr/>
          </a:p>
          <a:p>
            <a:pPr marL="457200" lvl="0" indent="-298450" algn="l" rtl="0">
              <a:spcBef>
                <a:spcPts val="0"/>
              </a:spcBef>
              <a:spcAft>
                <a:spcPts val="0"/>
              </a:spcAft>
              <a:buSzPts val="1100"/>
              <a:buChar char="●"/>
            </a:pPr>
            <a:r>
              <a:rPr lang="en-GB"/>
              <a:t>Our analysis aims to uncover valuable insights into the NFT market and inspire others to participate in NFT movement. </a:t>
            </a:r>
            <a:endParaRPr/>
          </a:p>
          <a:p>
            <a:pPr marL="457200" lvl="0" indent="-298450" algn="l" rtl="0">
              <a:spcBef>
                <a:spcPts val="0"/>
              </a:spcBef>
              <a:spcAft>
                <a:spcPts val="0"/>
              </a:spcAft>
              <a:buSzPts val="1100"/>
              <a:buChar char="●"/>
            </a:pPr>
            <a:r>
              <a:rPr lang="en-GB"/>
              <a:t>The project scope involves analyzing the transactions and trades of NFTs collections occurred between 2021 and 2023. The aim is to identify financial quantitative patterns and gain insights of the NFT dynamics. </a:t>
            </a:r>
            <a:endParaRPr/>
          </a:p>
          <a:p>
            <a:pPr marL="457200" lvl="0" indent="-298450" algn="l" rtl="0">
              <a:spcBef>
                <a:spcPts val="0"/>
              </a:spcBef>
              <a:spcAft>
                <a:spcPts val="0"/>
              </a:spcAft>
              <a:buSzPts val="1100"/>
              <a:buChar char="●"/>
            </a:pPr>
            <a:r>
              <a:rPr lang="en-GB"/>
              <a:t>The project involves analyze of datasets acquired from different sources Kaggle and Moralis API. </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2667d9a5cb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2667d9a5cb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utilized Kaggle dataset for our initial analysis where we found a lack of data. </a:t>
            </a:r>
            <a:endParaRPr/>
          </a:p>
          <a:p>
            <a:pPr marL="0" lvl="0" indent="0" algn="l" rtl="0">
              <a:spcBef>
                <a:spcPts val="0"/>
              </a:spcBef>
              <a:spcAft>
                <a:spcPts val="0"/>
              </a:spcAft>
              <a:buNone/>
            </a:pPr>
            <a:r>
              <a:rPr lang="en-GB"/>
              <a:t>For the additional data we had to connect with Moralis API and fetch the data. </a:t>
            </a:r>
            <a:endParaRPr/>
          </a:p>
          <a:p>
            <a:pPr marL="0" lvl="0" indent="0" algn="l" rtl="0">
              <a:spcBef>
                <a:spcPts val="0"/>
              </a:spcBef>
              <a:spcAft>
                <a:spcPts val="0"/>
              </a:spcAft>
              <a:buNone/>
            </a:pPr>
            <a:r>
              <a:rPr lang="en-GB"/>
              <a:t>We also tried to connect direct with Open Sea but even after many emails we never got any response back.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2667d9a5cb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2667d9a5cb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have used different technologies aiming to extract its best used. </a:t>
            </a:r>
            <a:endParaRPr/>
          </a:p>
          <a:p>
            <a:pPr marL="457200" lvl="0" indent="-298450" algn="l" rtl="0">
              <a:spcBef>
                <a:spcPts val="0"/>
              </a:spcBef>
              <a:spcAft>
                <a:spcPts val="0"/>
              </a:spcAft>
              <a:buSzPts val="1100"/>
              <a:buChar char="●"/>
            </a:pPr>
            <a:r>
              <a:rPr lang="en-GB"/>
              <a:t>Python was utilized for reading, parsing and transforming the data from various sources.</a:t>
            </a:r>
            <a:endParaRPr/>
          </a:p>
          <a:p>
            <a:pPr marL="457200" lvl="0" indent="-298450" algn="l" rtl="0">
              <a:spcBef>
                <a:spcPts val="0"/>
              </a:spcBef>
              <a:spcAft>
                <a:spcPts val="0"/>
              </a:spcAft>
              <a:buSzPts val="1100"/>
              <a:buChar char="●"/>
            </a:pPr>
            <a:r>
              <a:rPr lang="en-GB"/>
              <a:t>Apache spark was used to process and analyze the large dataset, where the nature of distributed computing enable the analysis of the data.</a:t>
            </a:r>
            <a:endParaRPr/>
          </a:p>
          <a:p>
            <a:pPr marL="457200" lvl="0" indent="-298450" algn="l" rtl="0">
              <a:spcBef>
                <a:spcPts val="0"/>
              </a:spcBef>
              <a:spcAft>
                <a:spcPts val="0"/>
              </a:spcAft>
              <a:buSzPts val="1100"/>
              <a:buChar char="●"/>
            </a:pPr>
            <a:r>
              <a:rPr lang="en-GB"/>
              <a:t>Google Cloud - We use google cloud to host the python scripts and to process the data utilizing DataProc and Mysql to store the data for its analysis. </a:t>
            </a:r>
            <a:endParaRPr/>
          </a:p>
          <a:p>
            <a:pPr marL="457200" lvl="0" indent="-298450" algn="l" rtl="0">
              <a:spcBef>
                <a:spcPts val="0"/>
              </a:spcBef>
              <a:spcAft>
                <a:spcPts val="0"/>
              </a:spcAft>
              <a:buSzPts val="1100"/>
              <a:buChar char="●"/>
            </a:pPr>
            <a:r>
              <a:rPr lang="en-GB"/>
              <a:t>Datapine was utilized as the presentation layer consuming the data from MySql database that was previously processed by Apache Spark.</a:t>
            </a:r>
            <a:endParaRPr/>
          </a:p>
          <a:p>
            <a:pPr marL="457200" lvl="0" indent="-298450" algn="l" rtl="0">
              <a:spcBef>
                <a:spcPts val="0"/>
              </a:spcBef>
              <a:spcAft>
                <a:spcPts val="0"/>
              </a:spcAft>
              <a:buSzPts val="1100"/>
              <a:buChar char="●"/>
            </a:pPr>
            <a:r>
              <a:rPr lang="en-GB"/>
              <a:t>We used Java for the Spark implementation and we tried to use Tableau and Qlik for the data presentation but later we found Datapine compelling enough for our use-cases. </a:t>
            </a:r>
            <a:endParaRPr/>
          </a:p>
          <a:p>
            <a:pPr marL="45720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2667d9a5cb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2667d9a5cb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project involves analyses of many metrics from NFT Collections, Minters and Traders metrics </a:t>
            </a:r>
            <a:endParaRPr/>
          </a:p>
          <a:p>
            <a:pPr marL="457200" lvl="0" indent="-298450" algn="l" rtl="0">
              <a:spcBef>
                <a:spcPts val="0"/>
              </a:spcBef>
              <a:spcAft>
                <a:spcPts val="0"/>
              </a:spcAft>
              <a:buSzPts val="1100"/>
              <a:buChar char="●"/>
            </a:pPr>
            <a:r>
              <a:rPr lang="en-GB"/>
              <a:t>We acquired the insights of top performing NFT Collections its buyers and sellers </a:t>
            </a:r>
            <a:endParaRPr/>
          </a:p>
          <a:p>
            <a:pPr marL="457200" lvl="0" indent="-298450" algn="l" rtl="0">
              <a:spcBef>
                <a:spcPts val="0"/>
              </a:spcBef>
              <a:spcAft>
                <a:spcPts val="0"/>
              </a:spcAft>
              <a:buSzPts val="1100"/>
              <a:buChar char="●"/>
            </a:pPr>
            <a:r>
              <a:rPr lang="en-GB"/>
              <a:t>Prefered type of contracts </a:t>
            </a:r>
            <a:endParaRPr/>
          </a:p>
          <a:p>
            <a:pPr marL="457200" lvl="0" indent="-298450" algn="l" rtl="0">
              <a:spcBef>
                <a:spcPts val="0"/>
              </a:spcBef>
              <a:spcAft>
                <a:spcPts val="0"/>
              </a:spcAft>
              <a:buSzPts val="1100"/>
              <a:buChar char="●"/>
            </a:pPr>
            <a:r>
              <a:rPr lang="en-GB"/>
              <a:t>Minters Trading volume </a:t>
            </a:r>
            <a:endParaRPr/>
          </a:p>
          <a:p>
            <a:pPr marL="457200" lvl="0" indent="-298450" algn="l" rtl="0">
              <a:spcBef>
                <a:spcPts val="0"/>
              </a:spcBef>
              <a:spcAft>
                <a:spcPts val="0"/>
              </a:spcAft>
              <a:buSzPts val="1100"/>
              <a:buChar char="●"/>
            </a:pPr>
            <a:r>
              <a:rPr lang="en-GB"/>
              <a:t>Average transaction values.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f9cabe94dc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f9cabe94dc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project involves analyses of many metrics from NFT Collections, Minters and Traders metrics </a:t>
            </a:r>
            <a:endParaRPr/>
          </a:p>
          <a:p>
            <a:pPr marL="457200" lvl="0" indent="-298450" algn="l" rtl="0">
              <a:spcBef>
                <a:spcPts val="0"/>
              </a:spcBef>
              <a:spcAft>
                <a:spcPts val="0"/>
              </a:spcAft>
              <a:buSzPts val="1100"/>
              <a:buChar char="●"/>
            </a:pPr>
            <a:r>
              <a:rPr lang="en-GB"/>
              <a:t>We acquired the insights of top performing NFT Collections its buyers and sellers </a:t>
            </a:r>
            <a:endParaRPr/>
          </a:p>
          <a:p>
            <a:pPr marL="457200" lvl="0" indent="-298450" algn="l" rtl="0">
              <a:spcBef>
                <a:spcPts val="0"/>
              </a:spcBef>
              <a:spcAft>
                <a:spcPts val="0"/>
              </a:spcAft>
              <a:buSzPts val="1100"/>
              <a:buChar char="●"/>
            </a:pPr>
            <a:r>
              <a:rPr lang="en-GB"/>
              <a:t>Prefered type of contracts </a:t>
            </a:r>
            <a:endParaRPr/>
          </a:p>
          <a:p>
            <a:pPr marL="457200" lvl="0" indent="-298450" algn="l" rtl="0">
              <a:spcBef>
                <a:spcPts val="0"/>
              </a:spcBef>
              <a:spcAft>
                <a:spcPts val="0"/>
              </a:spcAft>
              <a:buSzPts val="1100"/>
              <a:buChar char="●"/>
            </a:pPr>
            <a:r>
              <a:rPr lang="en-GB"/>
              <a:t>Minters Trading volume </a:t>
            </a:r>
            <a:endParaRPr/>
          </a:p>
          <a:p>
            <a:pPr marL="457200" lvl="0" indent="-298450" algn="l" rtl="0">
              <a:spcBef>
                <a:spcPts val="0"/>
              </a:spcBef>
              <a:spcAft>
                <a:spcPts val="0"/>
              </a:spcAft>
              <a:buSzPts val="1100"/>
              <a:buChar char="●"/>
            </a:pPr>
            <a:r>
              <a:rPr lang="en-GB"/>
              <a:t>Average transaction values.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667d9a5cb_2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2667d9a5cb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3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hyperlink" Target="https://public.datapine.com/#board/DdnJRJhEPSDXA82siA30Pg"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7.xml"/><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2488"/>
              <a:t>Exploring the Non-Fungible Token Revolution: </a:t>
            </a:r>
            <a:endParaRPr sz="2488"/>
          </a:p>
          <a:p>
            <a:pPr marL="0" lvl="0" indent="0" algn="ctr" rtl="0">
              <a:spcBef>
                <a:spcPts val="0"/>
              </a:spcBef>
              <a:spcAft>
                <a:spcPts val="0"/>
              </a:spcAft>
              <a:buNone/>
            </a:pPr>
            <a:r>
              <a:rPr lang="en-GB" sz="2488"/>
              <a:t>An Analysis of NFT Transactions</a:t>
            </a:r>
            <a:endParaRPr sz="2488"/>
          </a:p>
          <a:p>
            <a:pPr marL="0" lvl="0" indent="0" algn="ctr" rtl="0">
              <a:lnSpc>
                <a:spcPct val="115000"/>
              </a:lnSpc>
              <a:spcBef>
                <a:spcPts val="0"/>
              </a:spcBef>
              <a:spcAft>
                <a:spcPts val="0"/>
              </a:spcAft>
              <a:buNone/>
            </a:pPr>
            <a:r>
              <a:rPr lang="en-GB" sz="1100" b="0">
                <a:solidFill>
                  <a:srgbClr val="000000"/>
                </a:solidFill>
                <a:latin typeface="Arial"/>
                <a:ea typeface="Arial"/>
                <a:cs typeface="Arial"/>
                <a:sym typeface="Arial"/>
              </a:rPr>
              <a:t>							</a:t>
            </a:r>
            <a:endParaRPr sz="1100" b="0">
              <a:solidFill>
                <a:srgbClr val="000000"/>
              </a:solidFill>
              <a:latin typeface="Arial"/>
              <a:ea typeface="Arial"/>
              <a:cs typeface="Arial"/>
              <a:sym typeface="Arial"/>
            </a:endParaRPr>
          </a:p>
          <a:p>
            <a:pPr marL="0" lvl="0" indent="0" algn="ctr"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0" algn="ctr"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0" algn="ctr" rtl="0">
              <a:spcBef>
                <a:spcPts val="0"/>
              </a:spcBef>
              <a:spcAft>
                <a:spcPts val="0"/>
              </a:spcAft>
              <a:buNone/>
            </a:pPr>
            <a:r>
              <a:rPr lang="en-GB" sz="1422">
                <a:solidFill>
                  <a:schemeClr val="accent1"/>
                </a:solidFill>
                <a:latin typeface="Lato"/>
                <a:ea typeface="Lato"/>
                <a:cs typeface="Lato"/>
                <a:sym typeface="Lato"/>
              </a:rPr>
              <a:t>           DCU, CA687I - Assignment 1 (Big Data Cloud)</a:t>
            </a:r>
            <a:r>
              <a:rPr lang="en-GB" sz="100">
                <a:solidFill>
                  <a:srgbClr val="000000"/>
                </a:solidFill>
                <a:latin typeface="Lato"/>
                <a:ea typeface="Lato"/>
                <a:cs typeface="Lato"/>
                <a:sym typeface="Lato"/>
              </a:rPr>
              <a:t>		</a:t>
            </a:r>
            <a:endParaRPr sz="100">
              <a:solidFill>
                <a:srgbClr val="000000"/>
              </a:solidFill>
              <a:latin typeface="Lato"/>
              <a:ea typeface="Lato"/>
              <a:cs typeface="Lato"/>
              <a:sym typeface="Lato"/>
            </a:endParaRPr>
          </a:p>
          <a:p>
            <a:pPr marL="0" lvl="0" indent="0" algn="l" rtl="0">
              <a:spcBef>
                <a:spcPts val="0"/>
              </a:spcBef>
              <a:spcAft>
                <a:spcPts val="0"/>
              </a:spcAft>
              <a:buNone/>
            </a:pPr>
            <a:endParaRPr/>
          </a:p>
        </p:txBody>
      </p:sp>
      <p:sp>
        <p:nvSpPr>
          <p:cNvPr id="87" name="Google Shape;87;p13"/>
          <p:cNvSpPr txBox="1">
            <a:spLocks noGrp="1"/>
          </p:cNvSpPr>
          <p:nvPr>
            <p:ph type="subTitle" idx="1"/>
          </p:nvPr>
        </p:nvSpPr>
        <p:spPr>
          <a:xfrm>
            <a:off x="5562200" y="4002650"/>
            <a:ext cx="3523500" cy="86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000" b="1">
              <a:solidFill>
                <a:srgbClr val="000000"/>
              </a:solidFill>
            </a:endParaRPr>
          </a:p>
          <a:p>
            <a:pPr marL="457200" lvl="0" indent="-292100" algn="l" rtl="0">
              <a:spcBef>
                <a:spcPts val="0"/>
              </a:spcBef>
              <a:spcAft>
                <a:spcPts val="0"/>
              </a:spcAft>
              <a:buClr>
                <a:srgbClr val="000000"/>
              </a:buClr>
              <a:buSzPts val="1000"/>
              <a:buChar char="●"/>
            </a:pPr>
            <a:r>
              <a:rPr lang="en-GB" sz="1000" b="1">
                <a:solidFill>
                  <a:srgbClr val="000000"/>
                </a:solidFill>
              </a:rPr>
              <a:t>Vinit Saini, Student ID         - 21267544</a:t>
            </a:r>
            <a:endParaRPr sz="1000" b="1">
              <a:solidFill>
                <a:srgbClr val="000000"/>
              </a:solidFill>
            </a:endParaRPr>
          </a:p>
          <a:p>
            <a:pPr marL="457200" lvl="0" indent="-292100" algn="l" rtl="0">
              <a:spcBef>
                <a:spcPts val="0"/>
              </a:spcBef>
              <a:spcAft>
                <a:spcPts val="0"/>
              </a:spcAft>
              <a:buClr>
                <a:srgbClr val="000000"/>
              </a:buClr>
              <a:buSzPts val="1000"/>
              <a:buChar char="●"/>
            </a:pPr>
            <a:r>
              <a:rPr lang="en-GB" sz="1000" b="1">
                <a:solidFill>
                  <a:srgbClr val="000000"/>
                </a:solidFill>
              </a:rPr>
              <a:t>Marcio Vieira, Student ID   - 22266459</a:t>
            </a:r>
            <a:endParaRPr sz="1000" b="1">
              <a:solidFill>
                <a:srgbClr val="000000"/>
              </a:solidFill>
            </a:endParaRPr>
          </a:p>
          <a:p>
            <a:pPr marL="457200" lvl="0" indent="-292100" algn="l" rtl="0">
              <a:spcBef>
                <a:spcPts val="0"/>
              </a:spcBef>
              <a:spcAft>
                <a:spcPts val="0"/>
              </a:spcAft>
              <a:buClr>
                <a:srgbClr val="000000"/>
              </a:buClr>
              <a:buSzPts val="1000"/>
              <a:buChar char="●"/>
            </a:pPr>
            <a:r>
              <a:rPr lang="en-GB" sz="1000" b="1">
                <a:solidFill>
                  <a:srgbClr val="000000"/>
                </a:solidFill>
              </a:rPr>
              <a:t>Krystian Fikert, Student ID - 22268291</a:t>
            </a:r>
            <a:endParaRPr sz="1000" b="1">
              <a:solidFill>
                <a:srgbClr val="000000"/>
              </a:solidFill>
            </a:endParaRPr>
          </a:p>
        </p:txBody>
      </p:sp>
      <p:sp>
        <p:nvSpPr>
          <p:cNvPr id="88" name="Google Shape;88;p13"/>
          <p:cNvSpPr txBox="1"/>
          <p:nvPr/>
        </p:nvSpPr>
        <p:spPr>
          <a:xfrm>
            <a:off x="5634975" y="3810050"/>
            <a:ext cx="2754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Roboto"/>
                <a:ea typeface="Roboto"/>
                <a:cs typeface="Roboto"/>
                <a:sym typeface="Roboto"/>
              </a:rPr>
              <a:t>Group A</a:t>
            </a:r>
            <a:endParaRPr b="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600"/>
              <a:t>Project Scope</a:t>
            </a:r>
            <a:endParaRPr sz="3600"/>
          </a:p>
          <a:p>
            <a:pPr marL="0" lvl="0" indent="0" algn="l" rtl="0">
              <a:spcBef>
                <a:spcPts val="0"/>
              </a:spcBef>
              <a:spcAft>
                <a:spcPts val="0"/>
              </a:spcAft>
              <a:buNone/>
            </a:pPr>
            <a:endParaRPr sz="3600"/>
          </a:p>
        </p:txBody>
      </p:sp>
      <p:sp>
        <p:nvSpPr>
          <p:cNvPr id="94" name="Google Shape;94;p14"/>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p>
            <a:pPr marL="457200" marR="0" lvl="0" indent="-311150" algn="l" rtl="0">
              <a:lnSpc>
                <a:spcPct val="200000"/>
              </a:lnSpc>
              <a:spcBef>
                <a:spcPts val="0"/>
              </a:spcBef>
              <a:spcAft>
                <a:spcPts val="0"/>
              </a:spcAft>
              <a:buSzPts val="1300"/>
              <a:buChar char="●"/>
            </a:pPr>
            <a:r>
              <a:rPr lang="en-GB"/>
              <a:t>Analyzing NFT Collections</a:t>
            </a:r>
            <a:endParaRPr/>
          </a:p>
          <a:p>
            <a:pPr marL="457200" marR="0" lvl="0" indent="-311150" algn="l" rtl="0">
              <a:lnSpc>
                <a:spcPct val="200000"/>
              </a:lnSpc>
              <a:spcBef>
                <a:spcPts val="0"/>
              </a:spcBef>
              <a:spcAft>
                <a:spcPts val="0"/>
              </a:spcAft>
              <a:buSzPts val="1300"/>
              <a:buChar char="●"/>
            </a:pPr>
            <a:r>
              <a:rPr lang="en-GB"/>
              <a:t>NFT Transactions and Trades.</a:t>
            </a:r>
            <a:endParaRPr/>
          </a:p>
          <a:p>
            <a:pPr marL="457200" marR="0" lvl="0" indent="-311150" algn="l" rtl="0">
              <a:lnSpc>
                <a:spcPct val="200000"/>
              </a:lnSpc>
              <a:spcBef>
                <a:spcPts val="0"/>
              </a:spcBef>
              <a:spcAft>
                <a:spcPts val="0"/>
              </a:spcAft>
              <a:buSzPts val="1300"/>
              <a:buChar char="●"/>
            </a:pPr>
            <a:r>
              <a:rPr lang="en-GB"/>
              <a:t>Explore Market Metrics.</a:t>
            </a:r>
            <a:endParaRPr/>
          </a:p>
          <a:p>
            <a:pPr marL="457200" marR="0" lvl="0" indent="-311150" algn="l" rtl="0">
              <a:lnSpc>
                <a:spcPct val="200000"/>
              </a:lnSpc>
              <a:spcBef>
                <a:spcPts val="0"/>
              </a:spcBef>
              <a:spcAft>
                <a:spcPts val="0"/>
              </a:spcAft>
              <a:buSzPts val="1300"/>
              <a:buChar char="●"/>
            </a:pPr>
            <a:r>
              <a:rPr lang="en-GB"/>
              <a:t>View of Buyers and Sellers</a:t>
            </a:r>
            <a:endParaRPr/>
          </a:p>
          <a:p>
            <a:pPr marL="457200" marR="0" lvl="0" indent="-311150" algn="l" rtl="0">
              <a:lnSpc>
                <a:spcPct val="200000"/>
              </a:lnSpc>
              <a:spcBef>
                <a:spcPts val="0"/>
              </a:spcBef>
              <a:spcAft>
                <a:spcPts val="0"/>
              </a:spcAft>
              <a:buSzPts val="1300"/>
              <a:buChar char="●"/>
            </a:pPr>
            <a:r>
              <a:rPr lang="en-GB"/>
              <a:t>Explore Big Data Technologies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600"/>
              <a:t>Dataset</a:t>
            </a:r>
            <a:endParaRPr/>
          </a:p>
        </p:txBody>
      </p:sp>
      <p:pic>
        <p:nvPicPr>
          <p:cNvPr id="100" name="Google Shape;100;p15"/>
          <p:cNvPicPr preferRelativeResize="0"/>
          <p:nvPr/>
        </p:nvPicPr>
        <p:blipFill>
          <a:blip r:embed="rId3">
            <a:alphaModFix/>
          </a:blip>
          <a:stretch>
            <a:fillRect/>
          </a:stretch>
        </p:blipFill>
        <p:spPr>
          <a:xfrm>
            <a:off x="4707450" y="1416125"/>
            <a:ext cx="1483499" cy="494500"/>
          </a:xfrm>
          <a:prstGeom prst="rect">
            <a:avLst/>
          </a:prstGeom>
          <a:noFill/>
          <a:ln>
            <a:noFill/>
          </a:ln>
        </p:spPr>
      </p:pic>
      <p:sp>
        <p:nvSpPr>
          <p:cNvPr id="101" name="Google Shape;101;p15"/>
          <p:cNvSpPr txBox="1"/>
          <p:nvPr/>
        </p:nvSpPr>
        <p:spPr>
          <a:xfrm>
            <a:off x="4665525" y="1949375"/>
            <a:ext cx="319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8 GB, General NFTs related attributes</a:t>
            </a:r>
            <a:endParaRPr>
              <a:latin typeface="Roboto"/>
              <a:ea typeface="Roboto"/>
              <a:cs typeface="Roboto"/>
              <a:sym typeface="Roboto"/>
            </a:endParaRPr>
          </a:p>
        </p:txBody>
      </p:sp>
      <p:pic>
        <p:nvPicPr>
          <p:cNvPr id="102" name="Google Shape;102;p15"/>
          <p:cNvPicPr preferRelativeResize="0"/>
          <p:nvPr/>
        </p:nvPicPr>
        <p:blipFill>
          <a:blip r:embed="rId4">
            <a:alphaModFix/>
          </a:blip>
          <a:stretch>
            <a:fillRect/>
          </a:stretch>
        </p:blipFill>
        <p:spPr>
          <a:xfrm>
            <a:off x="4665525" y="2683375"/>
            <a:ext cx="1700625" cy="566875"/>
          </a:xfrm>
          <a:prstGeom prst="rect">
            <a:avLst/>
          </a:prstGeom>
          <a:noFill/>
          <a:ln>
            <a:noFill/>
          </a:ln>
        </p:spPr>
      </p:pic>
      <p:sp>
        <p:nvSpPr>
          <p:cNvPr id="103" name="Google Shape;103;p15"/>
          <p:cNvSpPr txBox="1"/>
          <p:nvPr/>
        </p:nvSpPr>
        <p:spPr>
          <a:xfrm>
            <a:off x="4639050" y="3224775"/>
            <a:ext cx="4366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137 GB NFT Contract and Transactions data.</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GB">
                <a:latin typeface="Roboto"/>
                <a:ea typeface="Roboto"/>
                <a:cs typeface="Roboto"/>
                <a:sym typeface="Roboto"/>
              </a:rPr>
              <a:t>110 GB, NFT Contracts metadata</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GB">
                <a:latin typeface="Roboto"/>
                <a:ea typeface="Roboto"/>
                <a:cs typeface="Roboto"/>
                <a:sym typeface="Roboto"/>
              </a:rPr>
              <a:t>27 GB, NFT Transactions i.e Buyers, sellers…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7800" y="117560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600"/>
              <a:t>Technologies and Tools</a:t>
            </a:r>
            <a:endParaRPr/>
          </a:p>
        </p:txBody>
      </p:sp>
      <p:grpSp>
        <p:nvGrpSpPr>
          <p:cNvPr id="109" name="Google Shape;109;p16"/>
          <p:cNvGrpSpPr/>
          <p:nvPr/>
        </p:nvGrpSpPr>
        <p:grpSpPr>
          <a:xfrm>
            <a:off x="1156532" y="2006258"/>
            <a:ext cx="6665569" cy="3084536"/>
            <a:chOff x="1162757" y="1860083"/>
            <a:chExt cx="6665569" cy="3084536"/>
          </a:xfrm>
        </p:grpSpPr>
        <p:grpSp>
          <p:nvGrpSpPr>
            <p:cNvPr id="110" name="Google Shape;110;p16"/>
            <p:cNvGrpSpPr/>
            <p:nvPr/>
          </p:nvGrpSpPr>
          <p:grpSpPr>
            <a:xfrm>
              <a:off x="1162757" y="1860083"/>
              <a:ext cx="6665569" cy="3084536"/>
              <a:chOff x="267196" y="1480921"/>
              <a:chExt cx="7113734" cy="3358963"/>
            </a:xfrm>
          </p:grpSpPr>
          <p:pic>
            <p:nvPicPr>
              <p:cNvPr id="111" name="Google Shape;111;p16"/>
              <p:cNvPicPr preferRelativeResize="0"/>
              <p:nvPr/>
            </p:nvPicPr>
            <p:blipFill>
              <a:blip r:embed="rId3">
                <a:alphaModFix/>
              </a:blip>
              <a:stretch>
                <a:fillRect/>
              </a:stretch>
            </p:blipFill>
            <p:spPr>
              <a:xfrm>
                <a:off x="3552891" y="1480921"/>
                <a:ext cx="1444050" cy="866426"/>
              </a:xfrm>
              <a:prstGeom prst="rect">
                <a:avLst/>
              </a:prstGeom>
              <a:noFill/>
              <a:ln>
                <a:noFill/>
              </a:ln>
            </p:spPr>
          </p:pic>
          <p:pic>
            <p:nvPicPr>
              <p:cNvPr id="112" name="Google Shape;112;p16"/>
              <p:cNvPicPr preferRelativeResize="0"/>
              <p:nvPr/>
            </p:nvPicPr>
            <p:blipFill>
              <a:blip r:embed="rId4">
                <a:alphaModFix/>
              </a:blip>
              <a:stretch>
                <a:fillRect/>
              </a:stretch>
            </p:blipFill>
            <p:spPr>
              <a:xfrm>
                <a:off x="2210971" y="2537433"/>
                <a:ext cx="2020333" cy="1212181"/>
              </a:xfrm>
              <a:prstGeom prst="rect">
                <a:avLst/>
              </a:prstGeom>
              <a:noFill/>
              <a:ln>
                <a:noFill/>
              </a:ln>
            </p:spPr>
          </p:pic>
          <p:pic>
            <p:nvPicPr>
              <p:cNvPr id="113" name="Google Shape;113;p16"/>
              <p:cNvPicPr preferRelativeResize="0"/>
              <p:nvPr/>
            </p:nvPicPr>
            <p:blipFill>
              <a:blip r:embed="rId5">
                <a:alphaModFix/>
              </a:blip>
              <a:stretch>
                <a:fillRect/>
              </a:stretch>
            </p:blipFill>
            <p:spPr>
              <a:xfrm>
                <a:off x="802033" y="1743027"/>
                <a:ext cx="1444050" cy="866413"/>
              </a:xfrm>
              <a:prstGeom prst="rect">
                <a:avLst/>
              </a:prstGeom>
              <a:noFill/>
              <a:ln>
                <a:noFill/>
              </a:ln>
            </p:spPr>
          </p:pic>
          <p:pic>
            <p:nvPicPr>
              <p:cNvPr id="114" name="Google Shape;114;p16"/>
              <p:cNvPicPr preferRelativeResize="0"/>
              <p:nvPr/>
            </p:nvPicPr>
            <p:blipFill>
              <a:blip r:embed="rId6">
                <a:alphaModFix/>
              </a:blip>
              <a:stretch>
                <a:fillRect/>
              </a:stretch>
            </p:blipFill>
            <p:spPr>
              <a:xfrm>
                <a:off x="5580930" y="2811906"/>
                <a:ext cx="1800000" cy="1079977"/>
              </a:xfrm>
              <a:prstGeom prst="rect">
                <a:avLst/>
              </a:prstGeom>
              <a:noFill/>
              <a:ln>
                <a:noFill/>
              </a:ln>
            </p:spPr>
          </p:pic>
          <p:pic>
            <p:nvPicPr>
              <p:cNvPr id="115" name="Google Shape;115;p16"/>
              <p:cNvPicPr preferRelativeResize="0"/>
              <p:nvPr/>
            </p:nvPicPr>
            <p:blipFill>
              <a:blip r:embed="rId7">
                <a:alphaModFix/>
              </a:blip>
              <a:stretch>
                <a:fillRect/>
              </a:stretch>
            </p:blipFill>
            <p:spPr>
              <a:xfrm>
                <a:off x="267196" y="2895652"/>
                <a:ext cx="1520824" cy="912501"/>
              </a:xfrm>
              <a:prstGeom prst="rect">
                <a:avLst/>
              </a:prstGeom>
              <a:noFill/>
              <a:ln>
                <a:noFill/>
              </a:ln>
            </p:spPr>
          </p:pic>
          <p:pic>
            <p:nvPicPr>
              <p:cNvPr id="116" name="Google Shape;116;p16"/>
              <p:cNvPicPr preferRelativeResize="0"/>
              <p:nvPr/>
            </p:nvPicPr>
            <p:blipFill>
              <a:blip r:embed="rId8">
                <a:alphaModFix/>
              </a:blip>
              <a:stretch>
                <a:fillRect/>
              </a:stretch>
            </p:blipFill>
            <p:spPr>
              <a:xfrm>
                <a:off x="685360" y="4066287"/>
                <a:ext cx="1961876" cy="420400"/>
              </a:xfrm>
              <a:prstGeom prst="rect">
                <a:avLst/>
              </a:prstGeom>
              <a:noFill/>
              <a:ln>
                <a:noFill/>
              </a:ln>
            </p:spPr>
          </p:pic>
          <p:pic>
            <p:nvPicPr>
              <p:cNvPr id="117" name="Google Shape;117;p16"/>
              <p:cNvPicPr preferRelativeResize="0"/>
              <p:nvPr/>
            </p:nvPicPr>
            <p:blipFill>
              <a:blip r:embed="rId9">
                <a:alphaModFix/>
              </a:blip>
              <a:stretch>
                <a:fillRect/>
              </a:stretch>
            </p:blipFill>
            <p:spPr>
              <a:xfrm>
                <a:off x="3025460" y="4460713"/>
                <a:ext cx="1294264" cy="379172"/>
              </a:xfrm>
              <a:prstGeom prst="rect">
                <a:avLst/>
              </a:prstGeom>
              <a:noFill/>
              <a:ln>
                <a:noFill/>
              </a:ln>
            </p:spPr>
          </p:pic>
          <p:pic>
            <p:nvPicPr>
              <p:cNvPr id="118" name="Google Shape;118;p16"/>
              <p:cNvPicPr preferRelativeResize="0"/>
              <p:nvPr/>
            </p:nvPicPr>
            <p:blipFill>
              <a:blip r:embed="rId10">
                <a:alphaModFix/>
              </a:blip>
              <a:stretch>
                <a:fillRect/>
              </a:stretch>
            </p:blipFill>
            <p:spPr>
              <a:xfrm>
                <a:off x="4672203" y="3749616"/>
                <a:ext cx="2159942" cy="1079985"/>
              </a:xfrm>
              <a:prstGeom prst="rect">
                <a:avLst/>
              </a:prstGeom>
              <a:noFill/>
              <a:ln>
                <a:noFill/>
              </a:ln>
            </p:spPr>
          </p:pic>
        </p:grpSp>
        <p:pic>
          <p:nvPicPr>
            <p:cNvPr id="119" name="Google Shape;119;p16"/>
            <p:cNvPicPr preferRelativeResize="0"/>
            <p:nvPr/>
          </p:nvPicPr>
          <p:blipFill>
            <a:blip r:embed="rId11">
              <a:alphaModFix/>
            </a:blip>
            <a:stretch>
              <a:fillRect/>
            </a:stretch>
          </p:blipFill>
          <p:spPr>
            <a:xfrm>
              <a:off x="6338350" y="2429250"/>
              <a:ext cx="651775" cy="578575"/>
            </a:xfrm>
            <a:prstGeom prst="rect">
              <a:avLst/>
            </a:prstGeom>
            <a:noFill/>
            <a:ln>
              <a:noFill/>
            </a:ln>
          </p:spPr>
        </p:pic>
      </p:grpSp>
      <p:pic>
        <p:nvPicPr>
          <p:cNvPr id="120" name="Google Shape;120;p16"/>
          <p:cNvPicPr preferRelativeResize="0"/>
          <p:nvPr/>
        </p:nvPicPr>
        <p:blipFill>
          <a:blip r:embed="rId12">
            <a:alphaModFix/>
          </a:blip>
          <a:stretch>
            <a:fillRect/>
          </a:stretch>
        </p:blipFill>
        <p:spPr>
          <a:xfrm>
            <a:off x="5012200" y="2970125"/>
            <a:ext cx="653075" cy="61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aphicFrame>
        <p:nvGraphicFramePr>
          <p:cNvPr id="125" name="Google Shape;125;p17"/>
          <p:cNvGraphicFramePr/>
          <p:nvPr/>
        </p:nvGraphicFramePr>
        <p:xfrm>
          <a:off x="5437050" y="705625"/>
          <a:ext cx="2713400" cy="4134550"/>
        </p:xfrm>
        <a:graphic>
          <a:graphicData uri="http://schemas.openxmlformats.org/drawingml/2006/table">
            <a:tbl>
              <a:tblPr>
                <a:noFill/>
                <a:tableStyleId>{1BCAD4B6-9B37-487F-9D87-F06973E61098}</a:tableStyleId>
              </a:tblPr>
              <a:tblGrid>
                <a:gridCol w="2713400">
                  <a:extLst>
                    <a:ext uri="{9D8B030D-6E8A-4147-A177-3AD203B41FA5}">
                      <a16:colId xmlns:a16="http://schemas.microsoft.com/office/drawing/2014/main" val="20000"/>
                    </a:ext>
                  </a:extLst>
                </a:gridCol>
              </a:tblGrid>
              <a:tr h="1416350">
                <a:tc>
                  <a:txBody>
                    <a:bodyPr/>
                    <a:lstStyle/>
                    <a:p>
                      <a:pPr marL="0" lvl="0" indent="0" algn="l" rtl="0">
                        <a:spcBef>
                          <a:spcPts val="0"/>
                        </a:spcBef>
                        <a:spcAft>
                          <a:spcPts val="0"/>
                        </a:spcAft>
                        <a:buNone/>
                      </a:pPr>
                      <a:r>
                        <a:rPr lang="en-GB">
                          <a:latin typeface="Roboto"/>
                          <a:ea typeface="Roboto"/>
                          <a:cs typeface="Roboto"/>
                          <a:sym typeface="Roboto"/>
                        </a:rPr>
                        <a:t>       NFT Collection Metrics</a:t>
                      </a:r>
                      <a:endParaRPr>
                        <a:latin typeface="Roboto"/>
                        <a:ea typeface="Roboto"/>
                        <a:cs typeface="Roboto"/>
                        <a:sym typeface="Roboto"/>
                      </a:endParaRPr>
                    </a:p>
                    <a:p>
                      <a:pPr marL="0" lvl="0" indent="0" algn="l" rtl="0">
                        <a:spcBef>
                          <a:spcPts val="0"/>
                        </a:spcBef>
                        <a:spcAft>
                          <a:spcPts val="0"/>
                        </a:spcAft>
                        <a:buNone/>
                      </a:pP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Number of NFTs</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Number of Trades</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Min / Max trade value</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Average Value</a:t>
                      </a:r>
                      <a:endParaRPr/>
                    </a:p>
                  </a:txBody>
                  <a:tcPr marL="91425" marR="91425" marT="91425" marB="91425"/>
                </a:tc>
                <a:extLst>
                  <a:ext uri="{0D108BD9-81ED-4DB2-BD59-A6C34878D82A}">
                    <a16:rowId xmlns:a16="http://schemas.microsoft.com/office/drawing/2014/main" val="10000"/>
                  </a:ext>
                </a:extLst>
              </a:tr>
              <a:tr h="1359100">
                <a:tc>
                  <a:txBody>
                    <a:bodyPr/>
                    <a:lstStyle/>
                    <a:p>
                      <a:pPr marL="0" lvl="0" indent="0" algn="l" rtl="0">
                        <a:spcBef>
                          <a:spcPts val="0"/>
                        </a:spcBef>
                        <a:spcAft>
                          <a:spcPts val="0"/>
                        </a:spcAft>
                        <a:buNone/>
                      </a:pPr>
                      <a:r>
                        <a:rPr lang="en-GB">
                          <a:latin typeface="Roboto"/>
                          <a:ea typeface="Roboto"/>
                          <a:cs typeface="Roboto"/>
                          <a:sym typeface="Roboto"/>
                        </a:rPr>
                        <a:t>       Minters Metrics</a:t>
                      </a:r>
                      <a:endParaRPr>
                        <a:latin typeface="Roboto"/>
                        <a:ea typeface="Roboto"/>
                        <a:cs typeface="Roboto"/>
                        <a:sym typeface="Roboto"/>
                      </a:endParaRPr>
                    </a:p>
                    <a:p>
                      <a:pPr marL="0" lvl="0" indent="0" algn="l" rtl="0">
                        <a:spcBef>
                          <a:spcPts val="0"/>
                        </a:spcBef>
                        <a:spcAft>
                          <a:spcPts val="0"/>
                        </a:spcAft>
                        <a:buNone/>
                      </a:pP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Number of NFTs minted by Minter</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Valuation of a Minter</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Market Valuation </a:t>
                      </a:r>
                      <a:endParaRPr>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1359100">
                <a:tc>
                  <a:txBody>
                    <a:bodyPr/>
                    <a:lstStyle/>
                    <a:p>
                      <a:pPr marL="0" lvl="0" indent="0" algn="l" rtl="0">
                        <a:spcBef>
                          <a:spcPts val="0"/>
                        </a:spcBef>
                        <a:spcAft>
                          <a:spcPts val="0"/>
                        </a:spcAft>
                        <a:buNone/>
                      </a:pPr>
                      <a:r>
                        <a:rPr lang="en-GB">
                          <a:latin typeface="Roboto"/>
                          <a:ea typeface="Roboto"/>
                          <a:cs typeface="Roboto"/>
                          <a:sym typeface="Roboto"/>
                        </a:rPr>
                        <a:t>        Traders Metrics</a:t>
                      </a:r>
                      <a:endParaRPr>
                        <a:latin typeface="Roboto"/>
                        <a:ea typeface="Roboto"/>
                        <a:cs typeface="Roboto"/>
                        <a:sym typeface="Roboto"/>
                      </a:endParaRPr>
                    </a:p>
                    <a:p>
                      <a:pPr marL="0" lvl="0" indent="0" algn="l" rtl="0">
                        <a:spcBef>
                          <a:spcPts val="0"/>
                        </a:spcBef>
                        <a:spcAft>
                          <a:spcPts val="0"/>
                        </a:spcAft>
                        <a:buNone/>
                      </a:pP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Top buyers</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Top Sellers</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GB" sz="1100">
                          <a:latin typeface="Roboto"/>
                          <a:ea typeface="Roboto"/>
                          <a:cs typeface="Roboto"/>
                          <a:sym typeface="Roboto"/>
                        </a:rPr>
                        <a:t>Top Traders</a:t>
                      </a:r>
                      <a:endParaRPr>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bl>
          </a:graphicData>
        </a:graphic>
      </p:graphicFrame>
      <p:sp>
        <p:nvSpPr>
          <p:cNvPr id="126" name="Google Shape;126;p17"/>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GB" sz="3600"/>
              <a:t>Metrics</a:t>
            </a:r>
            <a:endParaRPr/>
          </a:p>
        </p:txBody>
      </p:sp>
      <p:pic>
        <p:nvPicPr>
          <p:cNvPr id="127" name="Google Shape;127;p17"/>
          <p:cNvPicPr preferRelativeResize="0"/>
          <p:nvPr/>
        </p:nvPicPr>
        <p:blipFill>
          <a:blip r:embed="rId3">
            <a:alphaModFix/>
          </a:blip>
          <a:stretch>
            <a:fillRect/>
          </a:stretch>
        </p:blipFill>
        <p:spPr>
          <a:xfrm>
            <a:off x="5468775" y="754175"/>
            <a:ext cx="324000" cy="324000"/>
          </a:xfrm>
          <a:prstGeom prst="rect">
            <a:avLst/>
          </a:prstGeom>
          <a:noFill/>
          <a:ln>
            <a:noFill/>
          </a:ln>
        </p:spPr>
      </p:pic>
      <p:pic>
        <p:nvPicPr>
          <p:cNvPr id="128" name="Google Shape;128;p17"/>
          <p:cNvPicPr preferRelativeResize="0"/>
          <p:nvPr/>
        </p:nvPicPr>
        <p:blipFill>
          <a:blip r:embed="rId4">
            <a:alphaModFix/>
          </a:blip>
          <a:stretch>
            <a:fillRect/>
          </a:stretch>
        </p:blipFill>
        <p:spPr>
          <a:xfrm>
            <a:off x="5468775" y="2151675"/>
            <a:ext cx="324000" cy="324000"/>
          </a:xfrm>
          <a:prstGeom prst="rect">
            <a:avLst/>
          </a:prstGeom>
          <a:noFill/>
          <a:ln>
            <a:noFill/>
          </a:ln>
        </p:spPr>
      </p:pic>
      <p:pic>
        <p:nvPicPr>
          <p:cNvPr id="129" name="Google Shape;129;p17"/>
          <p:cNvPicPr preferRelativeResize="0"/>
          <p:nvPr/>
        </p:nvPicPr>
        <p:blipFill>
          <a:blip r:embed="rId5">
            <a:alphaModFix/>
          </a:blip>
          <a:stretch>
            <a:fillRect/>
          </a:stretch>
        </p:blipFill>
        <p:spPr>
          <a:xfrm>
            <a:off x="5500250" y="3523475"/>
            <a:ext cx="324000" cy="32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GB" sz="3600"/>
              <a:t>Demo</a:t>
            </a:r>
            <a:endParaRPr/>
          </a:p>
        </p:txBody>
      </p:sp>
      <p:sp>
        <p:nvSpPr>
          <p:cNvPr id="135" name="Google Shape;135;p18"/>
          <p:cNvSpPr txBox="1"/>
          <p:nvPr/>
        </p:nvSpPr>
        <p:spPr>
          <a:xfrm>
            <a:off x="4621050" y="2668150"/>
            <a:ext cx="4396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u="sng">
                <a:solidFill>
                  <a:schemeClr val="hlink"/>
                </a:solidFill>
                <a:hlinkClick r:id="rId3"/>
              </a:rPr>
              <a:t>https://public.datapine.com/#board/DdnJRJhEPSDXA82siA30Pg</a:t>
            </a:r>
            <a:r>
              <a:rPr lang="en-GB"/>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9"/>
          <p:cNvPicPr preferRelativeResize="0"/>
          <p:nvPr/>
        </p:nvPicPr>
        <p:blipFill>
          <a:blip r:embed="rId3">
            <a:alphaModFix/>
          </a:blip>
          <a:stretch>
            <a:fillRect/>
          </a:stretch>
        </p:blipFill>
        <p:spPr>
          <a:xfrm>
            <a:off x="6856346" y="1898175"/>
            <a:ext cx="720001" cy="1080001"/>
          </a:xfrm>
          <a:prstGeom prst="rect">
            <a:avLst/>
          </a:prstGeom>
          <a:noFill/>
          <a:ln>
            <a:noFill/>
          </a:ln>
        </p:spPr>
      </p:pic>
      <p:pic>
        <p:nvPicPr>
          <p:cNvPr id="141" name="Google Shape;141;p19"/>
          <p:cNvPicPr preferRelativeResize="0"/>
          <p:nvPr/>
        </p:nvPicPr>
        <p:blipFill>
          <a:blip r:embed="rId4">
            <a:alphaModFix/>
          </a:blip>
          <a:stretch>
            <a:fillRect/>
          </a:stretch>
        </p:blipFill>
        <p:spPr>
          <a:xfrm>
            <a:off x="5907502" y="1519725"/>
            <a:ext cx="760298" cy="1079999"/>
          </a:xfrm>
          <a:prstGeom prst="rect">
            <a:avLst/>
          </a:prstGeom>
          <a:noFill/>
          <a:ln>
            <a:noFill/>
          </a:ln>
        </p:spPr>
      </p:pic>
      <p:pic>
        <p:nvPicPr>
          <p:cNvPr id="142" name="Google Shape;142;p19"/>
          <p:cNvPicPr preferRelativeResize="0"/>
          <p:nvPr/>
        </p:nvPicPr>
        <p:blipFill>
          <a:blip r:embed="rId5">
            <a:alphaModFix/>
          </a:blip>
          <a:stretch>
            <a:fillRect/>
          </a:stretch>
        </p:blipFill>
        <p:spPr>
          <a:xfrm>
            <a:off x="5350499" y="2642925"/>
            <a:ext cx="760300" cy="1140449"/>
          </a:xfrm>
          <a:prstGeom prst="rect">
            <a:avLst/>
          </a:prstGeom>
          <a:noFill/>
          <a:ln>
            <a:noFill/>
          </a:ln>
        </p:spPr>
      </p:pic>
      <p:pic>
        <p:nvPicPr>
          <p:cNvPr id="143" name="Google Shape;143;p19"/>
          <p:cNvPicPr preferRelativeResize="0"/>
          <p:nvPr/>
        </p:nvPicPr>
        <p:blipFill>
          <a:blip r:embed="rId6">
            <a:alphaModFix/>
          </a:blip>
          <a:stretch>
            <a:fillRect/>
          </a:stretch>
        </p:blipFill>
        <p:spPr>
          <a:xfrm>
            <a:off x="6136350" y="2637575"/>
            <a:ext cx="719999" cy="1079999"/>
          </a:xfrm>
          <a:prstGeom prst="rect">
            <a:avLst/>
          </a:prstGeom>
          <a:noFill/>
          <a:ln>
            <a:noFill/>
          </a:ln>
        </p:spPr>
      </p:pic>
      <p:pic>
        <p:nvPicPr>
          <p:cNvPr id="144" name="Google Shape;144;p19"/>
          <p:cNvPicPr preferRelativeResize="0"/>
          <p:nvPr/>
        </p:nvPicPr>
        <p:blipFill>
          <a:blip r:embed="rId7">
            <a:alphaModFix/>
          </a:blip>
          <a:stretch>
            <a:fillRect/>
          </a:stretch>
        </p:blipFill>
        <p:spPr>
          <a:xfrm>
            <a:off x="5120050" y="1055325"/>
            <a:ext cx="720000" cy="1080001"/>
          </a:xfrm>
          <a:prstGeom prst="rect">
            <a:avLst/>
          </a:prstGeom>
          <a:noFill/>
          <a:ln>
            <a:noFill/>
          </a:ln>
        </p:spPr>
      </p:pic>
      <p:pic>
        <p:nvPicPr>
          <p:cNvPr id="145" name="Google Shape;145;p19"/>
          <p:cNvPicPr preferRelativeResize="0"/>
          <p:nvPr/>
        </p:nvPicPr>
        <p:blipFill>
          <a:blip r:embed="rId8">
            <a:alphaModFix/>
          </a:blip>
          <a:stretch>
            <a:fillRect/>
          </a:stretch>
        </p:blipFill>
        <p:spPr>
          <a:xfrm>
            <a:off x="4635000" y="2165325"/>
            <a:ext cx="824050" cy="812850"/>
          </a:xfrm>
          <a:prstGeom prst="rect">
            <a:avLst/>
          </a:prstGeom>
          <a:noFill/>
          <a:ln>
            <a:noFill/>
          </a:ln>
        </p:spPr>
      </p:pic>
      <p:sp>
        <p:nvSpPr>
          <p:cNvPr id="146" name="Google Shape;146;p19"/>
          <p:cNvSpPr txBox="1"/>
          <p:nvPr/>
        </p:nvSpPr>
        <p:spPr>
          <a:xfrm>
            <a:off x="453000" y="1586800"/>
            <a:ext cx="30000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b="1">
                <a:solidFill>
                  <a:schemeClr val="dk2"/>
                </a:solidFill>
                <a:latin typeface="Raleway"/>
                <a:ea typeface="Raleway"/>
                <a:cs typeface="Raleway"/>
                <a:sym typeface="Raleway"/>
              </a:rPr>
              <a:t>Thank you</a:t>
            </a:r>
            <a:endParaRPr/>
          </a:p>
        </p:txBody>
      </p:sp>
      <p:pic>
        <p:nvPicPr>
          <p:cNvPr id="147" name="Google Shape;147;p19"/>
          <p:cNvPicPr preferRelativeResize="0"/>
          <p:nvPr/>
        </p:nvPicPr>
        <p:blipFill>
          <a:blip r:embed="rId9">
            <a:alphaModFix/>
          </a:blip>
          <a:stretch>
            <a:fillRect/>
          </a:stretch>
        </p:blipFill>
        <p:spPr>
          <a:xfrm>
            <a:off x="6695825" y="1197650"/>
            <a:ext cx="568350" cy="700525"/>
          </a:xfrm>
          <a:prstGeom prst="rect">
            <a:avLst/>
          </a:prstGeom>
          <a:noFill/>
          <a:ln>
            <a:noFill/>
          </a:ln>
        </p:spPr>
      </p:pic>
      <p:pic>
        <p:nvPicPr>
          <p:cNvPr id="148" name="Google Shape;148;p19"/>
          <p:cNvPicPr preferRelativeResize="0"/>
          <p:nvPr/>
        </p:nvPicPr>
        <p:blipFill>
          <a:blip r:embed="rId10">
            <a:alphaModFix/>
          </a:blip>
          <a:stretch>
            <a:fillRect/>
          </a:stretch>
        </p:blipFill>
        <p:spPr>
          <a:xfrm>
            <a:off x="6912200" y="3008175"/>
            <a:ext cx="720000" cy="720000"/>
          </a:xfrm>
          <a:prstGeom prst="rect">
            <a:avLst/>
          </a:prstGeom>
          <a:noFill/>
          <a:ln>
            <a:noFill/>
          </a:ln>
        </p:spPr>
      </p:pic>
      <p:pic>
        <p:nvPicPr>
          <p:cNvPr id="149" name="Google Shape;149;p19"/>
          <p:cNvPicPr preferRelativeResize="0"/>
          <p:nvPr/>
        </p:nvPicPr>
        <p:blipFill>
          <a:blip r:embed="rId11">
            <a:alphaModFix/>
          </a:blip>
          <a:stretch>
            <a:fillRect/>
          </a:stretch>
        </p:blipFill>
        <p:spPr>
          <a:xfrm>
            <a:off x="3762739" y="1824525"/>
            <a:ext cx="856525" cy="1199800"/>
          </a:xfrm>
          <a:prstGeom prst="rect">
            <a:avLst/>
          </a:prstGeom>
          <a:noFill/>
          <a:ln>
            <a:noFill/>
          </a:ln>
        </p:spPr>
      </p:pic>
      <p:pic>
        <p:nvPicPr>
          <p:cNvPr id="150" name="Google Shape;150;p19"/>
          <p:cNvPicPr preferRelativeResize="0"/>
          <p:nvPr/>
        </p:nvPicPr>
        <p:blipFill>
          <a:blip r:embed="rId12">
            <a:alphaModFix/>
          </a:blip>
          <a:stretch>
            <a:fillRect/>
          </a:stretch>
        </p:blipFill>
        <p:spPr>
          <a:xfrm>
            <a:off x="7632200" y="2102674"/>
            <a:ext cx="985925" cy="1159413"/>
          </a:xfrm>
          <a:prstGeom prst="rect">
            <a:avLst/>
          </a:prstGeom>
          <a:noFill/>
          <a:ln>
            <a:noFill/>
          </a:ln>
        </p:spPr>
      </p:pic>
      <p:pic>
        <p:nvPicPr>
          <p:cNvPr id="151" name="Google Shape;151;p19"/>
          <p:cNvPicPr preferRelativeResize="0"/>
          <p:nvPr/>
        </p:nvPicPr>
        <p:blipFill>
          <a:blip r:embed="rId13">
            <a:alphaModFix/>
          </a:blip>
          <a:stretch>
            <a:fillRect/>
          </a:stretch>
        </p:blipFill>
        <p:spPr>
          <a:xfrm>
            <a:off x="6133225" y="3755425"/>
            <a:ext cx="1153532" cy="1263600"/>
          </a:xfrm>
          <a:prstGeom prst="rect">
            <a:avLst/>
          </a:prstGeom>
          <a:noFill/>
          <a:ln>
            <a:noFill/>
          </a:ln>
        </p:spPr>
      </p:pic>
      <p:pic>
        <p:nvPicPr>
          <p:cNvPr id="152" name="Google Shape;152;p19"/>
          <p:cNvPicPr preferRelativeResize="0"/>
          <p:nvPr/>
        </p:nvPicPr>
        <p:blipFill>
          <a:blip r:embed="rId14">
            <a:alphaModFix/>
          </a:blip>
          <a:stretch>
            <a:fillRect/>
          </a:stretch>
        </p:blipFill>
        <p:spPr>
          <a:xfrm>
            <a:off x="5855912" y="616800"/>
            <a:ext cx="824050" cy="902925"/>
          </a:xfrm>
          <a:prstGeom prst="rect">
            <a:avLst/>
          </a:prstGeom>
          <a:noFill/>
          <a:ln>
            <a:noFill/>
          </a:ln>
        </p:spPr>
      </p:pic>
      <p:pic>
        <p:nvPicPr>
          <p:cNvPr id="153" name="Google Shape;153;p19"/>
          <p:cNvPicPr preferRelativeResize="0"/>
          <p:nvPr/>
        </p:nvPicPr>
        <p:blipFill>
          <a:blip r:embed="rId15">
            <a:alphaModFix/>
          </a:blip>
          <a:stretch>
            <a:fillRect/>
          </a:stretch>
        </p:blipFill>
        <p:spPr>
          <a:xfrm>
            <a:off x="5169475" y="3826574"/>
            <a:ext cx="856525" cy="1380379"/>
          </a:xfrm>
          <a:prstGeom prst="rect">
            <a:avLst/>
          </a:prstGeom>
          <a:noFill/>
          <a:ln>
            <a:noFill/>
          </a:ln>
        </p:spPr>
      </p:pic>
      <p:pic>
        <p:nvPicPr>
          <p:cNvPr id="154" name="Google Shape;154;p19"/>
          <p:cNvPicPr preferRelativeResize="0"/>
          <p:nvPr/>
        </p:nvPicPr>
        <p:blipFill>
          <a:blip r:embed="rId16">
            <a:alphaModFix/>
          </a:blip>
          <a:stretch>
            <a:fillRect/>
          </a:stretch>
        </p:blipFill>
        <p:spPr>
          <a:xfrm>
            <a:off x="4158725" y="527499"/>
            <a:ext cx="945475" cy="1263600"/>
          </a:xfrm>
          <a:prstGeom prst="rect">
            <a:avLst/>
          </a:prstGeom>
          <a:noFill/>
          <a:ln>
            <a:noFill/>
          </a:ln>
        </p:spPr>
      </p:pic>
      <p:pic>
        <p:nvPicPr>
          <p:cNvPr id="155" name="Google Shape;155;p19"/>
          <p:cNvPicPr preferRelativeResize="0"/>
          <p:nvPr/>
        </p:nvPicPr>
        <p:blipFill>
          <a:blip r:embed="rId17">
            <a:alphaModFix/>
          </a:blip>
          <a:stretch>
            <a:fillRect/>
          </a:stretch>
        </p:blipFill>
        <p:spPr>
          <a:xfrm>
            <a:off x="7323442" y="634578"/>
            <a:ext cx="760300" cy="1263597"/>
          </a:xfrm>
          <a:prstGeom prst="rect">
            <a:avLst/>
          </a:prstGeom>
          <a:noFill/>
          <a:ln>
            <a:noFill/>
          </a:ln>
        </p:spPr>
      </p:pic>
      <p:pic>
        <p:nvPicPr>
          <p:cNvPr id="156" name="Google Shape;156;p19"/>
          <p:cNvPicPr preferRelativeResize="0"/>
          <p:nvPr/>
        </p:nvPicPr>
        <p:blipFill>
          <a:blip r:embed="rId18">
            <a:alphaModFix/>
          </a:blip>
          <a:stretch>
            <a:fillRect/>
          </a:stretch>
        </p:blipFill>
        <p:spPr>
          <a:xfrm>
            <a:off x="7286750" y="3907885"/>
            <a:ext cx="720000" cy="1065365"/>
          </a:xfrm>
          <a:prstGeom prst="rect">
            <a:avLst/>
          </a:prstGeom>
          <a:noFill/>
          <a:ln>
            <a:noFill/>
          </a:ln>
        </p:spPr>
      </p:pic>
      <p:pic>
        <p:nvPicPr>
          <p:cNvPr id="157" name="Google Shape;157;p19"/>
          <p:cNvPicPr preferRelativeResize="0"/>
          <p:nvPr/>
        </p:nvPicPr>
        <p:blipFill>
          <a:blip r:embed="rId19">
            <a:alphaModFix/>
          </a:blip>
          <a:stretch>
            <a:fillRect/>
          </a:stretch>
        </p:blipFill>
        <p:spPr>
          <a:xfrm>
            <a:off x="8119950" y="847445"/>
            <a:ext cx="856525" cy="1220105"/>
          </a:xfrm>
          <a:prstGeom prst="rect">
            <a:avLst/>
          </a:prstGeom>
          <a:noFill/>
          <a:ln>
            <a:noFill/>
          </a:ln>
        </p:spPr>
      </p:pic>
      <p:pic>
        <p:nvPicPr>
          <p:cNvPr id="158" name="Google Shape;158;p19"/>
          <p:cNvPicPr preferRelativeResize="0"/>
          <p:nvPr/>
        </p:nvPicPr>
        <p:blipFill>
          <a:blip r:embed="rId20">
            <a:alphaModFix/>
          </a:blip>
          <a:stretch>
            <a:fillRect/>
          </a:stretch>
        </p:blipFill>
        <p:spPr>
          <a:xfrm>
            <a:off x="7988225" y="3297200"/>
            <a:ext cx="824050" cy="1337219"/>
          </a:xfrm>
          <a:prstGeom prst="rect">
            <a:avLst/>
          </a:prstGeom>
          <a:noFill/>
          <a:ln>
            <a:noFill/>
          </a:ln>
        </p:spPr>
      </p:pic>
      <p:pic>
        <p:nvPicPr>
          <p:cNvPr id="159" name="Google Shape;159;p19"/>
          <p:cNvPicPr preferRelativeResize="0"/>
          <p:nvPr/>
        </p:nvPicPr>
        <p:blipFill>
          <a:blip r:embed="rId21">
            <a:alphaModFix/>
          </a:blip>
          <a:stretch>
            <a:fillRect/>
          </a:stretch>
        </p:blipFill>
        <p:spPr>
          <a:xfrm>
            <a:off x="4318725" y="3008179"/>
            <a:ext cx="985925" cy="1592621"/>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580</Words>
  <Application>Microsoft Macintosh PowerPoint</Application>
  <PresentationFormat>On-screen Show (16:9)</PresentationFormat>
  <Paragraphs>69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Lato</vt:lpstr>
      <vt:lpstr>Roboto</vt:lpstr>
      <vt:lpstr>Arial</vt:lpstr>
      <vt:lpstr>Raleway</vt:lpstr>
      <vt:lpstr>Streamline</vt:lpstr>
      <vt:lpstr>Exploring the Non-Fungible Token Revolution:  An Analysis of NFT Transactions                      DCU, CA687I - Assignment 1 (Big Data Cloud)   </vt:lpstr>
      <vt:lpstr>Project Scope </vt:lpstr>
      <vt:lpstr>Dataset</vt:lpstr>
      <vt:lpstr>Technologies and Tools</vt:lpstr>
      <vt:lpstr>Metrics</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Non-Fungible Token Revolution:  An Analysis of NFT Transactions                      DCU, CA687I - Assignment 1 (Big Data Cloud)   </dc:title>
  <cp:lastModifiedBy>Vinit Saini</cp:lastModifiedBy>
  <cp:revision>1</cp:revision>
  <dcterms:modified xsi:type="dcterms:W3CDTF">2023-03-26T19:52:41Z</dcterms:modified>
</cp:coreProperties>
</file>