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0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8" r:id="rId11"/>
    <p:sldId id="269" r:id="rId12"/>
    <p:sldId id="274" r:id="rId13"/>
    <p:sldId id="275" r:id="rId14"/>
    <p:sldId id="276" r:id="rId15"/>
    <p:sldId id="277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D572C-02CD-4FAE-8B02-D8742A3B86FD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EE1E3-2931-4370-98C5-C231CDA8D8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973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55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2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938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51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2876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03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85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60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93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7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4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68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3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FE9E-BF71-47AB-AE56-84DBA4132E99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6CF57D-672F-493C-BD11-7958D3F638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4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661C-9210-D622-2F6F-5704B91F1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8056"/>
            <a:ext cx="9144000" cy="333756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434343"/>
                </a:solidFill>
                <a:latin typeface="Roboto"/>
                <a:ea typeface="Roboto"/>
                <a:cs typeface="Roboto"/>
              </a:rPr>
              <a:t>Fault Diagnosis of Electric Vehicle Motors using ANSYS integrated with Machine Learning (BLDC)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749A3-E504-466B-E492-E64E1F315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5616"/>
            <a:ext cx="9144000" cy="1673352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CB.EN.U4EEE22062</a:t>
            </a:r>
            <a:br>
              <a:rPr lang="en-US" dirty="0"/>
            </a:br>
            <a:r>
              <a:rPr lang="en-US" dirty="0"/>
              <a:t>CB.EN.U4EEE22064</a:t>
            </a:r>
            <a:br>
              <a:rPr lang="en-US" dirty="0"/>
            </a:br>
            <a:r>
              <a:rPr lang="en-US" dirty="0"/>
              <a:t>CB.EN.U4EEE22066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827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052B-367E-B7B7-DC63-51E6FF4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Radial flux density graphs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5B6C3-5966-E467-654A-132B8B1AC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Healthy</a:t>
            </a:r>
            <a:endParaRPr lang="en-IN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438EC3-CEF5-79BD-5FD8-E1B704ECF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395482" cy="576262"/>
          </a:xfrm>
        </p:spPr>
        <p:txBody>
          <a:bodyPr/>
          <a:lstStyle/>
          <a:p>
            <a:r>
              <a:rPr lang="en-US" b="0" dirty="0"/>
              <a:t>0.1mm eccentricity fault(20%) </a:t>
            </a:r>
            <a:endParaRPr lang="en-IN" b="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053F3B-0C36-4161-74A7-5294844C99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646" y="3059841"/>
            <a:ext cx="4184650" cy="2659192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87DAB9B-7E54-53D3-62BA-1444D05F08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7938" y="3059337"/>
            <a:ext cx="4186237" cy="266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46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C1FA-9C1B-CFD5-5285-85EF65C4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FA86-6D15-D97F-846D-019DA805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5181600" cy="2517412"/>
          </a:xfrm>
        </p:spPr>
        <p:txBody>
          <a:bodyPr/>
          <a:lstStyle/>
          <a:p>
            <a:r>
              <a:rPr lang="en-US" dirty="0"/>
              <a:t>0.3mm </a:t>
            </a:r>
            <a:r>
              <a:rPr lang="en-US" b="0" dirty="0"/>
              <a:t>eccentricity fault(60%)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81D86-E9B9-8BB2-BD65-F2D84B60A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07930" y="3196045"/>
            <a:ext cx="145869" cy="29809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0BEB0-4444-E21E-7720-6AC6C602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5612"/>
            <a:ext cx="4640516" cy="298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87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5DF7-3722-9C67-318F-2C8F1011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F7D8-40F0-4606-1A1F-DF53B435C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18407"/>
            <a:ext cx="4184035" cy="50979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err="1"/>
              <a:t>Healthly</a:t>
            </a:r>
            <a:r>
              <a:rPr lang="en-US" sz="2400" dirty="0"/>
              <a:t> 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C0D7D-904C-3C0A-BD01-394760205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4289" y="1618407"/>
            <a:ext cx="4184035" cy="896416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/>
              <a:t> 0.1mm </a:t>
            </a:r>
            <a:r>
              <a:rPr lang="en-US" sz="2600" b="0" dirty="0"/>
              <a:t>eccentricity fault</a:t>
            </a:r>
            <a:r>
              <a:rPr lang="en-US" sz="2900" b="0" dirty="0"/>
              <a:t>(20%)</a:t>
            </a:r>
            <a:r>
              <a:rPr lang="en-US" sz="29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198F93-EDAF-1BD4-C0FD-7BFADB3E2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90" y="2514822"/>
            <a:ext cx="5537975" cy="3642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C03D93-6734-37BC-0413-2A5EBFCBD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420" y="2514822"/>
            <a:ext cx="573151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80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E8FF-8173-A6CC-3E2A-E6472CE9D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365125"/>
            <a:ext cx="5181600" cy="1325563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8AC0-38DF-1263-1C61-B3B336E27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686" y="440962"/>
            <a:ext cx="5181600" cy="508272"/>
          </a:xfrm>
        </p:spPr>
        <p:txBody>
          <a:bodyPr/>
          <a:lstStyle/>
          <a:p>
            <a:r>
              <a:rPr lang="en-US" dirty="0"/>
              <a:t>0.3 mm </a:t>
            </a:r>
            <a:r>
              <a:rPr lang="en-US" b="0" dirty="0"/>
              <a:t>eccentricity fault(60%)</a:t>
            </a:r>
            <a:r>
              <a:rPr lang="en-US" dirty="0"/>
              <a:t> 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72E2D-A410-FBDA-3693-02BE62E88E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9491D-8E13-D2AB-EDDA-1F2F2846B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3" y="1111431"/>
            <a:ext cx="573151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2847-9711-C4DB-8F18-AD33513A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Induced voltage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2490D-2973-8C44-0CFA-D1EB0768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3979" y="1930416"/>
            <a:ext cx="4184035" cy="3880772"/>
          </a:xfrm>
        </p:spPr>
        <p:txBody>
          <a:bodyPr/>
          <a:lstStyle/>
          <a:p>
            <a:r>
              <a:rPr lang="en-US" dirty="0" err="1"/>
              <a:t>Healthly</a:t>
            </a:r>
            <a:br>
              <a:rPr lang="en-US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E4106-5B46-B10D-8691-F15BD83A5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6936" y="1930401"/>
            <a:ext cx="4434685" cy="4110962"/>
          </a:xfrm>
        </p:spPr>
        <p:txBody>
          <a:bodyPr/>
          <a:lstStyle/>
          <a:p>
            <a:r>
              <a:rPr lang="en-US" dirty="0"/>
              <a:t>0.1mm </a:t>
            </a:r>
            <a:r>
              <a:rPr lang="en-US" b="0" dirty="0"/>
              <a:t>eccentricity fault(20%)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CA12A-C72C-C0D7-AB26-09D1FE34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2480174"/>
            <a:ext cx="5001532" cy="3642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A3A499-A394-8AD5-812D-AA43D1358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37" y="2551610"/>
            <a:ext cx="5085949" cy="35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46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F667-E581-8C04-D457-58A04FF1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F62C-9906-3E6D-3ACD-05FE7E9C5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592182"/>
            <a:ext cx="5181600" cy="627017"/>
          </a:xfrm>
        </p:spPr>
        <p:txBody>
          <a:bodyPr/>
          <a:lstStyle/>
          <a:p>
            <a:r>
              <a:rPr lang="en-US" b="0" dirty="0"/>
              <a:t>0.3mm eccentricity fault(60%)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65D6-C404-6A91-9CFF-290B1BFE7D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31E2F-D8C3-4732-DBC0-EDE494D2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2" y="1446256"/>
            <a:ext cx="573151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7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5773-FACE-56CF-CE2A-D5D16AF0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Prediction using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852D-0C5F-DA57-4C7B-C252FEF62C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11% fault input values</a:t>
            </a:r>
          </a:p>
          <a:p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27D4B3A-532F-E9EC-54D3-7D8BA7FA426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30757621"/>
              </p:ext>
            </p:extLst>
          </p:nvPr>
        </p:nvGraphicFramePr>
        <p:xfrm>
          <a:off x="755469" y="2818402"/>
          <a:ext cx="5181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4795146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09117887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66296073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439516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RMS(A)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PeaK</a:t>
                      </a:r>
                      <a:r>
                        <a:rPr lang="en-US" dirty="0"/>
                        <a:t>(A)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Mean(A)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22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Phase 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16778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CCFC462-1E18-E7C3-1C5C-3893D2A9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49" y="1915884"/>
            <a:ext cx="4824548" cy="39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9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1ED3-8449-0A16-F185-21C7EF31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1C10-0FD8-BF3C-ACBA-3D9393E44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7611"/>
            <a:ext cx="5181600" cy="5149352"/>
          </a:xfrm>
        </p:spPr>
        <p:txBody>
          <a:bodyPr/>
          <a:lstStyle/>
          <a:p>
            <a:r>
              <a:rPr lang="en-US" dirty="0"/>
              <a:t>30% fault input values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0AC559-F833-7A15-6E40-D46BEE38913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0609398"/>
              </p:ext>
            </p:extLst>
          </p:nvPr>
        </p:nvGraphicFramePr>
        <p:xfrm>
          <a:off x="450669" y="2118927"/>
          <a:ext cx="5181600" cy="2035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1366699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7103072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635812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142075771"/>
                    </a:ext>
                  </a:extLst>
                </a:gridCol>
              </a:tblGrid>
              <a:tr h="508766"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RMS(A)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Peak(A)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Mean(A)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85597"/>
                  </a:ext>
                </a:extLst>
              </a:tr>
              <a:tr h="508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Phase</a:t>
                      </a:r>
                      <a:r>
                        <a:rPr lang="en-IN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710104"/>
                  </a:ext>
                </a:extLst>
              </a:tr>
              <a:tr h="508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Phase</a:t>
                      </a:r>
                      <a:r>
                        <a:rPr lang="en-IN" b="0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05987"/>
                  </a:ext>
                </a:extLst>
              </a:tr>
              <a:tr h="508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Phase</a:t>
                      </a:r>
                      <a:r>
                        <a:rPr lang="en-IN" dirty="0"/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936112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AB37C2-18E5-75D7-83C2-830BE0B30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37" y="1271451"/>
            <a:ext cx="5599612" cy="47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2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837E-99BD-9EF1-BF2C-C1BA4863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6AE4-9CE4-0D30-545E-1CADC61BE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The analysis and simulation of </a:t>
            </a:r>
            <a:r>
              <a:rPr lang="en-US" sz="2200" b="1" dirty="0"/>
              <a:t>Brushless DC (BLDC) motors</a:t>
            </a:r>
            <a:r>
              <a:rPr lang="en-US" sz="2200" dirty="0"/>
              <a:t> using </a:t>
            </a:r>
            <a:r>
              <a:rPr lang="en-US" sz="2200" b="1" dirty="0"/>
              <a:t>ANSYS Maxwell</a:t>
            </a:r>
            <a:r>
              <a:rPr lang="en-US" sz="2200" dirty="0"/>
              <a:t> provide valuable insights into the </a:t>
            </a:r>
            <a:r>
              <a:rPr lang="en-US" sz="2200" b="1" dirty="0"/>
              <a:t>electromagnetic behavior, fault diagnosis, and performance optimization</a:t>
            </a:r>
            <a:r>
              <a:rPr lang="en-US" sz="2200" dirty="0"/>
              <a:t> of electric vehicle (EV) motors. Through finite element analysis (FEA), various fault conditions—such as </a:t>
            </a:r>
            <a:r>
              <a:rPr lang="en-US" sz="2200" b="1" dirty="0"/>
              <a:t>magnetic flux distortions, induced voltage variations, and torque ripple</a:t>
            </a:r>
            <a:r>
              <a:rPr lang="en-US" sz="2200" dirty="0"/>
              <a:t>—were examined to understand their impact on motor efficiency and reliability.</a:t>
            </a:r>
          </a:p>
          <a:p>
            <a:r>
              <a:rPr lang="en-US" sz="2200" dirty="0"/>
              <a:t>The results demonstrate that faults such as </a:t>
            </a:r>
            <a:r>
              <a:rPr lang="en-US" sz="2200" b="1" dirty="0"/>
              <a:t>winding short circuits, rotor misalignment, and magnet demagnetization</a:t>
            </a:r>
            <a:r>
              <a:rPr lang="en-US" sz="2200" dirty="0"/>
              <a:t> significantly affect </a:t>
            </a:r>
            <a:r>
              <a:rPr lang="en-US" sz="2200" b="1" dirty="0"/>
              <a:t>torque performance, voltage characteristics, and magnetic flux distribution</a:t>
            </a:r>
            <a:r>
              <a:rPr lang="en-US" sz="2200" dirty="0"/>
              <a:t>. By simulating these faults, early detection techniques can be developed, leading to </a:t>
            </a:r>
            <a:r>
              <a:rPr lang="en-US" sz="2200" b="1" dirty="0"/>
              <a:t>better predictive maintenance strategies</a:t>
            </a:r>
            <a:r>
              <a:rPr lang="en-US" sz="2200" dirty="0"/>
              <a:t> that reduce the risk of motor failure and extend the motor's operational life.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0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113F-9D1E-A861-2D9D-634F9AD3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F9F5-003A-A724-D524-B335591B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8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A9ED-9641-4037-2BFE-185BBA10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71EB0-0AB5-2AB0-E82E-75854524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>
            <a:normAutofit/>
          </a:bodyPr>
          <a:lstStyle/>
          <a:p>
            <a:r>
              <a:rPr lang="en-US" sz="2200" dirty="0"/>
              <a:t>Electric vehicles (EVs) have gained significant popularity due to their efficiency, sustainability, and reduced environmental impact. At the heart of these vehicles, </a:t>
            </a:r>
            <a:r>
              <a:rPr lang="en-US" sz="2200" b="1" dirty="0"/>
              <a:t>Brushless DC (BLDC) motors</a:t>
            </a:r>
            <a:r>
              <a:rPr lang="en-US" sz="2200" dirty="0"/>
              <a:t> play a crucial role in ensuring smooth and efficient operation. However, like any mechanical and electrical system, BLDC motors are susceptible to various </a:t>
            </a:r>
            <a:r>
              <a:rPr lang="en-US" sz="2200" b="1" dirty="0"/>
              <a:t>faults</a:t>
            </a:r>
            <a:r>
              <a:rPr lang="en-US" sz="2200" dirty="0"/>
              <a:t> that can affect performance, safety, and longevity.</a:t>
            </a:r>
          </a:p>
          <a:p>
            <a:r>
              <a:rPr lang="en-US" sz="2200" dirty="0"/>
              <a:t>Fault diagnosis in BLDC motors is essential to detect and prevent failures before they lead to major breakdowns. Common faults include </a:t>
            </a:r>
            <a:r>
              <a:rPr lang="en-US" sz="2200" b="1" dirty="0"/>
              <a:t>electrical faults</a:t>
            </a:r>
            <a:r>
              <a:rPr lang="en-US" sz="2200" dirty="0"/>
              <a:t> (such as short circuits or open windings), </a:t>
            </a:r>
            <a:r>
              <a:rPr lang="en-US" sz="2200" b="1" dirty="0"/>
              <a:t>mechanical faults</a:t>
            </a:r>
            <a:r>
              <a:rPr lang="en-US" sz="2200" dirty="0"/>
              <a:t> (such as bearing failure or rotor misalignment), and </a:t>
            </a:r>
            <a:r>
              <a:rPr lang="en-US" sz="2200" b="1" dirty="0"/>
              <a:t>magnetic faults</a:t>
            </a:r>
            <a:r>
              <a:rPr lang="en-US" sz="2200" dirty="0"/>
              <a:t> (such as permanent magnet demagnetization). These faults can cause </a:t>
            </a:r>
            <a:r>
              <a:rPr lang="en-US" sz="2200" b="1" dirty="0"/>
              <a:t>efficiency loss, overheating, noise, and even complete motor failure</a:t>
            </a:r>
            <a:r>
              <a:rPr lang="en-US" sz="2200" dirty="0"/>
              <a:t> if left undiagnosed.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28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7D32-7311-D150-B16E-19482A41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BC26-3117-5A27-8763-66A9721F5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The main objective of this study is to analyze and diagnose faults in </a:t>
            </a:r>
            <a:r>
              <a:rPr lang="en-US" sz="2400" b="1" dirty="0"/>
              <a:t>Brushless DC (BLDC) motors</a:t>
            </a:r>
            <a:r>
              <a:rPr lang="en-US" sz="2400" dirty="0"/>
              <a:t> used in electric vehicles (EVs) through </a:t>
            </a:r>
            <a:r>
              <a:rPr lang="en-US" sz="2400" b="1" dirty="0"/>
              <a:t>ANSYS simulation tools</a:t>
            </a:r>
            <a:r>
              <a:rPr lang="en-US" sz="2400" dirty="0"/>
              <a:t>. BLDC motors are critical components in EVs, and their performance can be significantly affected by various faults, including </a:t>
            </a:r>
            <a:r>
              <a:rPr lang="en-US" sz="2400" b="1" dirty="0"/>
              <a:t>electrical faults</a:t>
            </a:r>
            <a:r>
              <a:rPr lang="en-US" sz="2400" dirty="0"/>
              <a:t> (such as short circuits and open windings), </a:t>
            </a:r>
            <a:r>
              <a:rPr lang="en-US" sz="2400" b="1" dirty="0"/>
              <a:t>mechanical faults</a:t>
            </a:r>
            <a:r>
              <a:rPr lang="en-US" sz="2400" dirty="0"/>
              <a:t> (such as rotor misalignment and bearing failure), and </a:t>
            </a:r>
            <a:r>
              <a:rPr lang="en-US" sz="2400" b="1" dirty="0"/>
              <a:t>magnetic faults</a:t>
            </a:r>
            <a:r>
              <a:rPr lang="en-US" sz="2400" dirty="0"/>
              <a:t> (such as demagnetization of permanent magnets). Identifying these faults at an early stage is crucial for ensuring the </a:t>
            </a:r>
            <a:r>
              <a:rPr lang="en-US" sz="2400" b="1" dirty="0"/>
              <a:t>efficiency, reliability, and safety</a:t>
            </a:r>
            <a:r>
              <a:rPr lang="en-US" sz="2400" dirty="0"/>
              <a:t> of electric vehicles.</a:t>
            </a:r>
          </a:p>
          <a:p>
            <a:r>
              <a:rPr lang="en-US" sz="2400" dirty="0"/>
              <a:t>By utilizing </a:t>
            </a:r>
            <a:r>
              <a:rPr lang="en-US" sz="2400" b="1" dirty="0"/>
              <a:t>ANSYS Maxwell for finite element analysis (FEA)</a:t>
            </a:r>
            <a:r>
              <a:rPr lang="en-US" sz="2400" dirty="0"/>
              <a:t>, this study aims to simulate different fault conditions in BLDC motors and assess their impact on key performance parameters such as </a:t>
            </a:r>
            <a:r>
              <a:rPr lang="en-US" sz="2400" b="1" dirty="0"/>
              <a:t>torque, efficiency, temperature, and vibrations</a:t>
            </a:r>
            <a:r>
              <a:rPr lang="en-US" sz="2400" dirty="0"/>
              <a:t>. The objective is to compare faulty and normal motor operations, identify early warning signs, and propose </a:t>
            </a:r>
            <a:r>
              <a:rPr lang="en-US" sz="2400" b="1" dirty="0"/>
              <a:t>fault detection techniques</a:t>
            </a:r>
            <a:r>
              <a:rPr lang="en-US" sz="2400" dirty="0"/>
              <a:t> that can be used for predictive maintenance. Additionally, the study seeks to optimize BLDC motor design by evaluating fault-prone areas and suggesting improvements to enhance durability and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06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79E4-94C3-ED55-E40B-5DD0969A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1F874-AD63-44B6-B31F-BC751DE4F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38189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methodology for diagnosing faults in </a:t>
            </a:r>
            <a:r>
              <a:rPr lang="en-US" sz="2200" b="1" dirty="0"/>
              <a:t>Brushless DC (BLDC) motors</a:t>
            </a:r>
            <a:r>
              <a:rPr lang="en-US" sz="2200" dirty="0"/>
              <a:t> using </a:t>
            </a:r>
            <a:r>
              <a:rPr lang="en-US" sz="2200" b="1" dirty="0"/>
              <a:t>ANSYS</a:t>
            </a:r>
            <a:r>
              <a:rPr lang="en-US" sz="2200" dirty="0"/>
              <a:t> involves a structured approach, including motor modeling, fault simulation, and performance analysis. This process ensures a detailed understanding of fault mechanisms and their impact on motor efficiency, reliability, and safety.</a:t>
            </a:r>
          </a:p>
          <a:p>
            <a:r>
              <a:rPr lang="en-US" sz="2200" dirty="0"/>
              <a:t>The first step involves </a:t>
            </a:r>
            <a:r>
              <a:rPr lang="en-US" sz="2200" b="1" dirty="0"/>
              <a:t>developing a 3D model of the BLDC motor</a:t>
            </a:r>
            <a:r>
              <a:rPr lang="en-US" sz="2200" dirty="0"/>
              <a:t> using </a:t>
            </a:r>
            <a:r>
              <a:rPr lang="en-US" sz="2200" b="1" dirty="0"/>
              <a:t>ANSYS Maxwell</a:t>
            </a:r>
            <a:r>
              <a:rPr lang="en-US" sz="2200" dirty="0"/>
              <a:t>. This model includes essential components such as the </a:t>
            </a:r>
            <a:r>
              <a:rPr lang="en-US" sz="2200" b="1" dirty="0"/>
              <a:t>stator, rotor, windings, and permanent magnets</a:t>
            </a:r>
            <a:r>
              <a:rPr lang="en-US" sz="2200" dirty="0"/>
              <a:t> to ensure accurate electromagnetic analysis. Once the model is created, the next step is defining </a:t>
            </a:r>
            <a:r>
              <a:rPr lang="en-US" sz="2200" b="1" dirty="0"/>
              <a:t>operating conditions</a:t>
            </a:r>
            <a:r>
              <a:rPr lang="en-US" sz="2200" dirty="0"/>
              <a:t>, including supply voltage, load torque, and speed, to simulate real-world EV motor performance.</a:t>
            </a:r>
          </a:p>
          <a:p>
            <a:r>
              <a:rPr lang="en-US" sz="2200" dirty="0"/>
              <a:t>After setting up the healthy motor model, </a:t>
            </a:r>
            <a:r>
              <a:rPr lang="en-US" sz="2200" b="1" dirty="0"/>
              <a:t>various fault conditions are introduced</a:t>
            </a:r>
            <a:r>
              <a:rPr lang="en-US" sz="2200" dirty="0"/>
              <a:t> to analyze their effects on performance. These faults include </a:t>
            </a:r>
            <a:r>
              <a:rPr lang="en-US" sz="2200" b="1" dirty="0"/>
              <a:t>electrical faults</a:t>
            </a:r>
            <a:r>
              <a:rPr lang="en-US" sz="2200" dirty="0"/>
              <a:t> (such as phase-to-phase short circuits and open winding faults), </a:t>
            </a:r>
            <a:r>
              <a:rPr lang="en-US" sz="2200" b="1" dirty="0"/>
              <a:t>mechanical faults</a:t>
            </a:r>
            <a:r>
              <a:rPr lang="en-US" sz="2200" dirty="0"/>
              <a:t> (such as rotor imbalance and bearing defects), and </a:t>
            </a:r>
            <a:r>
              <a:rPr lang="en-US" sz="2200" b="1" dirty="0"/>
              <a:t>magnetic faults</a:t>
            </a:r>
            <a:r>
              <a:rPr lang="en-US" sz="2200" dirty="0"/>
              <a:t> (such as demagnetization of permanent magnets).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754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3686-1656-3D7C-701A-A03649DC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F7289-8E0B-2A4E-E816-8912A3CD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672" y="1343638"/>
            <a:ext cx="5157787" cy="67937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Simulation of Healthy</a:t>
            </a:r>
            <a:endParaRPr lang="en-IN" b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B30612-AF1C-36B2-C1B9-58DC0DC9DA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960" y="2466387"/>
            <a:ext cx="4051822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66E41-E514-E3B7-B040-7ABB9681E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0658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Simulation of 0.1mm eccentricity(20%)</a:t>
            </a:r>
            <a:endParaRPr lang="en-IN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4369BD1-B37C-B500-B1CC-38FF423333F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447" y="2466387"/>
            <a:ext cx="4217223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BE4D-62F3-0059-9448-18372CAC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999A-EAC7-0376-8FB9-C4C32697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7714"/>
            <a:ext cx="5157787" cy="870857"/>
          </a:xfrm>
        </p:spPr>
        <p:txBody>
          <a:bodyPr>
            <a:normAutofit fontScale="85000" lnSpcReduction="20000"/>
          </a:bodyPr>
          <a:lstStyle/>
          <a:p>
            <a:br>
              <a:rPr lang="en-US" b="0" dirty="0"/>
            </a:br>
            <a:br>
              <a:rPr lang="en-US" b="0" dirty="0"/>
            </a:br>
            <a:r>
              <a:rPr lang="en-US" b="0" dirty="0"/>
              <a:t>Simulation of 0.3mm eccentricity(60%)</a:t>
            </a:r>
            <a:endParaRPr lang="en-IN" b="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0BCE5A-4DB3-6590-99B9-7DD93A4620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1443697"/>
            <a:ext cx="4812659" cy="368458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D1A33-8A70-5BFC-A3A3-B609DB526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B530D-D119-1C09-0E2A-F256FC0E506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8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0D39-4C3B-1805-510D-E2628CD6E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6326"/>
          </a:xfrm>
        </p:spPr>
        <p:txBody>
          <a:bodyPr/>
          <a:lstStyle/>
          <a:p>
            <a:r>
              <a:rPr lang="en-US" dirty="0"/>
              <a:t>Radial flux density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04E29-C6CD-DA73-4FE7-23FA1CFF3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452"/>
            <a:ext cx="10515600" cy="547769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 </a:t>
            </a:r>
            <a:r>
              <a:rPr lang="en-IN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radial flux density</a:t>
            </a:r>
            <a:r>
              <a:rPr lang="en-IN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the BLDC motor is determined by the product of the </a:t>
            </a:r>
            <a:r>
              <a:rPr lang="en-IN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 gap permeance</a:t>
            </a:r>
            <a:r>
              <a:rPr lang="en-IN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the sum of the </a:t>
            </a:r>
            <a:r>
              <a:rPr lang="en-IN" sz="1800" b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stator and rotor magnetomotive forces (MMF)</a:t>
            </a:r>
            <a:r>
              <a:rPr lang="en-IN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radial flux density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the air gap of the BLDC motor is </a:t>
            </a:r>
            <a:r>
              <a:rPr lang="en-IN" sz="1800" kern="1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healthy condition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 different levels of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eccentricity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(20% and 60%), as shown in the figures. By comparing the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RMS flux density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at the aligned stator and rotor positions, it is observed that as the severity of eccentricity increases, the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RMS radial flux density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changes due to variations in the air gap at each instant.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healthy BLDC motor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RMS flux density is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0.6174 Wb/m²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the flux distribution remains uniform with consistent positive and negative peaks. However, in the presence of a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20% eccentricity fault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RMS flux density decreases slightly to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0.6088 Wb/m²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further distortions in the flux distribution are observed. For the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60% eccentricity fault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RMS flux density shows more significant fluctuations, with values dropping to </a:t>
            </a:r>
            <a:r>
              <a:rPr lang="en-IN" sz="1800" b="1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0.5871 Wb/m²</a:t>
            </a:r>
            <a:r>
              <a:rPr lang="en-IN" sz="18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indicating a more pronounced impact on the flux distribution due to the increased air gap variation.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15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78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AC970-A42F-2C99-EFD7-EE2F7FECE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52146-76A7-36D4-FDA6-B135D214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611D7-377B-DD25-0F0C-AA192FAB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14"/>
            <a:ext cx="10515600" cy="5959249"/>
          </a:xfrm>
        </p:spPr>
        <p:txBody>
          <a:bodyPr/>
          <a:lstStyle/>
          <a:p>
            <a:r>
              <a:rPr lang="en-IN" sz="24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: Radial Airgap Flux Density Comparison – Healthy vs. Faulty BLDC Motor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E60963-1B52-9E74-510E-5604E1CEABFC}"/>
              </a:ext>
            </a:extLst>
          </p:cNvPr>
          <p:cNvGraphicFramePr>
            <a:graphicFrameLocks noGrp="1"/>
          </p:cNvGraphicFramePr>
          <p:nvPr/>
        </p:nvGraphicFramePr>
        <p:xfrm>
          <a:off x="979388" y="758235"/>
          <a:ext cx="10515600" cy="21597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264825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32052441"/>
                    </a:ext>
                  </a:extLst>
                </a:gridCol>
              </a:tblGrid>
              <a:tr h="53993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buNone/>
                      </a:pPr>
                      <a:r>
                        <a:rPr lang="en-IN" sz="1200" kern="100">
                          <a:effectLst/>
                        </a:rPr>
                        <a:t>Percentage of Fault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Airgap Flux (Wb/m²)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2558451"/>
                  </a:ext>
                </a:extLst>
              </a:tr>
              <a:tr h="53993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buNone/>
                      </a:pPr>
                      <a:r>
                        <a:rPr lang="en-IN" sz="1200" kern="100">
                          <a:effectLst/>
                        </a:rPr>
                        <a:t>Healthy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0.6174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97754495"/>
                  </a:ext>
                </a:extLst>
              </a:tr>
              <a:tr h="53993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buNone/>
                      </a:pPr>
                      <a:r>
                        <a:rPr lang="en-IN" sz="1200" kern="100">
                          <a:effectLst/>
                        </a:rPr>
                        <a:t>20% Fault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0.6088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49365668"/>
                  </a:ext>
                </a:extLst>
              </a:tr>
              <a:tr h="539932"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buNone/>
                      </a:pPr>
                      <a:r>
                        <a:rPr lang="en-IN" sz="1200" kern="100">
                          <a:effectLst/>
                        </a:rPr>
                        <a:t>60% Fault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2286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0.5871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332413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B0C102-1D9A-DA51-2677-EA2D6F7E65D7}"/>
              </a:ext>
            </a:extLst>
          </p:cNvPr>
          <p:cNvSpPr txBox="1"/>
          <p:nvPr/>
        </p:nvSpPr>
        <p:spPr>
          <a:xfrm>
            <a:off x="838200" y="3001258"/>
            <a:ext cx="10925229" cy="1444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the table for rotor part displacement corresponding to different eccentricity percentages: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103E51-D7B1-9C4A-C8B3-9C1FA83B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37843"/>
              </p:ext>
            </p:extLst>
          </p:nvPr>
        </p:nvGraphicFramePr>
        <p:xfrm>
          <a:off x="908794" y="3884022"/>
          <a:ext cx="10515600" cy="2376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574477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84353121"/>
                    </a:ext>
                  </a:extLst>
                </a:gridCol>
              </a:tblGrid>
              <a:tr h="594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Eccentricity (%)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Rotor Part Displacement (mm)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9376321"/>
                  </a:ext>
                </a:extLst>
              </a:tr>
              <a:tr h="594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20%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0.10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1909571"/>
                  </a:ext>
                </a:extLst>
              </a:tr>
              <a:tr h="594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40%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0.20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27019568"/>
                  </a:ext>
                </a:extLst>
              </a:tr>
              <a:tr h="59405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60%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0.30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7066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0831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1145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Trebuchet MS</vt:lpstr>
      <vt:lpstr>Wingdings 3</vt:lpstr>
      <vt:lpstr>Facet</vt:lpstr>
      <vt:lpstr>Fault Diagnosis of Electric Vehicle Motors using ANSYS integrated with Machine Learning (BLDC)</vt:lpstr>
      <vt:lpstr>contents</vt:lpstr>
      <vt:lpstr>Introduction</vt:lpstr>
      <vt:lpstr>Objective</vt:lpstr>
      <vt:lpstr>Methodology</vt:lpstr>
      <vt:lpstr>Results</vt:lpstr>
      <vt:lpstr> </vt:lpstr>
      <vt:lpstr>Radial flux density</vt:lpstr>
      <vt:lpstr>  </vt:lpstr>
      <vt:lpstr>Radial flux density graphs</vt:lpstr>
      <vt:lpstr> </vt:lpstr>
      <vt:lpstr>Current graphs</vt:lpstr>
      <vt:lpstr> </vt:lpstr>
      <vt:lpstr>Induced voltage graphs</vt:lpstr>
      <vt:lpstr> </vt:lpstr>
      <vt:lpstr>Fault Prediction using Machine learning</vt:lpstr>
      <vt:lpstr>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Tankala Shanmukha</dc:creator>
  <cp:lastModifiedBy>Unais Iqbal</cp:lastModifiedBy>
  <cp:revision>6</cp:revision>
  <dcterms:created xsi:type="dcterms:W3CDTF">2025-03-27T10:03:43Z</dcterms:created>
  <dcterms:modified xsi:type="dcterms:W3CDTF">2025-03-28T04:50:15Z</dcterms:modified>
</cp:coreProperties>
</file>