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21"/>
  </p:normalViewPr>
  <p:slideViewPr>
    <p:cSldViewPr snapToGrid="0" snapToObjects="1">
      <p:cViewPr varScale="1">
        <p:scale>
          <a:sx n="98" d="100"/>
          <a:sy n="98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591B-D6F7-0648-A97A-603F3A46B4EA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66AA-E591-9B48-BBD9-83ED6F5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Git</a:t>
            </a:r>
            <a:r>
              <a:rPr lang="en-US" dirty="0"/>
              <a:t> and GitHub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– Data Science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you’re about to do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111"/>
            <a:ext cx="10515600" cy="4351338"/>
          </a:xfrm>
        </p:spPr>
        <p:txBody>
          <a:bodyPr/>
          <a:lstStyle/>
          <a:p>
            <a:r>
              <a:rPr lang="en-US" dirty="0"/>
              <a:t>Copy (“</a:t>
            </a:r>
            <a:r>
              <a:rPr lang="en-US" b="1" dirty="0"/>
              <a:t>clone</a:t>
            </a:r>
            <a:r>
              <a:rPr lang="en-US" dirty="0"/>
              <a:t>”) your new GitHub repo to your computer </a:t>
            </a:r>
          </a:p>
          <a:p>
            <a:r>
              <a:rPr lang="en-US" dirty="0"/>
              <a:t>Make some file changes locally </a:t>
            </a:r>
          </a:p>
          <a:p>
            <a:r>
              <a:rPr lang="en-US" dirty="0"/>
              <a:t>Save those changes locally (“</a:t>
            </a:r>
            <a:r>
              <a:rPr lang="en-US" b="1" dirty="0"/>
              <a:t>commit</a:t>
            </a:r>
            <a:r>
              <a:rPr lang="en-US" dirty="0"/>
              <a:t>” </a:t>
            </a:r>
          </a:p>
          <a:p>
            <a:r>
              <a:rPr lang="en-US" dirty="0"/>
              <a:t>them) </a:t>
            </a:r>
          </a:p>
          <a:p>
            <a:pPr fontAlgn="auto"/>
            <a:r>
              <a:rPr lang="en-US" dirty="0"/>
              <a:t>Update your GitHub repo with those changes (“</a:t>
            </a:r>
            <a:r>
              <a:rPr lang="en-US" b="1" dirty="0"/>
              <a:t>push</a:t>
            </a:r>
            <a:r>
              <a:rPr lang="en-US" dirty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11371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r>
              <a:rPr lang="en-US" dirty="0" smtClean="0"/>
              <a:t>Stage </a:t>
            </a:r>
            <a:r>
              <a:rPr lang="en-US" dirty="0"/>
              <a:t>changes for committing:</a:t>
            </a:r>
            <a:br>
              <a:rPr lang="en-US" dirty="0"/>
            </a:br>
            <a:r>
              <a:rPr lang="en-US" dirty="0"/>
              <a:t>– Add a single file: </a:t>
            </a:r>
            <a:r>
              <a:rPr lang="en-US" dirty="0" err="1"/>
              <a:t>git</a:t>
            </a:r>
            <a:r>
              <a:rPr lang="en-US" dirty="0"/>
              <a:t> add &lt;filename&gt; – Add all “red” files: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en-US" dirty="0" smtClean="0">
              <a:effectLst/>
            </a:endParaRPr>
          </a:p>
          <a:p>
            <a:r>
              <a:rPr lang="en-US" dirty="0" smtClean="0"/>
              <a:t>Check </a:t>
            </a:r>
            <a:r>
              <a:rPr lang="en-US" dirty="0"/>
              <a:t>your status:</a:t>
            </a:r>
            <a:br>
              <a:rPr lang="en-US" dirty="0"/>
            </a:br>
            <a:r>
              <a:rPr lang="en-US" dirty="0"/>
              <a:t>– Red files have turned green </a:t>
            </a:r>
            <a:endParaRPr lang="en-US" dirty="0" smtClean="0">
              <a:effectLst/>
            </a:endParaRPr>
          </a:p>
          <a:p>
            <a:r>
              <a:rPr lang="en-US" dirty="0" smtClean="0"/>
              <a:t>Commit </a:t>
            </a:r>
            <a:r>
              <a:rPr lang="en-US" dirty="0"/>
              <a:t>changes: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gitcommit-m“messageaboutcommit</a:t>
            </a:r>
            <a:r>
              <a:rPr lang="en-US" dirty="0"/>
              <a:t>” </a:t>
            </a:r>
            <a:endParaRPr lang="en-US" dirty="0" smtClean="0">
              <a:effectLst/>
            </a:endParaRPr>
          </a:p>
          <a:p>
            <a:r>
              <a:rPr lang="en-US" dirty="0" smtClean="0"/>
              <a:t>Check </a:t>
            </a:r>
            <a:r>
              <a:rPr lang="en-US" dirty="0"/>
              <a:t>your status again! • Check the log: </a:t>
            </a:r>
            <a:r>
              <a:rPr lang="en-US" dirty="0" err="1"/>
              <a:t>git</a:t>
            </a:r>
            <a:r>
              <a:rPr lang="en-US" dirty="0"/>
              <a:t> log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GitHub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you’ve done to your cloned repo (so far) has been local </a:t>
            </a:r>
          </a:p>
          <a:p>
            <a:r>
              <a:rPr lang="en-US" dirty="0"/>
              <a:t>You’ve been working in the “master” branch </a:t>
            </a:r>
          </a:p>
          <a:p>
            <a:pPr fontAlgn="auto"/>
            <a:r>
              <a:rPr lang="en-US" dirty="0"/>
              <a:t>Push committed changes to GitHub:</a:t>
            </a:r>
            <a:br>
              <a:rPr lang="en-US" dirty="0"/>
            </a:br>
            <a:r>
              <a:rPr lang="en-US" dirty="0"/>
              <a:t>– Like syncing local file changes to Dropbox – </a:t>
            </a:r>
            <a:r>
              <a:rPr lang="en-US" dirty="0" err="1"/>
              <a:t>git</a:t>
            </a:r>
            <a:r>
              <a:rPr lang="en-US" dirty="0"/>
              <a:t> push &lt;remote&gt; &lt;branch&gt;</a:t>
            </a:r>
            <a:br>
              <a:rPr lang="en-US" dirty="0"/>
            </a:br>
            <a:r>
              <a:rPr lang="en-US" dirty="0"/>
              <a:t>– Often: </a:t>
            </a:r>
            <a:r>
              <a:rPr lang="en-US" dirty="0" err="1"/>
              <a:t>git</a:t>
            </a:r>
            <a:r>
              <a:rPr lang="en-US" dirty="0"/>
              <a:t> push origin master </a:t>
            </a:r>
          </a:p>
          <a:p>
            <a:r>
              <a:rPr lang="en-US" dirty="0"/>
              <a:t>Refresh your GitHub repo to check! </a:t>
            </a:r>
          </a:p>
        </p:txBody>
      </p:sp>
    </p:spTree>
    <p:extLst>
      <p:ext uri="{BB962C8B-B14F-4D97-AF65-F5344CB8AC3E}">
        <p14:creationId xmlns:p14="http://schemas.microsoft.com/office/powerpoint/2010/main" val="16699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what you’ve done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repo on GitHub </a:t>
            </a:r>
          </a:p>
          <a:p>
            <a:r>
              <a:rPr lang="en-US" dirty="0"/>
              <a:t>Cloned repo to your local computer (</a:t>
            </a:r>
            <a:r>
              <a:rPr lang="en-US" dirty="0" err="1"/>
              <a:t>git</a:t>
            </a:r>
            <a:r>
              <a:rPr lang="en-US" dirty="0"/>
              <a:t> clone) – Automatically sets up your “origin” remote </a:t>
            </a:r>
          </a:p>
          <a:p>
            <a:pPr fontAlgn="auto"/>
            <a:r>
              <a:rPr lang="en-US" dirty="0"/>
              <a:t>Made two file changes </a:t>
            </a:r>
          </a:p>
          <a:p>
            <a:r>
              <a:rPr lang="en-US" dirty="0"/>
              <a:t>Staged changes for committing (</a:t>
            </a:r>
            <a:r>
              <a:rPr lang="en-US" dirty="0" err="1"/>
              <a:t>git</a:t>
            </a:r>
            <a:r>
              <a:rPr lang="en-US" dirty="0"/>
              <a:t> add) </a:t>
            </a:r>
          </a:p>
          <a:p>
            <a:r>
              <a:rPr lang="en-US" dirty="0"/>
              <a:t>Committed changes (</a:t>
            </a:r>
            <a:r>
              <a:rPr lang="en-US" dirty="0" err="1"/>
              <a:t>git</a:t>
            </a:r>
            <a:r>
              <a:rPr lang="en-US" dirty="0"/>
              <a:t> commit) </a:t>
            </a:r>
          </a:p>
          <a:p>
            <a:pPr fontAlgn="auto"/>
            <a:r>
              <a:rPr lang="en-US" dirty="0"/>
              <a:t>Pushed changes to GitHub (</a:t>
            </a:r>
            <a:r>
              <a:rPr lang="en-US" dirty="0" err="1"/>
              <a:t>git</a:t>
            </a:r>
            <a:r>
              <a:rPr lang="en-US" dirty="0"/>
              <a:t> push) </a:t>
            </a:r>
          </a:p>
          <a:p>
            <a:r>
              <a:rPr lang="en-US" dirty="0"/>
              <a:t>Inspected along the way (</a:t>
            </a:r>
            <a:r>
              <a:rPr lang="en-US" dirty="0" err="1"/>
              <a:t>git</a:t>
            </a:r>
            <a:r>
              <a:rPr lang="en-US" dirty="0"/>
              <a:t> remote, </a:t>
            </a:r>
            <a:r>
              <a:rPr lang="en-US" dirty="0" err="1"/>
              <a:t>git</a:t>
            </a:r>
            <a:r>
              <a:rPr lang="en-US" dirty="0"/>
              <a:t> status, </a:t>
            </a:r>
            <a:r>
              <a:rPr lang="en-US" dirty="0" err="1"/>
              <a:t>git</a:t>
            </a:r>
            <a:r>
              <a:rPr lang="en-US" dirty="0"/>
              <a:t> log)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 again!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do it again! Modify or add a file, then </a:t>
            </a:r>
            <a:r>
              <a:rPr lang="en-US" dirty="0" err="1"/>
              <a:t>git</a:t>
            </a:r>
            <a:r>
              <a:rPr lang="en-US" dirty="0"/>
              <a:t> status </a:t>
            </a:r>
            <a:endParaRPr lang="en-US" dirty="0" smtClean="0">
              <a:effectLst/>
            </a:endParaRPr>
          </a:p>
          <a:p>
            <a:r>
              <a:rPr lang="en-US" dirty="0" err="1"/>
              <a:t>git</a:t>
            </a:r>
            <a:r>
              <a:rPr lang="en-US" dirty="0"/>
              <a:t> add ., then </a:t>
            </a:r>
            <a:r>
              <a:rPr lang="en-US" dirty="0" err="1"/>
              <a:t>git</a:t>
            </a:r>
            <a:r>
              <a:rPr lang="en-US" dirty="0"/>
              <a:t> status </a:t>
            </a:r>
            <a:r>
              <a:rPr lang="en-US" dirty="0" err="1"/>
              <a:t>git</a:t>
            </a:r>
            <a:r>
              <a:rPr lang="en-US" dirty="0"/>
              <a:t> commit -m “message” </a:t>
            </a:r>
            <a:r>
              <a:rPr lang="en-US" dirty="0" err="1"/>
              <a:t>git</a:t>
            </a:r>
            <a:r>
              <a:rPr lang="en-US" dirty="0"/>
              <a:t> push origin master </a:t>
            </a:r>
            <a:endParaRPr lang="en-US" dirty="0" smtClean="0">
              <a:effectLst/>
            </a:endParaRPr>
          </a:p>
          <a:p>
            <a:r>
              <a:rPr lang="en-US" dirty="0"/>
              <a:t>Refresh your GitHub repo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-- Before you leave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your machine </a:t>
            </a:r>
          </a:p>
          <a:p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Profile on the web </a:t>
            </a:r>
          </a:p>
          <a:p>
            <a:r>
              <a:rPr lang="en-US" dirty="0"/>
              <a:t>Create your own repo, call it “SG_DAT_{x}” and clone it to your machine </a:t>
            </a:r>
          </a:p>
          <a:p>
            <a:pPr fontAlgn="auto"/>
            <a:r>
              <a:rPr lang="en-US" dirty="0"/>
              <a:t>Clone the class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initialize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on GitHub:</a:t>
            </a:r>
            <a:br>
              <a:rPr lang="en-US" dirty="0"/>
            </a:br>
            <a:r>
              <a:rPr lang="en-US" dirty="0"/>
              <a:t>– Create a repo on GitHub (with README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– </a:t>
            </a:r>
            <a:r>
              <a:rPr lang="en-US" dirty="0"/>
              <a:t>Clone to your local machine </a:t>
            </a:r>
            <a:endParaRPr lang="en-US" dirty="0" smtClean="0">
              <a:effectLst/>
            </a:endParaRPr>
          </a:p>
          <a:p>
            <a:r>
              <a:rPr lang="en-US" dirty="0" smtClean="0"/>
              <a:t>Initialize </a:t>
            </a:r>
            <a:r>
              <a:rPr lang="en-US" dirty="0"/>
              <a:t>locally:</a:t>
            </a:r>
            <a:br>
              <a:rPr lang="en-US" dirty="0"/>
            </a:br>
            <a:r>
              <a:rPr lang="en-US" dirty="0"/>
              <a:t>– Initialize </a:t>
            </a:r>
            <a:r>
              <a:rPr lang="en-US" dirty="0" err="1"/>
              <a:t>Git</a:t>
            </a:r>
            <a:r>
              <a:rPr lang="en-US" dirty="0"/>
              <a:t> in existing local directory: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Create a repo on GitHub (without README)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– </a:t>
            </a:r>
            <a:r>
              <a:rPr lang="en-US" dirty="0"/>
              <a:t>Add remote: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  remote </a:t>
            </a:r>
            <a:r>
              <a:rPr lang="en-US" dirty="0"/>
              <a:t>add origin &lt;URL&gt;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or moving a repo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a GitHub repo: 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Settings, then Delete </a:t>
            </a:r>
          </a:p>
          <a:p>
            <a:r>
              <a:rPr lang="en-US" dirty="0" smtClean="0"/>
              <a:t>Deleting </a:t>
            </a:r>
            <a:r>
              <a:rPr lang="en-US" dirty="0"/>
              <a:t>a local repo: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– Just delete the folder! </a:t>
            </a:r>
          </a:p>
          <a:p>
            <a:r>
              <a:rPr lang="en-US" dirty="0" smtClean="0"/>
              <a:t>Moving </a:t>
            </a:r>
            <a:r>
              <a:rPr lang="en-US" dirty="0"/>
              <a:t>a local repo: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– Just move the folder!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Excluding files from a repo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“.</a:t>
            </a:r>
            <a:r>
              <a:rPr lang="en-US" dirty="0" err="1"/>
              <a:t>gitignore</a:t>
            </a:r>
            <a:r>
              <a:rPr lang="en-US" dirty="0"/>
              <a:t>” file in your </a:t>
            </a:r>
            <a:r>
              <a:rPr lang="en-US" dirty="0" smtClean="0"/>
              <a:t>repo: touch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Specify </a:t>
            </a:r>
            <a:r>
              <a:rPr lang="en-US" dirty="0"/>
              <a:t>exclusions, one per line: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Single files: </a:t>
            </a:r>
            <a:r>
              <a:rPr lang="en-US" dirty="0" smtClean="0"/>
              <a:t>pip-</a:t>
            </a:r>
            <a:r>
              <a:rPr lang="en-US" dirty="0" err="1" smtClean="0"/>
              <a:t>log.txt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All files with a matching extension: *.</a:t>
            </a:r>
            <a:r>
              <a:rPr lang="en-US" dirty="0" err="1"/>
              <a:t>pyc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Directories: </a:t>
            </a:r>
            <a:r>
              <a:rPr lang="en-US" dirty="0" err="1"/>
              <a:t>env</a:t>
            </a:r>
            <a:r>
              <a:rPr lang="en-US" dirty="0"/>
              <a:t>/ </a:t>
            </a:r>
            <a:endParaRPr lang="en-US" dirty="0" smtClean="0">
              <a:effectLst/>
            </a:endParaRPr>
          </a:p>
          <a:p>
            <a:r>
              <a:rPr lang="en-US" dirty="0" smtClean="0"/>
              <a:t>Templates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gitignore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tutorials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try.github.io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www.atlassian.com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/tutorials/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version control?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useful when you write code, and data scientists write code </a:t>
            </a:r>
          </a:p>
          <a:p>
            <a:r>
              <a:rPr lang="en-US" dirty="0"/>
              <a:t>Enables teams to easily collaborate on the same codebase </a:t>
            </a:r>
          </a:p>
          <a:p>
            <a:r>
              <a:rPr lang="en-US" dirty="0"/>
              <a:t>Enables you to contribute to open source projects </a:t>
            </a:r>
          </a:p>
          <a:p>
            <a:pPr fontAlgn="auto"/>
            <a:r>
              <a:rPr lang="en-US" dirty="0"/>
              <a:t>Attractive skill for employment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671"/>
            <a:ext cx="10515600" cy="4351338"/>
          </a:xfrm>
        </p:spPr>
        <p:txBody>
          <a:bodyPr/>
          <a:lstStyle/>
          <a:p>
            <a:r>
              <a:rPr lang="en-US" dirty="0"/>
              <a:t>Version control system that allows you to track files and file changes in a repository (“repo”) </a:t>
            </a:r>
          </a:p>
          <a:p>
            <a:r>
              <a:rPr lang="en-US" dirty="0"/>
              <a:t>Primarily used by software developers </a:t>
            </a:r>
          </a:p>
          <a:p>
            <a:r>
              <a:rPr lang="en-US" dirty="0"/>
              <a:t>Most widely used version control system </a:t>
            </a:r>
          </a:p>
          <a:p>
            <a:r>
              <a:rPr lang="en-US" dirty="0"/>
              <a:t>– Alternatives: Mercurial, Subversion, CVS </a:t>
            </a:r>
          </a:p>
          <a:p>
            <a:r>
              <a:rPr lang="en-US" dirty="0"/>
              <a:t>Runs from the command line (usually) </a:t>
            </a:r>
          </a:p>
          <a:p>
            <a:r>
              <a:rPr lang="en-US" dirty="0"/>
              <a:t>Can be used alone or in a team </a:t>
            </a:r>
          </a:p>
        </p:txBody>
      </p:sp>
    </p:spTree>
    <p:extLst>
      <p:ext uri="{BB962C8B-B14F-4D97-AF65-F5344CB8AC3E}">
        <p14:creationId xmlns:p14="http://schemas.microsoft.com/office/powerpoint/2010/main" val="5335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GitHub?</a:t>
            </a:r>
            <a:br>
              <a:rPr lang="en-US" dirty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website, not a version control system </a:t>
            </a:r>
            <a:endParaRPr lang="en-US" dirty="0" smtClean="0">
              <a:effectLst/>
            </a:endParaRPr>
          </a:p>
          <a:p>
            <a:r>
              <a:rPr lang="en-US" dirty="0" smtClean="0"/>
              <a:t>Allows </a:t>
            </a:r>
            <a:r>
              <a:rPr lang="en-US" dirty="0"/>
              <a:t>you to put your </a:t>
            </a:r>
            <a:r>
              <a:rPr lang="en-US" dirty="0" err="1"/>
              <a:t>Git</a:t>
            </a:r>
            <a:r>
              <a:rPr lang="en-US" dirty="0"/>
              <a:t> repos online – Largest code host in the world</a:t>
            </a:r>
            <a:br>
              <a:rPr lang="en-US" dirty="0"/>
            </a:br>
            <a:r>
              <a:rPr lang="en-US" dirty="0"/>
              <a:t>– Alternative: </a:t>
            </a:r>
            <a:r>
              <a:rPr lang="en-US" dirty="0" err="1"/>
              <a:t>Bitbucket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Benefits </a:t>
            </a:r>
            <a:r>
              <a:rPr lang="en-US" dirty="0"/>
              <a:t>of GitHub:</a:t>
            </a:r>
            <a:br>
              <a:rPr lang="en-US" dirty="0"/>
            </a:br>
            <a:r>
              <a:rPr lang="en-US" dirty="0"/>
              <a:t>– Backup of files</a:t>
            </a:r>
            <a:br>
              <a:rPr lang="en-US" dirty="0"/>
            </a:br>
            <a:r>
              <a:rPr lang="en-US" dirty="0"/>
              <a:t>– Visual interface for navigating repos – Makes repo collaboration easy </a:t>
            </a:r>
          </a:p>
          <a:p>
            <a:r>
              <a:rPr lang="en-US" dirty="0" smtClean="0"/>
              <a:t>“</a:t>
            </a:r>
            <a:r>
              <a:rPr lang="en-US" dirty="0"/>
              <a:t>GitHub is just Dropbox for 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does not require GitHub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84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can be challenging to learn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(by programmers) for power and flexibility over simplicity </a:t>
            </a:r>
          </a:p>
          <a:p>
            <a:r>
              <a:rPr lang="en-US" dirty="0"/>
              <a:t>Hard to know if what you did was right </a:t>
            </a:r>
          </a:p>
          <a:p>
            <a:r>
              <a:rPr lang="en-US" dirty="0"/>
              <a:t>Hard to explore since most actions are “permanent” (in a sense) and can have serious consequences </a:t>
            </a:r>
          </a:p>
          <a:p>
            <a:pPr fontAlgn="auto"/>
            <a:r>
              <a:rPr lang="en-US" dirty="0"/>
              <a:t>We’ll focus on the most important 10% of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2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setup</a:t>
            </a:r>
            <a:br>
              <a:rPr lang="en-US" dirty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59"/>
            <a:ext cx="10515600" cy="4351338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account at </a:t>
            </a:r>
            <a:r>
              <a:rPr lang="en-US" dirty="0" err="1"/>
              <a:t>github.com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 </a:t>
            </a:r>
            <a:r>
              <a:rPr lang="en-US" dirty="0"/>
              <a:t>There’s nothing to install </a:t>
            </a:r>
          </a:p>
          <a:p>
            <a:pPr lvl="1"/>
            <a:r>
              <a:rPr lang="en-US" dirty="0" smtClean="0"/>
              <a:t>– </a:t>
            </a:r>
            <a:r>
              <a:rPr lang="en-US" dirty="0"/>
              <a:t>“GitHub for Windows” &amp; “GitHub for Mac” are GUI clients (alternatives to command line)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Navigating a GitHub repo</a:t>
            </a:r>
            <a:br>
              <a:rPr lang="en-US" dirty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repo: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yapjiaqing</a:t>
            </a:r>
            <a:r>
              <a:rPr lang="en-US" dirty="0" smtClean="0"/>
              <a:t>/GA_DAT3</a:t>
            </a:r>
            <a:endParaRPr lang="en-US" dirty="0" smtClean="0">
              <a:effectLst/>
            </a:endParaRPr>
          </a:p>
          <a:p>
            <a:r>
              <a:rPr lang="en-US" dirty="0"/>
              <a:t>Account name, repo name, description </a:t>
            </a:r>
          </a:p>
          <a:p>
            <a:r>
              <a:rPr lang="en-US" dirty="0"/>
              <a:t>Folder structure </a:t>
            </a:r>
          </a:p>
          <a:p>
            <a:pPr fontAlgn="auto"/>
            <a:r>
              <a:rPr lang="en-US" dirty="0"/>
              <a:t>Viewing files:</a:t>
            </a:r>
            <a:br>
              <a:rPr lang="en-US" dirty="0"/>
            </a:br>
            <a:r>
              <a:rPr lang="en-US" dirty="0"/>
              <a:t>– Rendered view (with syntax highlighting) – Raw view </a:t>
            </a:r>
          </a:p>
          <a:p>
            <a:r>
              <a:rPr lang="en-US" dirty="0" err="1"/>
              <a:t>README.md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– Describes a repo</a:t>
            </a:r>
            <a:br>
              <a:rPr lang="en-US" dirty="0"/>
            </a:br>
            <a:r>
              <a:rPr lang="en-US" dirty="0"/>
              <a:t>– Automatically displayed – Written in Markdown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Markdown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Easy-to-read, easy-to-write markup language • Usually (always?) rendered as HTML</a:t>
            </a:r>
            <a:br>
              <a:rPr lang="en-US" dirty="0"/>
            </a:br>
            <a:r>
              <a:rPr lang="en-US" dirty="0"/>
              <a:t>• Many implementations (aka “flavors”)</a:t>
            </a:r>
            <a:br>
              <a:rPr lang="en-US" dirty="0"/>
            </a:br>
            <a:r>
              <a:rPr lang="en-US" dirty="0"/>
              <a:t>• Let’s edit </a:t>
            </a:r>
            <a:r>
              <a:rPr lang="en-US" dirty="0" err="1"/>
              <a:t>README.md</a:t>
            </a:r>
            <a:r>
              <a:rPr lang="en-US" dirty="0"/>
              <a:t> using GitHub! </a:t>
            </a:r>
            <a:endParaRPr lang="en-US" dirty="0" smtClean="0">
              <a:effectLst/>
            </a:endParaRPr>
          </a:p>
          <a:p>
            <a:r>
              <a:rPr lang="en-US" dirty="0" smtClean="0"/>
              <a:t> </a:t>
            </a:r>
            <a:r>
              <a:rPr lang="en-US" dirty="0"/>
              <a:t>Common syntax:</a:t>
            </a:r>
            <a:br>
              <a:rPr lang="en-US" dirty="0"/>
            </a:br>
            <a:r>
              <a:rPr lang="en-US" dirty="0"/>
              <a:t>– ## Header size 2</a:t>
            </a:r>
            <a:br>
              <a:rPr lang="en-US" dirty="0"/>
            </a:br>
            <a:r>
              <a:rPr lang="en-US" dirty="0"/>
              <a:t>– *italics* and **bold**</a:t>
            </a:r>
            <a:br>
              <a:rPr lang="en-US" dirty="0"/>
            </a:br>
            <a:r>
              <a:rPr lang="en-US" dirty="0"/>
              <a:t>– [link to GitHub](https://</a:t>
            </a:r>
            <a:r>
              <a:rPr lang="en-US" dirty="0" err="1"/>
              <a:t>github.com</a:t>
            </a:r>
            <a:r>
              <a:rPr lang="en-US" dirty="0"/>
              <a:t>) – * bullet</a:t>
            </a:r>
            <a:br>
              <a:rPr lang="en-US" dirty="0"/>
            </a:br>
            <a:r>
              <a:rPr lang="en-US" dirty="0"/>
              <a:t>– `inline code` and ```code blocks``` </a:t>
            </a:r>
            <a:endParaRPr lang="en-US" dirty="0" smtClean="0">
              <a:effectLst/>
            </a:endParaRPr>
          </a:p>
          <a:p>
            <a:r>
              <a:rPr lang="en-US" dirty="0" smtClean="0"/>
              <a:t>Valid </a:t>
            </a:r>
            <a:r>
              <a:rPr lang="en-US" dirty="0"/>
              <a:t>HTML can also be used within Markdown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installation and setup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7"/>
            <a:ext cx="10515600" cy="4351338"/>
          </a:xfrm>
        </p:spPr>
        <p:txBody>
          <a:bodyPr/>
          <a:lstStyle/>
          <a:p>
            <a:r>
              <a:rPr lang="en-US"/>
              <a:t>Installation: </a:t>
            </a:r>
            <a:r>
              <a:rPr lang="en-US" dirty="0" err="1"/>
              <a:t>tiny.cc</a:t>
            </a:r>
            <a:r>
              <a:rPr lang="en-US" dirty="0"/>
              <a:t>/</a:t>
            </a:r>
            <a:r>
              <a:rPr lang="en-US" dirty="0" err="1"/>
              <a:t>installgit</a:t>
            </a:r>
            <a:r>
              <a:rPr lang="en-US" dirty="0"/>
              <a:t> </a:t>
            </a:r>
          </a:p>
          <a:p>
            <a:r>
              <a:rPr lang="en-US" dirty="0"/>
              <a:t>Open </a:t>
            </a:r>
            <a:r>
              <a:rPr lang="en-US" dirty="0" err="1"/>
              <a:t>Git</a:t>
            </a:r>
            <a:r>
              <a:rPr lang="en-US" dirty="0"/>
              <a:t> Bash (Windows) or Terminal (Mac/ Linux): </a:t>
            </a:r>
          </a:p>
          <a:p>
            <a:r>
              <a:rPr lang="en-US" dirty="0"/>
              <a:t>– </a:t>
            </a:r>
            <a:r>
              <a:rPr lang="en-US" dirty="0" err="1"/>
              <a:t>gitconfig</a:t>
            </a:r>
            <a:r>
              <a:rPr lang="en-US" dirty="0"/>
              <a:t>--</a:t>
            </a:r>
            <a:r>
              <a:rPr lang="en-US" dirty="0" err="1"/>
              <a:t>globaluser.name“YOURFULLNAME</a:t>
            </a:r>
            <a:r>
              <a:rPr lang="en-US" dirty="0"/>
              <a:t>” – </a:t>
            </a:r>
            <a:r>
              <a:rPr lang="en-US" dirty="0" err="1"/>
              <a:t>gitconfig</a:t>
            </a:r>
            <a:r>
              <a:rPr lang="en-US" dirty="0"/>
              <a:t>--</a:t>
            </a:r>
            <a:r>
              <a:rPr lang="en-US" dirty="0" err="1"/>
              <a:t>globaluser.email“YOUREMAIL</a:t>
            </a:r>
            <a:r>
              <a:rPr lang="en-US" dirty="0"/>
              <a:t>” </a:t>
            </a:r>
          </a:p>
          <a:p>
            <a:r>
              <a:rPr lang="en-US" dirty="0"/>
              <a:t>Use the same email address you used with your GitHub account </a:t>
            </a:r>
          </a:p>
          <a:p>
            <a:r>
              <a:rPr lang="en-US" dirty="0"/>
              <a:t>Generate SSH keys (optional): </a:t>
            </a:r>
            <a:r>
              <a:rPr lang="en-US" dirty="0" err="1"/>
              <a:t>tiny.cc</a:t>
            </a:r>
            <a:r>
              <a:rPr lang="en-US" dirty="0"/>
              <a:t>/</a:t>
            </a:r>
            <a:r>
              <a:rPr lang="en-US" dirty="0" err="1"/>
              <a:t>gitssh</a:t>
            </a:r>
            <a:r>
              <a:rPr lang="en-US" dirty="0"/>
              <a:t> – More secure that HTTPS</a:t>
            </a:r>
            <a:br>
              <a:rPr lang="en-US" dirty="0"/>
            </a:br>
            <a:r>
              <a:rPr lang="en-US" dirty="0"/>
              <a:t>– Only necessary if HTTPS doesn’t work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647</Words>
  <Application>Microsoft Macintosh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Introduction to Git and GitHub  </vt:lpstr>
      <vt:lpstr>Why learn version control?  </vt:lpstr>
      <vt:lpstr>What is Git?  </vt:lpstr>
      <vt:lpstr>What is GitHub?  </vt:lpstr>
      <vt:lpstr>Git can be challenging to learn  </vt:lpstr>
      <vt:lpstr>GitHub setup  </vt:lpstr>
      <vt:lpstr>Navigating a GitHub repo  </vt:lpstr>
      <vt:lpstr>Basic Markdown  </vt:lpstr>
      <vt:lpstr>Git installation and setup  </vt:lpstr>
      <vt:lpstr>Preview of what you’re about to do  </vt:lpstr>
      <vt:lpstr>Committing changes  </vt:lpstr>
      <vt:lpstr>Pushing to GitHub </vt:lpstr>
      <vt:lpstr>Quick recap of what you’ve done  </vt:lpstr>
      <vt:lpstr>Let’s do it again!  </vt:lpstr>
      <vt:lpstr>Lab -- Before you leave  </vt:lpstr>
      <vt:lpstr>Two ways to initialize Git  </vt:lpstr>
      <vt:lpstr>Deleting or moving a repo  </vt:lpstr>
      <vt:lpstr>Excluding files from a repo  </vt:lpstr>
      <vt:lpstr>Online tutorials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  </dc:title>
  <dc:creator>Jia Qing Yap</dc:creator>
  <cp:lastModifiedBy>Jia Qing Yap</cp:lastModifiedBy>
  <cp:revision>2</cp:revision>
  <dcterms:created xsi:type="dcterms:W3CDTF">2017-03-04T03:21:18Z</dcterms:created>
  <dcterms:modified xsi:type="dcterms:W3CDTF">2017-03-04T03:34:05Z</dcterms:modified>
</cp:coreProperties>
</file>