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64" r:id="rId3"/>
    <p:sldId id="267" r:id="rId4"/>
    <p:sldId id="268" r:id="rId5"/>
    <p:sldId id="257" r:id="rId6"/>
    <p:sldId id="258" r:id="rId7"/>
    <p:sldId id="260" r:id="rId8"/>
    <p:sldId id="263" r:id="rId9"/>
    <p:sldId id="273" r:id="rId10"/>
    <p:sldId id="274" r:id="rId11"/>
    <p:sldId id="275" r:id="rId12"/>
    <p:sldId id="276" r:id="rId13"/>
    <p:sldId id="277" r:id="rId14"/>
    <p:sldId id="278" r:id="rId15"/>
    <p:sldId id="261"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waksen jalagam" userId="3f142b5cb400121b" providerId="LiveId" clId="{8974465E-537A-4102-92D1-8B903952BF24}"/>
    <pc:docChg chg="addSld modSld">
      <pc:chgData name="vishwaksen jalagam" userId="3f142b5cb400121b" providerId="LiveId" clId="{8974465E-537A-4102-92D1-8B903952BF24}" dt="2023-05-07T05:27:37.961" v="21" actId="20577"/>
      <pc:docMkLst>
        <pc:docMk/>
      </pc:docMkLst>
      <pc:sldChg chg="modSp add mod">
        <pc:chgData name="vishwaksen jalagam" userId="3f142b5cb400121b" providerId="LiveId" clId="{8974465E-537A-4102-92D1-8B903952BF24}" dt="2023-05-07T05:27:37.961" v="21" actId="20577"/>
        <pc:sldMkLst>
          <pc:docMk/>
          <pc:sldMk cId="1135658547" sldId="272"/>
        </pc:sldMkLst>
        <pc:spChg chg="mod">
          <ac:chgData name="vishwaksen jalagam" userId="3f142b5cb400121b" providerId="LiveId" clId="{8974465E-537A-4102-92D1-8B903952BF24}" dt="2023-05-07T05:27:20.910" v="12" actId="20577"/>
          <ac:spMkLst>
            <pc:docMk/>
            <pc:sldMk cId="1135658547" sldId="272"/>
            <ac:spMk id="2" creationId="{A00C1225-0779-C1F5-E375-EE7DBE45BBFA}"/>
          </ac:spMkLst>
        </pc:spChg>
        <pc:spChg chg="mod">
          <ac:chgData name="vishwaksen jalagam" userId="3f142b5cb400121b" providerId="LiveId" clId="{8974465E-537A-4102-92D1-8B903952BF24}" dt="2023-05-07T05:27:37.961" v="21" actId="20577"/>
          <ac:spMkLst>
            <pc:docMk/>
            <pc:sldMk cId="1135658547" sldId="272"/>
            <ac:spMk id="3" creationId="{F21A2B74-81F8-FDBC-C78A-9BFB4D1AEF3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EE018C4-AD1E-4D1F-AE3F-40116B054595}" type="datetimeFigureOut">
              <a:rPr lang="en-US" smtClean="0"/>
              <a:t>5/8/2023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166901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E018C4-AD1E-4D1F-AE3F-40116B054595}"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259378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EE018C4-AD1E-4D1F-AE3F-40116B054595}" type="datetimeFigureOut">
              <a:rPr lang="en-US" smtClean="0"/>
              <a:t>5/8/2023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742194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EE018C4-AD1E-4D1F-AE3F-40116B054595}" type="datetimeFigureOut">
              <a:rPr lang="en-US" smtClean="0"/>
              <a:t>5/8/2023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4390BF9-81FC-4A6E-967C-2D51FE8BC33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246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EE018C4-AD1E-4D1F-AE3F-40116B054595}" type="datetimeFigureOut">
              <a:rPr lang="en-US" smtClean="0"/>
              <a:t>5/8/2023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446210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E018C4-AD1E-4D1F-AE3F-40116B054595}"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2244332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E018C4-AD1E-4D1F-AE3F-40116B054595}"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662214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018C4-AD1E-4D1F-AE3F-40116B054595}"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702587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EE018C4-AD1E-4D1F-AE3F-40116B054595}" type="datetimeFigureOut">
              <a:rPr lang="en-US" smtClean="0"/>
              <a:t>5/8/2023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2062230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018C4-AD1E-4D1F-AE3F-40116B054595}"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33223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EE018C4-AD1E-4D1F-AE3F-40116B054595}" type="datetimeFigureOut">
              <a:rPr lang="en-US" smtClean="0"/>
              <a:t>5/8/2023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175351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E018C4-AD1E-4D1F-AE3F-40116B054595}"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24876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E018C4-AD1E-4D1F-AE3F-40116B054595}"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25341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E018C4-AD1E-4D1F-AE3F-40116B054595}"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2521583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018C4-AD1E-4D1F-AE3F-40116B054595}"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71057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E018C4-AD1E-4D1F-AE3F-40116B054595}"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163943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E018C4-AD1E-4D1F-AE3F-40116B054595}"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90BF9-81FC-4A6E-967C-2D51FE8BC330}" type="slidenum">
              <a:rPr lang="en-US" smtClean="0"/>
              <a:t>‹#›</a:t>
            </a:fld>
            <a:endParaRPr lang="en-US"/>
          </a:p>
        </p:txBody>
      </p:sp>
    </p:spTree>
    <p:extLst>
      <p:ext uri="{BB962C8B-B14F-4D97-AF65-F5344CB8AC3E}">
        <p14:creationId xmlns:p14="http://schemas.microsoft.com/office/powerpoint/2010/main" val="399278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E018C4-AD1E-4D1F-AE3F-40116B054595}" type="datetimeFigureOut">
              <a:rPr lang="en-US" smtClean="0"/>
              <a:t>5/8/2023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390BF9-81FC-4A6E-967C-2D51FE8BC330}" type="slidenum">
              <a:rPr lang="en-US" smtClean="0"/>
              <a:t>‹#›</a:t>
            </a:fld>
            <a:endParaRPr lang="en-US"/>
          </a:p>
        </p:txBody>
      </p:sp>
    </p:spTree>
    <p:extLst>
      <p:ext uri="{BB962C8B-B14F-4D97-AF65-F5344CB8AC3E}">
        <p14:creationId xmlns:p14="http://schemas.microsoft.com/office/powerpoint/2010/main" val="2789577742"/>
      </p:ext>
    </p:extLst>
  </p:cSld>
  <p:clrMap bg1="dk1" tx1="lt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 id="214748390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A76B-FDD1-08A1-E753-4BC0241E5CF9}"/>
              </a:ext>
            </a:extLst>
          </p:cNvPr>
          <p:cNvSpPr>
            <a:spLocks noGrp="1"/>
          </p:cNvSpPr>
          <p:nvPr>
            <p:ph type="ctrTitle"/>
          </p:nvPr>
        </p:nvSpPr>
        <p:spPr/>
        <p:txBody>
          <a:bodyPr>
            <a:noAutofit/>
          </a:bodyPr>
          <a:lstStyle/>
          <a:p>
            <a:r>
              <a:rPr lang="en-US" sz="4400" dirty="0"/>
              <a:t>Distributed Image Processing using </a:t>
            </a:r>
            <a:r>
              <a:rPr lang="en-US" sz="4400" dirty="0" err="1"/>
              <a:t>PySpark</a:t>
            </a:r>
            <a:r>
              <a:rPr lang="en-US" sz="4400" dirty="0"/>
              <a:t> in HDFS</a:t>
            </a:r>
          </a:p>
        </p:txBody>
      </p:sp>
      <p:sp>
        <p:nvSpPr>
          <p:cNvPr id="3" name="Subtitle 2">
            <a:extLst>
              <a:ext uri="{FF2B5EF4-FFF2-40B4-BE49-F238E27FC236}">
                <a16:creationId xmlns:a16="http://schemas.microsoft.com/office/drawing/2014/main" id="{4F1A9AEE-3D66-0E22-AF06-208CFEEBAFB9}"/>
              </a:ext>
            </a:extLst>
          </p:cNvPr>
          <p:cNvSpPr>
            <a:spLocks noGrp="1"/>
          </p:cNvSpPr>
          <p:nvPr>
            <p:ph type="subTitle" idx="1"/>
          </p:nvPr>
        </p:nvSpPr>
        <p:spPr>
          <a:xfrm>
            <a:off x="1371600" y="3632201"/>
            <a:ext cx="9448800" cy="1825096"/>
          </a:xfrm>
        </p:spPr>
        <p:txBody>
          <a:bodyPr>
            <a:normAutofit/>
          </a:bodyPr>
          <a:lstStyle/>
          <a:p>
            <a:pPr algn="r"/>
            <a:r>
              <a:rPr lang="en-US" dirty="0"/>
              <a:t>Vishwaksen Jalagam</a:t>
            </a:r>
          </a:p>
          <a:p>
            <a:pPr algn="r"/>
            <a:r>
              <a:rPr lang="en-US" dirty="0"/>
              <a:t>Pooja Ravindra</a:t>
            </a:r>
          </a:p>
          <a:p>
            <a:pPr algn="r"/>
            <a:r>
              <a:rPr lang="en-US" dirty="0" err="1"/>
              <a:t>Rishil</a:t>
            </a:r>
            <a:r>
              <a:rPr lang="en-US" dirty="0"/>
              <a:t> Shah</a:t>
            </a:r>
          </a:p>
        </p:txBody>
      </p:sp>
    </p:spTree>
    <p:extLst>
      <p:ext uri="{BB962C8B-B14F-4D97-AF65-F5344CB8AC3E}">
        <p14:creationId xmlns:p14="http://schemas.microsoft.com/office/powerpoint/2010/main" val="43407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056F-24A2-1764-BEA9-74A59DC5859A}"/>
              </a:ext>
            </a:extLst>
          </p:cNvPr>
          <p:cNvSpPr>
            <a:spLocks noGrp="1"/>
          </p:cNvSpPr>
          <p:nvPr>
            <p:ph type="title"/>
          </p:nvPr>
        </p:nvSpPr>
        <p:spPr>
          <a:xfrm>
            <a:off x="685800" y="518567"/>
            <a:ext cx="8610600" cy="1293028"/>
          </a:xfrm>
        </p:spPr>
        <p:txBody>
          <a:bodyPr/>
          <a:lstStyle/>
          <a:p>
            <a:pPr algn="l"/>
            <a:r>
              <a:rPr lang="en-US" dirty="0"/>
              <a:t>JPEG Compression</a:t>
            </a:r>
          </a:p>
        </p:txBody>
      </p:sp>
      <p:sp>
        <p:nvSpPr>
          <p:cNvPr id="3" name="Content Placeholder 2">
            <a:extLst>
              <a:ext uri="{FF2B5EF4-FFF2-40B4-BE49-F238E27FC236}">
                <a16:creationId xmlns:a16="http://schemas.microsoft.com/office/drawing/2014/main" id="{AEBFC8C3-25A5-C18B-87F2-734CB50627FB}"/>
              </a:ext>
            </a:extLst>
          </p:cNvPr>
          <p:cNvSpPr>
            <a:spLocks noGrp="1"/>
          </p:cNvSpPr>
          <p:nvPr>
            <p:ph idx="1"/>
          </p:nvPr>
        </p:nvSpPr>
        <p:spPr/>
        <p:txBody>
          <a:bodyPr/>
          <a:lstStyle/>
          <a:p>
            <a:r>
              <a:rPr lang="en-US" dirty="0"/>
              <a:t>JPEG is an ISO standardized image compression algorithm. It’s official standard specifies a well defined set of steps to compress and decompress raw images using JPEG.</a:t>
            </a:r>
          </a:p>
          <a:p>
            <a:r>
              <a:rPr lang="en-US" dirty="0"/>
              <a:t>JFIF is the file format used for sharing JPEG compressed images.</a:t>
            </a:r>
          </a:p>
          <a:p>
            <a:r>
              <a:rPr lang="en-US" dirty="0"/>
              <a:t>JPEG operates on blocks of 8x8 pixels, called minimum coded units (MCUs), rather than on the </a:t>
            </a:r>
            <a:r>
              <a:rPr lang="en-US" dirty="0" err="1"/>
              <a:t>indiviual</a:t>
            </a:r>
            <a:r>
              <a:rPr lang="en-US" dirty="0"/>
              <a:t> pixels.</a:t>
            </a:r>
          </a:p>
          <a:p>
            <a:r>
              <a:rPr lang="en-US" dirty="0"/>
              <a:t>The values of the pixels in the MCUs are centered according to the range of permissible intensities for that component.</a:t>
            </a:r>
          </a:p>
          <a:p>
            <a:r>
              <a:rPr lang="en-US" dirty="0"/>
              <a:t>DCT is then applied on the MCUs to convert them to their spatial frequencies (which basically means for each MCU, DCT determines what percentage of what frequency can be used to compose the MCU).</a:t>
            </a:r>
          </a:p>
        </p:txBody>
      </p:sp>
    </p:spTree>
    <p:extLst>
      <p:ext uri="{BB962C8B-B14F-4D97-AF65-F5344CB8AC3E}">
        <p14:creationId xmlns:p14="http://schemas.microsoft.com/office/powerpoint/2010/main" val="226342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6A28-63DD-3117-C42D-980122548DF9}"/>
              </a:ext>
            </a:extLst>
          </p:cNvPr>
          <p:cNvSpPr>
            <a:spLocks noGrp="1"/>
          </p:cNvSpPr>
          <p:nvPr>
            <p:ph type="title"/>
          </p:nvPr>
        </p:nvSpPr>
        <p:spPr>
          <a:xfrm>
            <a:off x="685800" y="639315"/>
            <a:ext cx="8610600" cy="1293028"/>
          </a:xfrm>
        </p:spPr>
        <p:txBody>
          <a:bodyPr>
            <a:normAutofit fontScale="90000"/>
          </a:bodyPr>
          <a:lstStyle/>
          <a:p>
            <a:pPr algn="l"/>
            <a:r>
              <a:rPr lang="en-US" dirty="0"/>
              <a:t>Entropy Coding Using Run-Length Encoding and Huffman Coding</a:t>
            </a:r>
          </a:p>
        </p:txBody>
      </p:sp>
      <p:sp>
        <p:nvSpPr>
          <p:cNvPr id="3" name="Content Placeholder 2">
            <a:extLst>
              <a:ext uri="{FF2B5EF4-FFF2-40B4-BE49-F238E27FC236}">
                <a16:creationId xmlns:a16="http://schemas.microsoft.com/office/drawing/2014/main" id="{A91B842F-13D7-2EAD-C982-89176B5D3563}"/>
              </a:ext>
            </a:extLst>
          </p:cNvPr>
          <p:cNvSpPr>
            <a:spLocks noGrp="1"/>
          </p:cNvSpPr>
          <p:nvPr>
            <p:ph idx="1"/>
          </p:nvPr>
        </p:nvSpPr>
        <p:spPr/>
        <p:txBody>
          <a:bodyPr/>
          <a:lstStyle/>
          <a:p>
            <a:r>
              <a:rPr lang="en-US" dirty="0"/>
              <a:t>The MCU, after it has been transformed using DCT, is quantized so that negligible info about </a:t>
            </a:r>
            <a:r>
              <a:rPr lang="en-US" dirty="0" err="1"/>
              <a:t>colours</a:t>
            </a:r>
            <a:r>
              <a:rPr lang="en-US" dirty="0"/>
              <a:t> and high frequency variations can be thrown away.</a:t>
            </a:r>
          </a:p>
          <a:p>
            <a:r>
              <a:rPr lang="en-US" dirty="0"/>
              <a:t>After quantization, similar frequencies are grouped together by performing zig-zag traversal of the MCUs.</a:t>
            </a:r>
          </a:p>
          <a:p>
            <a:r>
              <a:rPr lang="en-US" dirty="0"/>
              <a:t>Run length encoding is performed on the vector of values.</a:t>
            </a:r>
          </a:p>
          <a:p>
            <a:r>
              <a:rPr lang="en-US" dirty="0"/>
              <a:t>The run-length encoded vector is encoded using Huffman coding to further compress it (DC and AC coefficients are encoded separately).</a:t>
            </a:r>
          </a:p>
        </p:txBody>
      </p:sp>
    </p:spTree>
    <p:extLst>
      <p:ext uri="{BB962C8B-B14F-4D97-AF65-F5344CB8AC3E}">
        <p14:creationId xmlns:p14="http://schemas.microsoft.com/office/powerpoint/2010/main" val="1638047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1358-A3E6-5989-19EA-3F4124F79E0A}"/>
              </a:ext>
            </a:extLst>
          </p:cNvPr>
          <p:cNvSpPr>
            <a:spLocks noGrp="1"/>
          </p:cNvSpPr>
          <p:nvPr>
            <p:ph type="title"/>
          </p:nvPr>
        </p:nvSpPr>
        <p:spPr>
          <a:xfrm>
            <a:off x="685800" y="734877"/>
            <a:ext cx="8610600" cy="1293028"/>
          </a:xfrm>
        </p:spPr>
        <p:txBody>
          <a:bodyPr/>
          <a:lstStyle/>
          <a:p>
            <a:pPr algn="l"/>
            <a:r>
              <a:rPr lang="en-US" dirty="0"/>
              <a:t>JPEG Decoder</a:t>
            </a:r>
          </a:p>
        </p:txBody>
      </p:sp>
      <p:sp>
        <p:nvSpPr>
          <p:cNvPr id="3" name="Content Placeholder 2">
            <a:extLst>
              <a:ext uri="{FF2B5EF4-FFF2-40B4-BE49-F238E27FC236}">
                <a16:creationId xmlns:a16="http://schemas.microsoft.com/office/drawing/2014/main" id="{3EDCE1B5-A3D6-C50D-9657-A23117C7AE6D}"/>
              </a:ext>
            </a:extLst>
          </p:cNvPr>
          <p:cNvSpPr>
            <a:spLocks noGrp="1"/>
          </p:cNvSpPr>
          <p:nvPr>
            <p:ph idx="1"/>
          </p:nvPr>
        </p:nvSpPr>
        <p:spPr/>
        <p:txBody>
          <a:bodyPr/>
          <a:lstStyle/>
          <a:p>
            <a:r>
              <a:rPr lang="en-US" dirty="0"/>
              <a:t>A JPEG decoder is a program that understands:</a:t>
            </a:r>
          </a:p>
          <a:p>
            <a:r>
              <a:rPr lang="en-US" dirty="0"/>
              <a:t>The JFIF file format: As observed previously, JPEG is just the image compression algorithm. The encoded data is stored and distributed using the JFIF file standard as prescribed in ITU-T.871.</a:t>
            </a:r>
          </a:p>
          <a:p>
            <a:r>
              <a:rPr lang="en-US" dirty="0"/>
              <a:t>The JPEG compression algorithm: After reading the encoded data from the JFIF file, it has to replay the steps of encoding in the reverse order to get the original image data back</a:t>
            </a:r>
          </a:p>
        </p:txBody>
      </p:sp>
    </p:spTree>
    <p:extLst>
      <p:ext uri="{BB962C8B-B14F-4D97-AF65-F5344CB8AC3E}">
        <p14:creationId xmlns:p14="http://schemas.microsoft.com/office/powerpoint/2010/main" val="4270929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72CA-E6C7-5346-F915-C6206C789EEC}"/>
              </a:ext>
            </a:extLst>
          </p:cNvPr>
          <p:cNvSpPr>
            <a:spLocks noGrp="1"/>
          </p:cNvSpPr>
          <p:nvPr>
            <p:ph type="title"/>
          </p:nvPr>
        </p:nvSpPr>
        <p:spPr>
          <a:xfrm>
            <a:off x="685800" y="639315"/>
            <a:ext cx="8610600" cy="1293028"/>
          </a:xfrm>
        </p:spPr>
        <p:txBody>
          <a:bodyPr/>
          <a:lstStyle/>
          <a:p>
            <a:pPr algn="l"/>
            <a:r>
              <a:rPr lang="en-US" dirty="0"/>
              <a:t>JPEG TO PPM</a:t>
            </a:r>
          </a:p>
        </p:txBody>
      </p:sp>
      <p:sp>
        <p:nvSpPr>
          <p:cNvPr id="3" name="Content Placeholder 2">
            <a:extLst>
              <a:ext uri="{FF2B5EF4-FFF2-40B4-BE49-F238E27FC236}">
                <a16:creationId xmlns:a16="http://schemas.microsoft.com/office/drawing/2014/main" id="{E6105EB2-E8A2-F77E-34A1-218B62CAF7B5}"/>
              </a:ext>
            </a:extLst>
          </p:cNvPr>
          <p:cNvSpPr>
            <a:spLocks noGrp="1"/>
          </p:cNvSpPr>
          <p:nvPr>
            <p:ph idx="1"/>
          </p:nvPr>
        </p:nvSpPr>
        <p:spPr/>
        <p:txBody>
          <a:bodyPr/>
          <a:lstStyle/>
          <a:p>
            <a:r>
              <a:rPr lang="en-US" dirty="0"/>
              <a:t>PPM (Portable Pixel Map) is a file format for storing images in the uncompressed raster graphics format. PPM files are widely used for image processing applications and are easy to read and write using standard file I/O functions.</a:t>
            </a:r>
          </a:p>
          <a:p>
            <a:r>
              <a:rPr lang="en-US" dirty="0"/>
              <a:t>JPEG compression involves several lossy compression steps that result in some loss of image data. To allow for accurate comparison of the original and compressed images, it is common to use a lossless file format, such as PPM, to store the original image. The uncompressed PPM file is then used as input to the JPEG compression algorithm. This approach ensures that any differences between the original and compressed images are solely due to the lossy compression process.</a:t>
            </a:r>
          </a:p>
        </p:txBody>
      </p:sp>
    </p:spTree>
    <p:extLst>
      <p:ext uri="{BB962C8B-B14F-4D97-AF65-F5344CB8AC3E}">
        <p14:creationId xmlns:p14="http://schemas.microsoft.com/office/powerpoint/2010/main" val="4229693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B502-EFC5-994C-487C-B82631B2C779}"/>
              </a:ext>
            </a:extLst>
          </p:cNvPr>
          <p:cNvSpPr>
            <a:spLocks noGrp="1"/>
          </p:cNvSpPr>
          <p:nvPr>
            <p:ph type="title"/>
          </p:nvPr>
        </p:nvSpPr>
        <p:spPr>
          <a:xfrm>
            <a:off x="685800" y="361251"/>
            <a:ext cx="8610600" cy="1293028"/>
          </a:xfrm>
        </p:spPr>
        <p:txBody>
          <a:bodyPr/>
          <a:lstStyle/>
          <a:p>
            <a:pPr algn="l"/>
            <a:r>
              <a:rPr lang="en-US" dirty="0"/>
              <a:t>Huffman coding in jpeg</a:t>
            </a:r>
          </a:p>
        </p:txBody>
      </p:sp>
      <p:sp>
        <p:nvSpPr>
          <p:cNvPr id="3" name="Content Placeholder 2">
            <a:extLst>
              <a:ext uri="{FF2B5EF4-FFF2-40B4-BE49-F238E27FC236}">
                <a16:creationId xmlns:a16="http://schemas.microsoft.com/office/drawing/2014/main" id="{145C3A76-3320-4819-B5EB-011FFDE53FE2}"/>
              </a:ext>
            </a:extLst>
          </p:cNvPr>
          <p:cNvSpPr>
            <a:spLocks noGrp="1"/>
          </p:cNvSpPr>
          <p:nvPr>
            <p:ph idx="1"/>
          </p:nvPr>
        </p:nvSpPr>
        <p:spPr>
          <a:xfrm>
            <a:off x="685800" y="1654280"/>
            <a:ext cx="10820400" cy="5080818"/>
          </a:xfrm>
        </p:spPr>
        <p:txBody>
          <a:bodyPr>
            <a:normAutofit lnSpcReduction="10000"/>
          </a:bodyPr>
          <a:lstStyle/>
          <a:p>
            <a:r>
              <a:rPr lang="en-US" dirty="0"/>
              <a:t>Huffman coding is a lossless data compression technique that is widely used in the JPEG image compression standard. In JPEG compression, Huffman coding is used to compress the quantized Discrete Cosine Transform (DCT) coefficients that represent the image.</a:t>
            </a:r>
          </a:p>
          <a:p>
            <a:pPr marL="0" indent="0">
              <a:buNone/>
            </a:pPr>
            <a:endParaRPr lang="en-US" dirty="0"/>
          </a:p>
          <a:p>
            <a:r>
              <a:rPr lang="en-US" dirty="0"/>
              <a:t>The Huffman coding algorithm works by assigning shorter codes to symbols that occur more frequently in the data and longer codes to symbols that occur less frequently. The algorithm builds a binary tree of nodes, where each leaf node represents a symbol and its weight corresponds to its frequency of occurrence. The tree is constructed in a way that minimizes the total number of bits required to encode the data.</a:t>
            </a:r>
          </a:p>
          <a:p>
            <a:endParaRPr lang="en-US" dirty="0"/>
          </a:p>
          <a:p>
            <a:r>
              <a:rPr lang="en-US" dirty="0"/>
              <a:t>The time complexity for encoding each unique character based on its frequency is O(</a:t>
            </a:r>
            <a:r>
              <a:rPr lang="en-US" dirty="0" err="1"/>
              <a:t>nlog</a:t>
            </a:r>
            <a:r>
              <a:rPr lang="en-US" dirty="0"/>
              <a:t> n). Extracting minimum frequency from the priority queue takes place 2*(n-1) times and its complexity is O(log n). Thus the overall complexity is O(</a:t>
            </a:r>
            <a:r>
              <a:rPr lang="en-US" dirty="0" err="1"/>
              <a:t>nlog</a:t>
            </a:r>
            <a:r>
              <a:rPr lang="en-US" dirty="0"/>
              <a:t> n).</a:t>
            </a:r>
          </a:p>
          <a:p>
            <a:endParaRPr lang="en-US" dirty="0"/>
          </a:p>
          <a:p>
            <a:endParaRPr lang="en-US" dirty="0"/>
          </a:p>
        </p:txBody>
      </p:sp>
    </p:spTree>
    <p:extLst>
      <p:ext uri="{BB962C8B-B14F-4D97-AF65-F5344CB8AC3E}">
        <p14:creationId xmlns:p14="http://schemas.microsoft.com/office/powerpoint/2010/main" val="1935685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1225-0779-C1F5-E375-EE7DBE45BBFA}"/>
              </a:ext>
            </a:extLst>
          </p:cNvPr>
          <p:cNvSpPr>
            <a:spLocks noGrp="1"/>
          </p:cNvSpPr>
          <p:nvPr>
            <p:ph type="title"/>
          </p:nvPr>
        </p:nvSpPr>
        <p:spPr>
          <a:xfrm>
            <a:off x="685800" y="747120"/>
            <a:ext cx="8610600" cy="1293028"/>
          </a:xfrm>
        </p:spPr>
        <p:txBody>
          <a:bodyPr/>
          <a:lstStyle/>
          <a:p>
            <a:pPr algn="l"/>
            <a:r>
              <a:rPr lang="en-US" dirty="0"/>
              <a:t>Color_quantizer.py </a:t>
            </a:r>
          </a:p>
        </p:txBody>
      </p:sp>
      <p:sp>
        <p:nvSpPr>
          <p:cNvPr id="3" name="Content Placeholder 2">
            <a:extLst>
              <a:ext uri="{FF2B5EF4-FFF2-40B4-BE49-F238E27FC236}">
                <a16:creationId xmlns:a16="http://schemas.microsoft.com/office/drawing/2014/main" id="{F21A2B74-81F8-FDBC-C78A-9BFB4D1AEF31}"/>
              </a:ext>
            </a:extLst>
          </p:cNvPr>
          <p:cNvSpPr>
            <a:spLocks noGrp="1"/>
          </p:cNvSpPr>
          <p:nvPr>
            <p:ph idx="1"/>
          </p:nvPr>
        </p:nvSpPr>
        <p:spPr/>
        <p:txBody>
          <a:bodyPr>
            <a:normAutofit lnSpcReduction="10000"/>
          </a:bodyPr>
          <a:lstStyle/>
          <a:p>
            <a:r>
              <a:rPr lang="en-US" dirty="0"/>
              <a:t>This code performs color quantization on an image using K-means clustering in </a:t>
            </a:r>
            <a:r>
              <a:rPr lang="en-US" dirty="0" err="1"/>
              <a:t>PySpark</a:t>
            </a:r>
            <a:r>
              <a:rPr lang="en-US" dirty="0"/>
              <a:t>. </a:t>
            </a:r>
          </a:p>
          <a:p>
            <a:r>
              <a:rPr lang="en-US" dirty="0"/>
              <a:t>The goal of color quantization is to reduce the number of colors in an image while preserving its visual appearance. </a:t>
            </a:r>
          </a:p>
          <a:p>
            <a:r>
              <a:rPr lang="en-US" dirty="0"/>
              <a:t>This can be useful for applications like image compression, where reducing the number of colors can significantly reduce the size of the image file.</a:t>
            </a:r>
          </a:p>
          <a:p>
            <a:r>
              <a:rPr lang="en-US" dirty="0"/>
              <a:t>To start, the code reads an image and converts it to a 2D array of pixels using the </a:t>
            </a:r>
            <a:r>
              <a:rPr lang="en-US" dirty="0" err="1"/>
              <a:t>imread</a:t>
            </a:r>
            <a:r>
              <a:rPr lang="en-US" dirty="0"/>
              <a:t>() function from the matplotlib library. Then, it creates a </a:t>
            </a:r>
            <a:r>
              <a:rPr lang="en-US" dirty="0" err="1"/>
              <a:t>PySpark</a:t>
            </a:r>
            <a:r>
              <a:rPr lang="en-US" dirty="0"/>
              <a:t> </a:t>
            </a:r>
            <a:r>
              <a:rPr lang="en-US" dirty="0" err="1"/>
              <a:t>DataFrame</a:t>
            </a:r>
            <a:r>
              <a:rPr lang="en-US" dirty="0"/>
              <a:t> with a single column named "features" containing the flattened image pixels. </a:t>
            </a:r>
          </a:p>
          <a:p>
            <a:r>
              <a:rPr lang="en-US" dirty="0"/>
              <a:t>This </a:t>
            </a:r>
            <a:r>
              <a:rPr lang="en-US" dirty="0" err="1"/>
              <a:t>DataFrame</a:t>
            </a:r>
            <a:r>
              <a:rPr lang="en-US" dirty="0"/>
              <a:t> is then transformed using a </a:t>
            </a:r>
            <a:r>
              <a:rPr lang="en-US" dirty="0" err="1"/>
              <a:t>VectorAssembler</a:t>
            </a:r>
            <a:r>
              <a:rPr lang="en-US" dirty="0"/>
              <a:t> to convert the "features" column to a vector column named "</a:t>
            </a:r>
            <a:r>
              <a:rPr lang="en-US" dirty="0" err="1"/>
              <a:t>feature_vector</a:t>
            </a:r>
            <a:r>
              <a:rPr lang="en-US" dirty="0"/>
              <a:t>".</a:t>
            </a:r>
          </a:p>
        </p:txBody>
      </p:sp>
    </p:spTree>
    <p:extLst>
      <p:ext uri="{BB962C8B-B14F-4D97-AF65-F5344CB8AC3E}">
        <p14:creationId xmlns:p14="http://schemas.microsoft.com/office/powerpoint/2010/main" val="240768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1225-0779-C1F5-E375-EE7DBE45BBFA}"/>
              </a:ext>
            </a:extLst>
          </p:cNvPr>
          <p:cNvSpPr>
            <a:spLocks noGrp="1"/>
          </p:cNvSpPr>
          <p:nvPr>
            <p:ph type="title"/>
          </p:nvPr>
        </p:nvSpPr>
        <p:spPr>
          <a:xfrm>
            <a:off x="685800" y="747120"/>
            <a:ext cx="8610600" cy="1293028"/>
          </a:xfrm>
        </p:spPr>
        <p:txBody>
          <a:bodyPr/>
          <a:lstStyle/>
          <a:p>
            <a:pPr algn="l"/>
            <a:r>
              <a:rPr lang="en-US" dirty="0"/>
              <a:t>Color_quantizer.py </a:t>
            </a:r>
          </a:p>
        </p:txBody>
      </p:sp>
      <p:sp>
        <p:nvSpPr>
          <p:cNvPr id="3" name="Content Placeholder 2">
            <a:extLst>
              <a:ext uri="{FF2B5EF4-FFF2-40B4-BE49-F238E27FC236}">
                <a16:creationId xmlns:a16="http://schemas.microsoft.com/office/drawing/2014/main" id="{F21A2B74-81F8-FDBC-C78A-9BFB4D1AEF31}"/>
              </a:ext>
            </a:extLst>
          </p:cNvPr>
          <p:cNvSpPr>
            <a:spLocks noGrp="1"/>
          </p:cNvSpPr>
          <p:nvPr>
            <p:ph idx="1"/>
          </p:nvPr>
        </p:nvSpPr>
        <p:spPr/>
        <p:txBody>
          <a:bodyPr>
            <a:normAutofit fontScale="92500"/>
          </a:bodyPr>
          <a:lstStyle/>
          <a:p>
            <a:r>
              <a:rPr lang="en-US" dirty="0"/>
              <a:t>Next, the code uses the elbow method and silhouette score to determine the optimal number of clusters for the K-means algorithm. It iteratively fits K-means models with different values of K and computes the silhouette score for each model. </a:t>
            </a:r>
          </a:p>
          <a:p>
            <a:r>
              <a:rPr lang="en-US" dirty="0"/>
              <a:t>After determining the optimal number of clusters, the code fits a K-means model with that number of clusters to the </a:t>
            </a:r>
            <a:r>
              <a:rPr lang="en-US" dirty="0" err="1"/>
              <a:t>DataFrame</a:t>
            </a:r>
            <a:r>
              <a:rPr lang="en-US" dirty="0"/>
              <a:t>. </a:t>
            </a:r>
          </a:p>
          <a:p>
            <a:r>
              <a:rPr lang="en-US" dirty="0"/>
              <a:t>It uses the model to assign each pixel in the original image to one of the clusters based on its RGB values. </a:t>
            </a:r>
          </a:p>
          <a:p>
            <a:r>
              <a:rPr lang="en-US" dirty="0"/>
              <a:t>The RGB values of the cluster centers are then used to produce a quantized version of the original image, where each pixel is replaced with the RGB values of its assigned cluster center. </a:t>
            </a:r>
          </a:p>
          <a:p>
            <a:r>
              <a:rPr lang="en-US" dirty="0"/>
              <a:t>The quantized image is displayed using the </a:t>
            </a:r>
            <a:r>
              <a:rPr lang="en-US" dirty="0" err="1"/>
              <a:t>imshow</a:t>
            </a:r>
            <a:r>
              <a:rPr lang="en-US" dirty="0"/>
              <a:t>() function from matplotlib.</a:t>
            </a:r>
          </a:p>
        </p:txBody>
      </p:sp>
    </p:spTree>
    <p:extLst>
      <p:ext uri="{BB962C8B-B14F-4D97-AF65-F5344CB8AC3E}">
        <p14:creationId xmlns:p14="http://schemas.microsoft.com/office/powerpoint/2010/main" val="2489346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1225-0779-C1F5-E375-EE7DBE45BBFA}"/>
              </a:ext>
            </a:extLst>
          </p:cNvPr>
          <p:cNvSpPr>
            <a:spLocks noGrp="1"/>
          </p:cNvSpPr>
          <p:nvPr>
            <p:ph type="title"/>
          </p:nvPr>
        </p:nvSpPr>
        <p:spPr>
          <a:xfrm>
            <a:off x="685800" y="747120"/>
            <a:ext cx="8610600" cy="1293028"/>
          </a:xfrm>
        </p:spPr>
        <p:txBody>
          <a:bodyPr/>
          <a:lstStyle/>
          <a:p>
            <a:pPr algn="l"/>
            <a:r>
              <a:rPr lang="en-US" dirty="0"/>
              <a:t>Color_quantizer.py </a:t>
            </a:r>
          </a:p>
        </p:txBody>
      </p:sp>
      <p:pic>
        <p:nvPicPr>
          <p:cNvPr id="5" name="Content Placeholder 4">
            <a:extLst>
              <a:ext uri="{FF2B5EF4-FFF2-40B4-BE49-F238E27FC236}">
                <a16:creationId xmlns:a16="http://schemas.microsoft.com/office/drawing/2014/main" id="{B989B3F2-C109-DD96-21B6-5A26B5E0E8CB}"/>
              </a:ext>
            </a:extLst>
          </p:cNvPr>
          <p:cNvPicPr>
            <a:picLocks noGrp="1" noChangeAspect="1"/>
          </p:cNvPicPr>
          <p:nvPr>
            <p:ph idx="1"/>
          </p:nvPr>
        </p:nvPicPr>
        <p:blipFill>
          <a:blip r:embed="rId2"/>
          <a:stretch>
            <a:fillRect/>
          </a:stretch>
        </p:blipFill>
        <p:spPr>
          <a:xfrm>
            <a:off x="3436929" y="2193925"/>
            <a:ext cx="5318142" cy="4024313"/>
          </a:xfrm>
          <a:prstGeom prst="rect">
            <a:avLst/>
          </a:prstGeom>
        </p:spPr>
      </p:pic>
    </p:spTree>
    <p:extLst>
      <p:ext uri="{BB962C8B-B14F-4D97-AF65-F5344CB8AC3E}">
        <p14:creationId xmlns:p14="http://schemas.microsoft.com/office/powerpoint/2010/main" val="1217834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1225-0779-C1F5-E375-EE7DBE45BBFA}"/>
              </a:ext>
            </a:extLst>
          </p:cNvPr>
          <p:cNvSpPr>
            <a:spLocks noGrp="1"/>
          </p:cNvSpPr>
          <p:nvPr>
            <p:ph type="title"/>
          </p:nvPr>
        </p:nvSpPr>
        <p:spPr>
          <a:xfrm>
            <a:off x="685800" y="747120"/>
            <a:ext cx="8610600" cy="1293028"/>
          </a:xfrm>
        </p:spPr>
        <p:txBody>
          <a:bodyPr/>
          <a:lstStyle/>
          <a:p>
            <a:pPr algn="l"/>
            <a:r>
              <a:rPr lang="en-US" dirty="0"/>
              <a:t>Color_quantizer.py </a:t>
            </a:r>
          </a:p>
        </p:txBody>
      </p:sp>
      <p:pic>
        <p:nvPicPr>
          <p:cNvPr id="7" name="Content Placeholder 6">
            <a:extLst>
              <a:ext uri="{FF2B5EF4-FFF2-40B4-BE49-F238E27FC236}">
                <a16:creationId xmlns:a16="http://schemas.microsoft.com/office/drawing/2014/main" id="{45E3F2BE-8861-24B0-754B-A672B7B5048A}"/>
              </a:ext>
            </a:extLst>
          </p:cNvPr>
          <p:cNvPicPr>
            <a:picLocks noGrp="1" noChangeAspect="1"/>
          </p:cNvPicPr>
          <p:nvPr>
            <p:ph idx="1"/>
          </p:nvPr>
        </p:nvPicPr>
        <p:blipFill>
          <a:blip r:embed="rId2"/>
          <a:stretch>
            <a:fillRect/>
          </a:stretch>
        </p:blipFill>
        <p:spPr>
          <a:xfrm>
            <a:off x="908736" y="2193925"/>
            <a:ext cx="9848403" cy="4301766"/>
          </a:xfrm>
          <a:prstGeom prst="rect">
            <a:avLst/>
          </a:prstGeom>
        </p:spPr>
      </p:pic>
    </p:spTree>
    <p:extLst>
      <p:ext uri="{BB962C8B-B14F-4D97-AF65-F5344CB8AC3E}">
        <p14:creationId xmlns:p14="http://schemas.microsoft.com/office/powerpoint/2010/main" val="3894595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1225-0779-C1F5-E375-EE7DBE45BBFA}"/>
              </a:ext>
            </a:extLst>
          </p:cNvPr>
          <p:cNvSpPr>
            <a:spLocks noGrp="1"/>
          </p:cNvSpPr>
          <p:nvPr>
            <p:ph type="title"/>
          </p:nvPr>
        </p:nvSpPr>
        <p:spPr>
          <a:xfrm>
            <a:off x="685800" y="798879"/>
            <a:ext cx="8610600" cy="1293028"/>
          </a:xfrm>
        </p:spPr>
        <p:txBody>
          <a:bodyPr/>
          <a:lstStyle/>
          <a:p>
            <a:pPr algn="l"/>
            <a:r>
              <a:rPr lang="en-US" dirty="0"/>
              <a:t>GITHUB LINK</a:t>
            </a:r>
          </a:p>
        </p:txBody>
      </p:sp>
      <p:sp>
        <p:nvSpPr>
          <p:cNvPr id="3" name="Content Placeholder 2">
            <a:extLst>
              <a:ext uri="{FF2B5EF4-FFF2-40B4-BE49-F238E27FC236}">
                <a16:creationId xmlns:a16="http://schemas.microsoft.com/office/drawing/2014/main" id="{F21A2B74-81F8-FDBC-C78A-9BFB4D1AEF31}"/>
              </a:ext>
            </a:extLst>
          </p:cNvPr>
          <p:cNvSpPr>
            <a:spLocks noGrp="1"/>
          </p:cNvSpPr>
          <p:nvPr>
            <p:ph idx="1"/>
          </p:nvPr>
        </p:nvSpPr>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https://github.com/rishilss99/Distributed-CDS</a:t>
            </a:r>
          </a:p>
        </p:txBody>
      </p:sp>
    </p:spTree>
    <p:extLst>
      <p:ext uri="{BB962C8B-B14F-4D97-AF65-F5344CB8AC3E}">
        <p14:creationId xmlns:p14="http://schemas.microsoft.com/office/powerpoint/2010/main" val="113565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AE66-9F1E-3539-5DD9-662D3DABFDF2}"/>
              </a:ext>
            </a:extLst>
          </p:cNvPr>
          <p:cNvSpPr>
            <a:spLocks noGrp="1"/>
          </p:cNvSpPr>
          <p:nvPr>
            <p:ph type="title"/>
          </p:nvPr>
        </p:nvSpPr>
        <p:spPr>
          <a:xfrm>
            <a:off x="914400" y="940277"/>
            <a:ext cx="8633604" cy="1091243"/>
          </a:xfrm>
        </p:spPr>
        <p:txBody>
          <a:bodyPr/>
          <a:lstStyle/>
          <a:p>
            <a:pPr algn="l"/>
            <a:r>
              <a:rPr lang="en-US" dirty="0"/>
              <a:t>Hadoop Cluster</a:t>
            </a:r>
          </a:p>
        </p:txBody>
      </p:sp>
      <p:pic>
        <p:nvPicPr>
          <p:cNvPr id="4" name="Content Placeholder 3">
            <a:extLst>
              <a:ext uri="{FF2B5EF4-FFF2-40B4-BE49-F238E27FC236}">
                <a16:creationId xmlns:a16="http://schemas.microsoft.com/office/drawing/2014/main" id="{4515313E-C38B-8553-4848-C625ACCBA41E}"/>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670" t="7779" r="-670" b="21334"/>
          <a:stretch/>
        </p:blipFill>
        <p:spPr bwMode="auto">
          <a:xfrm>
            <a:off x="1049705" y="2193925"/>
            <a:ext cx="10092589" cy="40243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672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EFAF-2CC2-652A-5DAB-37B6F145A897}"/>
              </a:ext>
            </a:extLst>
          </p:cNvPr>
          <p:cNvSpPr>
            <a:spLocks noGrp="1"/>
          </p:cNvSpPr>
          <p:nvPr>
            <p:ph type="title"/>
          </p:nvPr>
        </p:nvSpPr>
        <p:spPr>
          <a:xfrm>
            <a:off x="756249" y="700429"/>
            <a:ext cx="8610600" cy="1293028"/>
          </a:xfrm>
        </p:spPr>
        <p:txBody>
          <a:bodyPr/>
          <a:lstStyle/>
          <a:p>
            <a:pPr algn="l"/>
            <a:r>
              <a:rPr lang="en-US" dirty="0"/>
              <a:t>Web Integration</a:t>
            </a:r>
          </a:p>
        </p:txBody>
      </p:sp>
      <p:sp>
        <p:nvSpPr>
          <p:cNvPr id="3" name="Content Placeholder 2">
            <a:extLst>
              <a:ext uri="{FF2B5EF4-FFF2-40B4-BE49-F238E27FC236}">
                <a16:creationId xmlns:a16="http://schemas.microsoft.com/office/drawing/2014/main" id="{15053C82-CC38-5388-75F1-8E3E82EB9895}"/>
              </a:ext>
            </a:extLst>
          </p:cNvPr>
          <p:cNvSpPr>
            <a:spLocks noGrp="1"/>
          </p:cNvSpPr>
          <p:nvPr>
            <p:ph idx="1"/>
          </p:nvPr>
        </p:nvSpPr>
        <p:spPr/>
        <p:txBody>
          <a:bodyPr/>
          <a:lstStyle/>
          <a:p>
            <a:r>
              <a:rPr lang="en-US" sz="1800" dirty="0"/>
              <a:t>We have created a web application that allows users to sign up, login and upload image or text files into the Hadoop Distributed File System (HDFS). After a user successfully logs in, upon authentication, they can upload, download or delete a file into the HDFS Cluster.</a:t>
            </a:r>
          </a:p>
          <a:p>
            <a:endParaRPr lang="en-US" dirty="0"/>
          </a:p>
        </p:txBody>
      </p:sp>
      <p:pic>
        <p:nvPicPr>
          <p:cNvPr id="5" name="Picture 4">
            <a:extLst>
              <a:ext uri="{FF2B5EF4-FFF2-40B4-BE49-F238E27FC236}">
                <a16:creationId xmlns:a16="http://schemas.microsoft.com/office/drawing/2014/main" id="{F3356551-C3D8-F8B0-A2DB-73EE26362FE1}"/>
              </a:ext>
            </a:extLst>
          </p:cNvPr>
          <p:cNvPicPr>
            <a:picLocks noChangeAspect="1"/>
          </p:cNvPicPr>
          <p:nvPr/>
        </p:nvPicPr>
        <p:blipFill>
          <a:blip r:embed="rId2"/>
          <a:stretch>
            <a:fillRect/>
          </a:stretch>
        </p:blipFill>
        <p:spPr>
          <a:xfrm>
            <a:off x="997573" y="3085381"/>
            <a:ext cx="3796054" cy="3505200"/>
          </a:xfrm>
          <a:prstGeom prst="rect">
            <a:avLst/>
          </a:prstGeom>
        </p:spPr>
      </p:pic>
    </p:spTree>
    <p:extLst>
      <p:ext uri="{BB962C8B-B14F-4D97-AF65-F5344CB8AC3E}">
        <p14:creationId xmlns:p14="http://schemas.microsoft.com/office/powerpoint/2010/main" val="321581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7837-0248-7651-4A90-2B5F384BC368}"/>
              </a:ext>
            </a:extLst>
          </p:cNvPr>
          <p:cNvSpPr>
            <a:spLocks noGrp="1"/>
          </p:cNvSpPr>
          <p:nvPr>
            <p:ph type="title"/>
          </p:nvPr>
        </p:nvSpPr>
        <p:spPr>
          <a:xfrm>
            <a:off x="1153064" y="678109"/>
            <a:ext cx="8610600" cy="1293028"/>
          </a:xfrm>
        </p:spPr>
        <p:txBody>
          <a:bodyPr/>
          <a:lstStyle/>
          <a:p>
            <a:pPr algn="l"/>
            <a:r>
              <a:rPr lang="en-US" dirty="0"/>
              <a:t>Workflow</a:t>
            </a:r>
          </a:p>
        </p:txBody>
      </p:sp>
      <p:pic>
        <p:nvPicPr>
          <p:cNvPr id="7" name="Content Placeholder 6">
            <a:extLst>
              <a:ext uri="{FF2B5EF4-FFF2-40B4-BE49-F238E27FC236}">
                <a16:creationId xmlns:a16="http://schemas.microsoft.com/office/drawing/2014/main" id="{7303F4E3-6D9D-83B3-CCF2-EC56BFC8C6A0}"/>
              </a:ext>
            </a:extLst>
          </p:cNvPr>
          <p:cNvPicPr>
            <a:picLocks noGrp="1" noChangeAspect="1"/>
          </p:cNvPicPr>
          <p:nvPr>
            <p:ph idx="1"/>
          </p:nvPr>
        </p:nvPicPr>
        <p:blipFill rotWithShape="1">
          <a:blip r:embed="rId2"/>
          <a:srcRect r="6293" b="5204"/>
          <a:stretch/>
        </p:blipFill>
        <p:spPr>
          <a:xfrm>
            <a:off x="2548918" y="2160918"/>
            <a:ext cx="6940140" cy="2915727"/>
          </a:xfrm>
          <a:prstGeom prst="rect">
            <a:avLst/>
          </a:prstGeom>
        </p:spPr>
      </p:pic>
    </p:spTree>
    <p:extLst>
      <p:ext uri="{BB962C8B-B14F-4D97-AF65-F5344CB8AC3E}">
        <p14:creationId xmlns:p14="http://schemas.microsoft.com/office/powerpoint/2010/main" val="1399400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C294-76A2-91CE-83E2-7B98E03E4BCE}"/>
              </a:ext>
            </a:extLst>
          </p:cNvPr>
          <p:cNvSpPr>
            <a:spLocks noGrp="1"/>
          </p:cNvSpPr>
          <p:nvPr>
            <p:ph type="title"/>
          </p:nvPr>
        </p:nvSpPr>
        <p:spPr>
          <a:xfrm>
            <a:off x="685800" y="948042"/>
            <a:ext cx="8610600" cy="1246518"/>
          </a:xfrm>
        </p:spPr>
        <p:txBody>
          <a:bodyPr/>
          <a:lstStyle/>
          <a:p>
            <a:pPr algn="l"/>
            <a:r>
              <a:rPr lang="en-US" dirty="0"/>
              <a:t>Main.py and INIT.PY</a:t>
            </a:r>
          </a:p>
        </p:txBody>
      </p:sp>
      <p:sp>
        <p:nvSpPr>
          <p:cNvPr id="3" name="Content Placeholder 2">
            <a:extLst>
              <a:ext uri="{FF2B5EF4-FFF2-40B4-BE49-F238E27FC236}">
                <a16:creationId xmlns:a16="http://schemas.microsoft.com/office/drawing/2014/main" id="{F5F9FD13-A28A-6DA7-2D8A-7A3AB09047E9}"/>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We have created </a:t>
            </a:r>
            <a:r>
              <a:rPr lang="en-US" b="0" i="0" dirty="0">
                <a:effectLst/>
                <a:latin typeface="Arial" panose="020B0604020202020204" pitchFamily="34" charset="0"/>
                <a:cs typeface="Arial" panose="020B0604020202020204" pitchFamily="34" charset="0"/>
              </a:rPr>
              <a:t>a web application that allows users to sign up, login and upload image or text files into the Hadoop Distributed File System (HDFS).</a:t>
            </a:r>
          </a:p>
          <a:p>
            <a:endParaRPr lang="en-US" b="0" i="0" dirty="0">
              <a:effectLst/>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main.py, </a:t>
            </a:r>
            <a:r>
              <a:rPr lang="en-US" dirty="0" err="1">
                <a:latin typeface="Arial" panose="020B0604020202020204" pitchFamily="34" charset="0"/>
                <a:cs typeface="Arial" panose="020B0604020202020204" pitchFamily="34" charset="0"/>
              </a:rPr>
              <a:t>create_app</a:t>
            </a:r>
            <a:r>
              <a:rPr lang="en-US" dirty="0">
                <a:latin typeface="Arial" panose="020B0604020202020204" pitchFamily="34" charset="0"/>
                <a:cs typeface="Arial" panose="020B0604020202020204" pitchFamily="34" charset="0"/>
              </a:rPr>
              <a:t>() is used to create the Flask application instance and initialize the required extensions such as </a:t>
            </a:r>
            <a:r>
              <a:rPr lang="en-US" dirty="0" err="1">
                <a:latin typeface="Arial" panose="020B0604020202020204" pitchFamily="34" charset="0"/>
                <a:cs typeface="Arial" panose="020B0604020202020204" pitchFamily="34" charset="0"/>
              </a:rPr>
              <a:t>SQLAlchemy</a:t>
            </a:r>
            <a:r>
              <a:rPr lang="en-US" dirty="0">
                <a:latin typeface="Arial" panose="020B0604020202020204" pitchFamily="34" charset="0"/>
                <a:cs typeface="Arial" panose="020B0604020202020204" pitchFamily="34" charset="0"/>
              </a:rPr>
              <a:t> and Flask-Login.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SQL Alchemy is used to set up the database connection and creates all the required tables if they do not exist.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Flask-Login makes it easier to handle user authentication and session management in Flask applications.</a:t>
            </a:r>
          </a:p>
        </p:txBody>
      </p:sp>
    </p:spTree>
    <p:extLst>
      <p:ext uri="{BB962C8B-B14F-4D97-AF65-F5344CB8AC3E}">
        <p14:creationId xmlns:p14="http://schemas.microsoft.com/office/powerpoint/2010/main" val="158083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D981-923C-6A87-EB89-D13EA3542237}"/>
              </a:ext>
            </a:extLst>
          </p:cNvPr>
          <p:cNvSpPr>
            <a:spLocks noGrp="1"/>
          </p:cNvSpPr>
          <p:nvPr>
            <p:ph type="title"/>
          </p:nvPr>
        </p:nvSpPr>
        <p:spPr>
          <a:xfrm>
            <a:off x="685800" y="764373"/>
            <a:ext cx="10820400" cy="1293028"/>
          </a:xfrm>
        </p:spPr>
        <p:txBody>
          <a:bodyPr/>
          <a:lstStyle/>
          <a:p>
            <a:pPr algn="l"/>
            <a:r>
              <a:rPr lang="en-US" dirty="0"/>
              <a:t>Models.py and Views.py</a:t>
            </a:r>
          </a:p>
        </p:txBody>
      </p:sp>
      <p:sp>
        <p:nvSpPr>
          <p:cNvPr id="3" name="Content Placeholder 2">
            <a:extLst>
              <a:ext uri="{FF2B5EF4-FFF2-40B4-BE49-F238E27FC236}">
                <a16:creationId xmlns:a16="http://schemas.microsoft.com/office/drawing/2014/main" id="{BDA6D263-3893-F2D7-3FD9-FBED2B14D0E9}"/>
              </a:ext>
            </a:extLst>
          </p:cNvPr>
          <p:cNvSpPr>
            <a:spLocks noGrp="1"/>
          </p:cNvSpPr>
          <p:nvPr>
            <p:ph idx="1"/>
          </p:nvPr>
        </p:nvSpPr>
        <p:spPr/>
        <p:txBody>
          <a:bodyPr/>
          <a:lstStyle/>
          <a:p>
            <a:r>
              <a:rPr lang="en-US" dirty="0"/>
              <a:t>It has been structured using the Model-View-Controller (MVC) pattern, with separate files for each component</a:t>
            </a:r>
          </a:p>
          <a:p>
            <a:endParaRPr lang="en-US" dirty="0"/>
          </a:p>
          <a:p>
            <a:r>
              <a:rPr lang="en-US" dirty="0"/>
              <a:t>models.py: This file defines the data models for the database, including the User and Note models. It sets up the relationships between these models and defines the fields for each one.</a:t>
            </a:r>
          </a:p>
          <a:p>
            <a:endParaRPr lang="en-US" dirty="0"/>
          </a:p>
          <a:p>
            <a:r>
              <a:rPr lang="en-US" dirty="0"/>
              <a:t>views.py: This file defines the routes for the web pages, such as the home page and the login page. It uses the Flask-Login extension to manage access to these pages, so only authenticated users can view them.</a:t>
            </a:r>
          </a:p>
        </p:txBody>
      </p:sp>
    </p:spTree>
    <p:extLst>
      <p:ext uri="{BB962C8B-B14F-4D97-AF65-F5344CB8AC3E}">
        <p14:creationId xmlns:p14="http://schemas.microsoft.com/office/powerpoint/2010/main" val="313024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D981-923C-6A87-EB89-D13EA3542237}"/>
              </a:ext>
            </a:extLst>
          </p:cNvPr>
          <p:cNvSpPr>
            <a:spLocks noGrp="1"/>
          </p:cNvSpPr>
          <p:nvPr>
            <p:ph type="title"/>
          </p:nvPr>
        </p:nvSpPr>
        <p:spPr>
          <a:xfrm>
            <a:off x="685800" y="764373"/>
            <a:ext cx="10820400" cy="1293028"/>
          </a:xfrm>
        </p:spPr>
        <p:txBody>
          <a:bodyPr/>
          <a:lstStyle/>
          <a:p>
            <a:pPr algn="l"/>
            <a:r>
              <a:rPr lang="en-US" dirty="0"/>
              <a:t>Auth.py</a:t>
            </a:r>
          </a:p>
        </p:txBody>
      </p:sp>
      <p:sp>
        <p:nvSpPr>
          <p:cNvPr id="3" name="Content Placeholder 2">
            <a:extLst>
              <a:ext uri="{FF2B5EF4-FFF2-40B4-BE49-F238E27FC236}">
                <a16:creationId xmlns:a16="http://schemas.microsoft.com/office/drawing/2014/main" id="{BDA6D263-3893-F2D7-3FD9-FBED2B14D0E9}"/>
              </a:ext>
            </a:extLst>
          </p:cNvPr>
          <p:cNvSpPr>
            <a:spLocks noGrp="1"/>
          </p:cNvSpPr>
          <p:nvPr>
            <p:ph idx="1"/>
          </p:nvPr>
        </p:nvSpPr>
        <p:spPr/>
        <p:txBody>
          <a:bodyPr/>
          <a:lstStyle/>
          <a:p>
            <a:r>
              <a:rPr lang="en-US" dirty="0"/>
              <a:t>auth.py is a module that contains the authentication functionality for the Flask application. </a:t>
            </a:r>
          </a:p>
          <a:p>
            <a:endParaRPr lang="en-US" dirty="0"/>
          </a:p>
          <a:p>
            <a:r>
              <a:rPr lang="en-US" dirty="0"/>
              <a:t>It defines routes for the login and logout pages, as well as a custom user loader function to load users from the database.</a:t>
            </a:r>
          </a:p>
          <a:p>
            <a:endParaRPr lang="en-US" dirty="0"/>
          </a:p>
          <a:p>
            <a:r>
              <a:rPr lang="en-US" dirty="0"/>
              <a:t>The module uses the Flask-Login extension to handle user authentication. </a:t>
            </a:r>
          </a:p>
          <a:p>
            <a:endParaRPr lang="en-US" dirty="0"/>
          </a:p>
          <a:p>
            <a:r>
              <a:rPr lang="en-US" dirty="0"/>
              <a:t>When a user logs in, Flask-Login sets a cookie in the user's browser with a secure token, which is used to verify subsequent requests from the same user.</a:t>
            </a:r>
          </a:p>
        </p:txBody>
      </p:sp>
    </p:spTree>
    <p:extLst>
      <p:ext uri="{BB962C8B-B14F-4D97-AF65-F5344CB8AC3E}">
        <p14:creationId xmlns:p14="http://schemas.microsoft.com/office/powerpoint/2010/main" val="2329470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1225-0779-C1F5-E375-EE7DBE45BBFA}"/>
              </a:ext>
            </a:extLst>
          </p:cNvPr>
          <p:cNvSpPr>
            <a:spLocks noGrp="1"/>
          </p:cNvSpPr>
          <p:nvPr>
            <p:ph type="title"/>
          </p:nvPr>
        </p:nvSpPr>
        <p:spPr>
          <a:xfrm>
            <a:off x="685800" y="798879"/>
            <a:ext cx="8610600" cy="1293028"/>
          </a:xfrm>
        </p:spPr>
        <p:txBody>
          <a:bodyPr/>
          <a:lstStyle/>
          <a:p>
            <a:pPr algn="l"/>
            <a:r>
              <a:rPr lang="en-US" dirty="0"/>
              <a:t>Image processing using C++</a:t>
            </a:r>
          </a:p>
        </p:txBody>
      </p:sp>
      <p:sp>
        <p:nvSpPr>
          <p:cNvPr id="3" name="Content Placeholder 2">
            <a:extLst>
              <a:ext uri="{FF2B5EF4-FFF2-40B4-BE49-F238E27FC236}">
                <a16:creationId xmlns:a16="http://schemas.microsoft.com/office/drawing/2014/main" id="{F21A2B74-81F8-FDBC-C78A-9BFB4D1AEF31}"/>
              </a:ext>
            </a:extLst>
          </p:cNvPr>
          <p:cNvSpPr>
            <a:spLocks noGrp="1"/>
          </p:cNvSpPr>
          <p:nvPr>
            <p:ph idx="1"/>
          </p:nvPr>
        </p:nvSpPr>
        <p:spPr/>
        <p:txBody>
          <a:bodyPr>
            <a:normAutofit/>
          </a:bodyPr>
          <a:lstStyle/>
          <a:p>
            <a:r>
              <a:rPr lang="en-US" dirty="0"/>
              <a:t>Image processing using C++ involves the use of C++ programming language to manipulate digital images. It is a widely used language in computer vision and image processing due to its high performance and low-level control of hardware resources.</a:t>
            </a:r>
          </a:p>
          <a:p>
            <a:r>
              <a:rPr lang="en-US" dirty="0"/>
              <a:t>Image data compression using quantization is a technique that reduces the amount of storage required to represent an image while maintaining an acceptable level of visual quality. The basic idea behind this technique is to reduce the number of colors in the image by grouping similar colors together and representing them with fewer bits.</a:t>
            </a:r>
          </a:p>
        </p:txBody>
      </p:sp>
    </p:spTree>
    <p:extLst>
      <p:ext uri="{BB962C8B-B14F-4D97-AF65-F5344CB8AC3E}">
        <p14:creationId xmlns:p14="http://schemas.microsoft.com/office/powerpoint/2010/main" val="375792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78D3-4594-1945-1185-5C7F5F713B12}"/>
              </a:ext>
            </a:extLst>
          </p:cNvPr>
          <p:cNvSpPr>
            <a:spLocks noGrp="1"/>
          </p:cNvSpPr>
          <p:nvPr>
            <p:ph type="title"/>
          </p:nvPr>
        </p:nvSpPr>
        <p:spPr>
          <a:xfrm>
            <a:off x="685800" y="639315"/>
            <a:ext cx="8610600" cy="1293028"/>
          </a:xfrm>
        </p:spPr>
        <p:txBody>
          <a:bodyPr/>
          <a:lstStyle/>
          <a:p>
            <a:pPr algn="l"/>
            <a:r>
              <a:rPr lang="en-US" dirty="0"/>
              <a:t>Image processing using </a:t>
            </a:r>
            <a:r>
              <a:rPr lang="en-US" dirty="0" err="1"/>
              <a:t>pyspark</a:t>
            </a:r>
            <a:endParaRPr lang="en-US" dirty="0"/>
          </a:p>
        </p:txBody>
      </p:sp>
      <p:sp>
        <p:nvSpPr>
          <p:cNvPr id="3" name="Content Placeholder 2">
            <a:extLst>
              <a:ext uri="{FF2B5EF4-FFF2-40B4-BE49-F238E27FC236}">
                <a16:creationId xmlns:a16="http://schemas.microsoft.com/office/drawing/2014/main" id="{B3C06F32-8297-6A49-F772-8D13254F5C58}"/>
              </a:ext>
            </a:extLst>
          </p:cNvPr>
          <p:cNvSpPr>
            <a:spLocks noGrp="1"/>
          </p:cNvSpPr>
          <p:nvPr>
            <p:ph idx="1"/>
          </p:nvPr>
        </p:nvSpPr>
        <p:spPr/>
        <p:txBody>
          <a:bodyPr/>
          <a:lstStyle/>
          <a:p>
            <a:r>
              <a:rPr lang="en-US" dirty="0"/>
              <a:t>According to its documentation, the pipe operator enables Spark to process RDD data using external applications. The use of pipe is not C/C++ specific, and it can be used to call external code written in an arbitrary language (shell scripts included). Internally, Spark uses a special type of RDD, the </a:t>
            </a:r>
            <a:r>
              <a:rPr lang="en-US" dirty="0" err="1"/>
              <a:t>PipedRDD</a:t>
            </a:r>
            <a:r>
              <a:rPr lang="en-US" dirty="0"/>
              <a:t>, to pipe the contents of each data partition through the specified external program. </a:t>
            </a:r>
          </a:p>
          <a:p>
            <a:r>
              <a:rPr lang="en-US" dirty="0"/>
              <a:t>RDD stands for Resilient Distributed Datasets, and it is a fundamental data structure in Apache Spark, a popular open-source distributed computing framework. RDD is an immutable, fault-tolerant collection of data elements that can be processed in parallel across a cluster of machines.</a:t>
            </a:r>
          </a:p>
        </p:txBody>
      </p:sp>
    </p:spTree>
    <p:extLst>
      <p:ext uri="{BB962C8B-B14F-4D97-AF65-F5344CB8AC3E}">
        <p14:creationId xmlns:p14="http://schemas.microsoft.com/office/powerpoint/2010/main" val="42799334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339</TotalTime>
  <Words>1486</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Vapor Trail</vt:lpstr>
      <vt:lpstr>Distributed Image Processing using PySpark in HDFS</vt:lpstr>
      <vt:lpstr>Hadoop Cluster</vt:lpstr>
      <vt:lpstr>Web Integration</vt:lpstr>
      <vt:lpstr>Workflow</vt:lpstr>
      <vt:lpstr>Main.py and INIT.PY</vt:lpstr>
      <vt:lpstr>Models.py and Views.py</vt:lpstr>
      <vt:lpstr>Auth.py</vt:lpstr>
      <vt:lpstr>Image processing using C++</vt:lpstr>
      <vt:lpstr>Image processing using pyspark</vt:lpstr>
      <vt:lpstr>JPEG Compression</vt:lpstr>
      <vt:lpstr>Entropy Coding Using Run-Length Encoding and Huffman Coding</vt:lpstr>
      <vt:lpstr>JPEG Decoder</vt:lpstr>
      <vt:lpstr>JPEG TO PPM</vt:lpstr>
      <vt:lpstr>Huffman coding in jpeg</vt:lpstr>
      <vt:lpstr>Color_quantizer.py </vt:lpstr>
      <vt:lpstr>Color_quantizer.py </vt:lpstr>
      <vt:lpstr>Color_quantizer.py </vt:lpstr>
      <vt:lpstr>Color_quantizer.py </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Content Delivery System</dc:title>
  <dc:creator>vishwaksen jalagam</dc:creator>
  <cp:lastModifiedBy>Rishil Sandip Shah</cp:lastModifiedBy>
  <cp:revision>3</cp:revision>
  <dcterms:created xsi:type="dcterms:W3CDTF">2023-03-26T18:58:30Z</dcterms:created>
  <dcterms:modified xsi:type="dcterms:W3CDTF">2023-05-08T21:35:08Z</dcterms:modified>
</cp:coreProperties>
</file>