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71" r:id="rId9"/>
    <p:sldId id="263" r:id="rId10"/>
    <p:sldId id="264" r:id="rId11"/>
    <p:sldId id="265" r:id="rId12"/>
    <p:sldId id="267" r:id="rId13"/>
    <p:sldId id="268" r:id="rId14"/>
    <p:sldId id="276" r:id="rId15"/>
    <p:sldId id="269" r:id="rId16"/>
    <p:sldId id="275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A988-F328-D614-3963-189E6C9F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59F75-0A78-7347-E852-41FB1A0A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48DCF-D2B9-07EF-5E8C-77DCE3AB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7E1D-3396-96F0-C6CA-2BC1E375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A759-860F-F10F-2600-2F3F02B3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1156-1167-69DD-19B7-3C2B1946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F0184-F03C-92A1-5723-96BD92AF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B71C-8807-F165-ED24-B43D62D0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11936-F3B9-4853-2692-61A42F8B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5D9A-948E-A954-D1C3-6FA72592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1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284C9-B38C-64C4-CFF9-C10A54907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C250D-C1ED-35A7-47E8-E0864A38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2E77-4AF5-3E10-9683-E81654D6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2379-6ED2-A889-8DC3-B648EE01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CB52-BFD4-651C-BD84-79CFB21E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7409-FA93-51B5-1249-591E2414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65C0-4CC0-93EC-E0EF-9A8FA5FC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35FB-7282-1ED4-C4BF-51D65135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C9F7-7971-93BC-60F6-5A61FD38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3591-CBC8-A208-202F-DF205715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71E3-73D7-254C-E021-BEA3C5A5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2828-96C1-E89C-C26E-EBE50F51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2E03-E589-9084-0290-4D446E84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5E2B-CC54-6C0E-274C-EFCDA585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AB1B-BA58-2313-044C-107A2FF2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9AA4-6650-4314-75B0-B456FE66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F2F6-6D79-83E0-9079-278BDDB4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3D20-0668-7B64-9911-B3364998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4D16-527C-5E29-7A07-2A1D7EC8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3A221-E2CE-DBA4-BFF7-A5EA54BB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3FBD-83C8-714A-A51F-63B365E7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5DAC-A454-8312-66BC-EEDFD7EB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EBF9-B378-C9E3-967F-B825C2CB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A3C41-82E1-6F56-A32D-5A983D053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53EAF-E0A4-47FF-A001-EA362FA97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01C4B-3C72-E8E1-9E41-61A6D3655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8833D-449C-28B5-442F-C1C44861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89B78-E82F-4935-3A00-BF978EE4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09389-DA62-329A-79AA-417222F8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EE65-5FC3-91CF-D066-E1841BFA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39EBB-0379-DCDC-48FD-B0C290C1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31698-5243-9210-59AE-6ECD2CD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769B1-E048-254C-24E3-A9972A40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5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F05AE-7F7A-812B-C078-7B840636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72797-2B1D-D153-7BCE-6CE1E2BE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384A-FB89-5185-A879-B48EBB47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47B5-C6EB-AF70-FAFA-9E7BD92A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1FF3-BD27-13F3-DA9F-50384753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8FA7F-1DC9-25F1-DA99-443AD48B9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BC6C-664E-D265-403F-281F927B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413C0-B793-A24B-2A78-D5741BEF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92A50-C5CB-1D0C-952A-3F20314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9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3F51-7151-1C07-33BE-B1EE90E8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399BD-A8AF-F68B-7FA7-45F726A6F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749E0-8C76-E9B8-BC7A-E20AE36D8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E307B-4985-454D-1979-AA828E48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39F6C-F6EA-6307-1D1C-770EF6C0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76DC4-3174-9241-B706-C357E1B7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14478-613C-9514-3EC2-EE6E1595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359B-8870-A9E7-E80A-E6A1988B7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FE45-C031-315B-0DBF-8BACD093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56C2-7991-4475-ADDA-47F3CD3C7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885D0-BB13-FC48-577F-FB2BC3B0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3C26-369A-E119-0FA3-BF6446F98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8F7D-1812-493D-954F-8F04473A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55C8-0F20-8268-75E4-1D36E1D35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763" y="868362"/>
            <a:ext cx="10257453" cy="2387600"/>
          </a:xfrm>
        </p:spPr>
        <p:txBody>
          <a:bodyPr/>
          <a:lstStyle/>
          <a:p>
            <a:r>
              <a:rPr lang="en-US" dirty="0"/>
              <a:t>FAST RELIABLE FILE TRANSFER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7BCCA-5BAB-F519-4E86-F81DCD67C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: Nuo Xu </a:t>
            </a:r>
          </a:p>
          <a:p>
            <a:pPr algn="r"/>
            <a:r>
              <a:rPr lang="en-US" dirty="0"/>
              <a:t>Pooja Ravindra</a:t>
            </a:r>
          </a:p>
          <a:p>
            <a:pPr algn="r"/>
            <a:r>
              <a:rPr lang="en-US" dirty="0"/>
              <a:t>Vishwaksen Jalagam</a:t>
            </a:r>
          </a:p>
        </p:txBody>
      </p:sp>
    </p:spTree>
    <p:extLst>
      <p:ext uri="{BB962C8B-B14F-4D97-AF65-F5344CB8AC3E}">
        <p14:creationId xmlns:p14="http://schemas.microsoft.com/office/powerpoint/2010/main" val="99010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765"/>
    </mc:Choice>
    <mc:Fallback>
      <p:transition spd="slow" advTm="1067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339B-FCB2-E286-89BD-18B8EAF9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Case 1: For RTT of 10ms, drop of 1%, MTU 9001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52556D-8E7F-78E2-48FE-D31F1D274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0" y="1909601"/>
            <a:ext cx="10122143" cy="4006008"/>
          </a:xfrm>
        </p:spPr>
      </p:pic>
    </p:spTree>
    <p:extLst>
      <p:ext uri="{BB962C8B-B14F-4D97-AF65-F5344CB8AC3E}">
        <p14:creationId xmlns:p14="http://schemas.microsoft.com/office/powerpoint/2010/main" val="352617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48B-47B8-D553-178D-5F89E2D6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tc</a:t>
            </a:r>
            <a:r>
              <a:rPr lang="en-US" sz="1800" dirty="0"/>
              <a:t> </a:t>
            </a:r>
            <a:r>
              <a:rPr lang="en-US" sz="1800" dirty="0" err="1"/>
              <a:t>qdisc</a:t>
            </a:r>
            <a:r>
              <a:rPr lang="en-US" sz="1800" dirty="0"/>
              <a:t> add dev eth0 root </a:t>
            </a:r>
            <a:r>
              <a:rPr lang="en-US" sz="1800" dirty="0" err="1"/>
              <a:t>tbf</a:t>
            </a:r>
            <a:r>
              <a:rPr lang="en-US" sz="1800" dirty="0"/>
              <a:t> rate 100mbit latency 0.001ms burst 9015 </a:t>
            </a:r>
            <a:br>
              <a:rPr lang="en-US" sz="1800" dirty="0"/>
            </a:b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tc</a:t>
            </a:r>
            <a:r>
              <a:rPr lang="en-US" sz="1800" dirty="0"/>
              <a:t> </a:t>
            </a:r>
            <a:r>
              <a:rPr lang="en-US" sz="1800" dirty="0" err="1"/>
              <a:t>qdisc</a:t>
            </a:r>
            <a:r>
              <a:rPr lang="en-US" sz="1800" dirty="0"/>
              <a:t> add dev eth0 root handle 1:0 </a:t>
            </a:r>
            <a:r>
              <a:rPr lang="en-US" sz="1800" dirty="0" err="1"/>
              <a:t>tbf</a:t>
            </a:r>
            <a:r>
              <a:rPr lang="en-US" sz="1800" dirty="0"/>
              <a:t> rate 100mbit latency 0.001ms burst 9015</a:t>
            </a:r>
            <a:br>
              <a:rPr lang="en-US" sz="1800" dirty="0"/>
            </a:b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tc</a:t>
            </a:r>
            <a:r>
              <a:rPr lang="en-US" sz="1800" dirty="0"/>
              <a:t> </a:t>
            </a:r>
            <a:r>
              <a:rPr lang="en-US" sz="1800" dirty="0" err="1"/>
              <a:t>qdisc</a:t>
            </a:r>
            <a:r>
              <a:rPr lang="en-US" sz="1800" dirty="0"/>
              <a:t> add dev eth1 root handle 1:0 </a:t>
            </a:r>
            <a:r>
              <a:rPr lang="en-US" sz="1800" dirty="0" err="1"/>
              <a:t>tbf</a:t>
            </a:r>
            <a:r>
              <a:rPr lang="en-US" sz="1800" dirty="0"/>
              <a:t> rate 100mbit latency 0.001ms burst 9015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35E781-005A-21AC-DDCE-B2CDA287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6" y="1966913"/>
            <a:ext cx="9312948" cy="4351338"/>
          </a:xfrm>
        </p:spPr>
      </p:pic>
    </p:spTree>
    <p:extLst>
      <p:ext uri="{BB962C8B-B14F-4D97-AF65-F5344CB8AC3E}">
        <p14:creationId xmlns:p14="http://schemas.microsoft.com/office/powerpoint/2010/main" val="256705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FFAD-B4B6-9789-CD16-2851B3F2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32080"/>
            <a:ext cx="11722100" cy="1325563"/>
          </a:xfrm>
        </p:spPr>
        <p:txBody>
          <a:bodyPr/>
          <a:lstStyle/>
          <a:p>
            <a:r>
              <a:rPr lang="en-US" sz="4400" b="1" dirty="0"/>
              <a:t>Case 2: For RTT of 200ms, drop of 20%, MTU 9001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F68673-D913-C656-178B-69BE43E4C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84" y="1375410"/>
            <a:ext cx="7787629" cy="2411095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D70B6C5-0262-9DF6-2DBD-AC2C57BC3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85" y="3891280"/>
            <a:ext cx="7787629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4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6E55-7C9F-228E-867A-BE1D8A66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8" y="132060"/>
            <a:ext cx="11092543" cy="1325563"/>
          </a:xfrm>
        </p:spPr>
        <p:txBody>
          <a:bodyPr/>
          <a:lstStyle/>
          <a:p>
            <a:r>
              <a:rPr lang="en-US" sz="4400" b="1" dirty="0"/>
              <a:t>Case 3: For RTT of 200ms, drop of 0%, MTU 9001</a:t>
            </a:r>
            <a:endParaRPr lang="en-US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61B8DAE-6289-D66C-EE51-9411BA34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3901460"/>
            <a:ext cx="7620000" cy="2824480"/>
          </a:xfr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DF6DF5D-732C-10EA-95F1-3F48CCE7E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254760"/>
            <a:ext cx="7620000" cy="26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163E-ED83-AFBC-38F4-F96BA7A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: RTT 200ms, Loss 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7DCA-F2F0-39F8-1217-B63E5CBB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size 100Mbit 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A83C2C-654D-255F-709E-5A7A3C64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335213"/>
            <a:ext cx="9544050" cy="39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AB52-34C7-FF41-2EFA-7090053B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7B4E89-4227-B0B5-9E63-2CF748E4D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984349"/>
              </p:ext>
            </p:extLst>
          </p:nvPr>
        </p:nvGraphicFramePr>
        <p:xfrm>
          <a:off x="838200" y="1825624"/>
          <a:ext cx="10515597" cy="177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499887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2021635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58683404"/>
                    </a:ext>
                  </a:extLst>
                </a:gridCol>
              </a:tblGrid>
              <a:tr h="442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Throughput for MTU=1500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 for MTU=9001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52653"/>
                  </a:ext>
                </a:extLst>
              </a:tr>
              <a:tr h="442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24.12 Mbps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56.62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88632"/>
                  </a:ext>
                </a:extLst>
              </a:tr>
              <a:tr h="442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641 Kbps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1.337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41809"/>
                  </a:ext>
                </a:extLst>
              </a:tr>
              <a:tr h="442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24.22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26.69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9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6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14EC-9DCA-EF86-6EF5-2A935152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117507"/>
            <a:ext cx="10515600" cy="1325563"/>
          </a:xfrm>
        </p:spPr>
        <p:txBody>
          <a:bodyPr/>
          <a:lstStyle/>
          <a:p>
            <a:r>
              <a:rPr lang="en-US" dirty="0"/>
              <a:t>ISSUES ENCOUNTERED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6057-ABE9-BACA-E156-84FE70EC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443070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Issue 1: UDP socket overload on AWS t2.micro, causing a high sending rate and overwhelming the server</a:t>
            </a:r>
          </a:p>
          <a:p>
            <a:endParaRPr lang="en-US" sz="2000" dirty="0"/>
          </a:p>
          <a:p>
            <a:r>
              <a:rPr lang="en-US" sz="2000" dirty="0"/>
              <a:t>Issue 2: Suboptimal performance in case 2 with increased delay and packet loss, especially with an MTU of 1500</a:t>
            </a:r>
          </a:p>
          <a:p>
            <a:endParaRPr lang="en-US" sz="2000" dirty="0"/>
          </a:p>
          <a:p>
            <a:r>
              <a:rPr lang="en-US" sz="2000" dirty="0"/>
              <a:t>Adaptation: Transitioned retransmission logic from UDP to TCP due to frequent ACK packet loss during case 2</a:t>
            </a:r>
          </a:p>
          <a:p>
            <a:endParaRPr lang="en-US" sz="2000" dirty="0"/>
          </a:p>
          <a:p>
            <a:r>
              <a:rPr lang="en-US" sz="2000" dirty="0"/>
              <a:t>Scaling: Upgraded AWS instance to t2.medium to leverage multithreading capabilities for improved performance</a:t>
            </a:r>
          </a:p>
          <a:p>
            <a:endParaRPr lang="en-US" sz="2000" dirty="0"/>
          </a:p>
          <a:p>
            <a:r>
              <a:rPr lang="en-US" sz="2000" dirty="0"/>
              <a:t>Buffer Adjustment: Modified TCP send and receive buffer sizes to handle 200ms delay without overflowing</a:t>
            </a:r>
          </a:p>
          <a:p>
            <a:endParaRPr lang="en-US" sz="2000" dirty="0"/>
          </a:p>
          <a:p>
            <a:r>
              <a:rPr lang="en-US" sz="2000" dirty="0"/>
              <a:t>Future Improvement: Recognized potential enhancement with separate threads for client data reception and server data transmission, aiming for even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4877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D72-5499-511C-5F56-0A71511E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C013-ECA4-1F79-8F0B-82847921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for case 2 and 3, the UDP throughput is similar but the TCP throughput differs </a:t>
            </a:r>
          </a:p>
          <a:p>
            <a:r>
              <a:rPr lang="en-US" dirty="0"/>
              <a:t>This is because TCP reacts conservatively to latency and packet loss, reducing its sending rate which leads to lower throughput </a:t>
            </a:r>
          </a:p>
          <a:p>
            <a:r>
              <a:rPr lang="en-US" dirty="0"/>
              <a:t>UDP is a best effort protocol  and does not have a congestion control mechanism</a:t>
            </a:r>
          </a:p>
          <a:p>
            <a:r>
              <a:rPr lang="en-US" dirty="0"/>
              <a:t>UDP prioritizes throughput over reliability and hence is unreliable </a:t>
            </a:r>
          </a:p>
        </p:txBody>
      </p:sp>
    </p:spTree>
    <p:extLst>
      <p:ext uri="{BB962C8B-B14F-4D97-AF65-F5344CB8AC3E}">
        <p14:creationId xmlns:p14="http://schemas.microsoft.com/office/powerpoint/2010/main" val="403850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6D63-739F-B2FA-828A-3913D2E1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2447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105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F16B-5500-3FCD-A375-A4BCE8DC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71CB-C5FD-D5E9-0C64-07325038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NETWORK TOPOLOGY 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RESULTS AND DISCUSSIONS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8554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F905-9143-2D36-EE03-75775DA3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396B-D66A-26B0-505E-06636061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5991"/>
          </a:xfrm>
        </p:spPr>
        <p:txBody>
          <a:bodyPr/>
          <a:lstStyle/>
          <a:p>
            <a:r>
              <a:rPr lang="en-US" dirty="0"/>
              <a:t>TCP is widely acclaimed for its reliability and robustness</a:t>
            </a:r>
          </a:p>
          <a:p>
            <a:r>
              <a:rPr lang="en-US" dirty="0"/>
              <a:t>There are scenarios where TCP may not deliver the expected level of reliability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4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BDB1-425E-621A-4C3F-E15E239A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 ON 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BD9B8-A046-80EE-CEEB-5C20381B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1943"/>
            <a:ext cx="10515600" cy="3194113"/>
          </a:xfrm>
        </p:spPr>
      </p:pic>
    </p:spTree>
    <p:extLst>
      <p:ext uri="{BB962C8B-B14F-4D97-AF65-F5344CB8AC3E}">
        <p14:creationId xmlns:p14="http://schemas.microsoft.com/office/powerpoint/2010/main" val="201389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FAB5-A90A-AFAC-A205-19548BC8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5"/>
            <a:ext cx="10515600" cy="1325563"/>
          </a:xfrm>
        </p:spPr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1E9CD214-7AC9-4A30-24B6-B94448591D87}"/>
              </a:ext>
            </a:extLst>
          </p:cNvPr>
          <p:cNvSpPr/>
          <p:nvPr/>
        </p:nvSpPr>
        <p:spPr>
          <a:xfrm rot="5400000">
            <a:off x="681136" y="3368351"/>
            <a:ext cx="4058812" cy="51318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81A79BBE-AD6F-0CE9-F33E-30E96B3C1218}"/>
              </a:ext>
            </a:extLst>
          </p:cNvPr>
          <p:cNvSpPr/>
          <p:nvPr/>
        </p:nvSpPr>
        <p:spPr>
          <a:xfrm rot="5400000">
            <a:off x="3352800" y="3368350"/>
            <a:ext cx="4058813" cy="51318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44EC4B-475D-736A-BEAE-5D8A85707DFD}"/>
              </a:ext>
            </a:extLst>
          </p:cNvPr>
          <p:cNvSpPr/>
          <p:nvPr/>
        </p:nvSpPr>
        <p:spPr>
          <a:xfrm>
            <a:off x="506959" y="3005168"/>
            <a:ext cx="488301" cy="4204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0972-C89A-3A78-4651-E97D9A50BB53}"/>
              </a:ext>
            </a:extLst>
          </p:cNvPr>
          <p:cNvSpPr/>
          <p:nvPr/>
        </p:nvSpPr>
        <p:spPr>
          <a:xfrm>
            <a:off x="1231252" y="3005322"/>
            <a:ext cx="513183" cy="4204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5ABA1-9CB8-7BED-014E-3754921F8323}"/>
              </a:ext>
            </a:extLst>
          </p:cNvPr>
          <p:cNvSpPr/>
          <p:nvPr/>
        </p:nvSpPr>
        <p:spPr>
          <a:xfrm>
            <a:off x="1964867" y="3013479"/>
            <a:ext cx="544284" cy="4204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908BDB-E448-1637-D7D0-CC098481B81A}"/>
              </a:ext>
            </a:extLst>
          </p:cNvPr>
          <p:cNvCxnSpPr/>
          <p:nvPr/>
        </p:nvCxnSpPr>
        <p:spPr>
          <a:xfrm flipV="1">
            <a:off x="1156996" y="65314"/>
            <a:ext cx="0" cy="1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inus Sign 44">
            <a:extLst>
              <a:ext uri="{FF2B5EF4-FFF2-40B4-BE49-F238E27FC236}">
                <a16:creationId xmlns:a16="http://schemas.microsoft.com/office/drawing/2014/main" id="{6DC0FD55-0D22-8A7E-9DE4-CFDFA574368F}"/>
              </a:ext>
            </a:extLst>
          </p:cNvPr>
          <p:cNvSpPr/>
          <p:nvPr/>
        </p:nvSpPr>
        <p:spPr>
          <a:xfrm>
            <a:off x="2388637" y="2500603"/>
            <a:ext cx="3321697" cy="41054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DE7B30DF-6831-4141-F04C-D5436731BD20}"/>
              </a:ext>
            </a:extLst>
          </p:cNvPr>
          <p:cNvSpPr/>
          <p:nvPr/>
        </p:nvSpPr>
        <p:spPr>
          <a:xfrm>
            <a:off x="2397186" y="3536303"/>
            <a:ext cx="3321697" cy="41054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B625A97A-C1CB-C319-F392-201EE530B30E}"/>
              </a:ext>
            </a:extLst>
          </p:cNvPr>
          <p:cNvSpPr/>
          <p:nvPr/>
        </p:nvSpPr>
        <p:spPr>
          <a:xfrm>
            <a:off x="2388636" y="3015270"/>
            <a:ext cx="3321697" cy="41054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00F41B-CC59-E7D2-FE92-73C5ADA95E1E}"/>
              </a:ext>
            </a:extLst>
          </p:cNvPr>
          <p:cNvSpPr txBox="1"/>
          <p:nvPr/>
        </p:nvSpPr>
        <p:spPr>
          <a:xfrm>
            <a:off x="2257228" y="1783474"/>
            <a:ext cx="12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D62896-44AC-5097-8B30-19B5B0871988}"/>
              </a:ext>
            </a:extLst>
          </p:cNvPr>
          <p:cNvSpPr txBox="1"/>
          <p:nvPr/>
        </p:nvSpPr>
        <p:spPr>
          <a:xfrm>
            <a:off x="5039693" y="1783474"/>
            <a:ext cx="12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E46325-3B5D-08AA-B260-B0BDD676CA11}"/>
              </a:ext>
            </a:extLst>
          </p:cNvPr>
          <p:cNvSpPr txBox="1"/>
          <p:nvPr/>
        </p:nvSpPr>
        <p:spPr>
          <a:xfrm>
            <a:off x="7101374" y="3779923"/>
            <a:ext cx="46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FC47DC-E6E0-C315-7DB5-BE266315DB71}"/>
              </a:ext>
            </a:extLst>
          </p:cNvPr>
          <p:cNvCxnSpPr>
            <a:cxnSpLocks/>
          </p:cNvCxnSpPr>
          <p:nvPr/>
        </p:nvCxnSpPr>
        <p:spPr>
          <a:xfrm flipH="1">
            <a:off x="2902208" y="2460052"/>
            <a:ext cx="224090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950D0D-AC0B-6C2C-EEF3-4147DC8C7D8A}"/>
              </a:ext>
            </a:extLst>
          </p:cNvPr>
          <p:cNvSpPr txBox="1"/>
          <p:nvPr/>
        </p:nvSpPr>
        <p:spPr>
          <a:xfrm>
            <a:off x="3116424" y="2152806"/>
            <a:ext cx="181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the file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630D0-2664-92C1-7750-83E536871159}"/>
              </a:ext>
            </a:extLst>
          </p:cNvPr>
          <p:cNvSpPr/>
          <p:nvPr/>
        </p:nvSpPr>
        <p:spPr>
          <a:xfrm>
            <a:off x="521736" y="2494237"/>
            <a:ext cx="2034852" cy="4105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A04039-9F23-8451-1DE6-0D3C9C5464F7}"/>
              </a:ext>
            </a:extLst>
          </p:cNvPr>
          <p:cNvSpPr/>
          <p:nvPr/>
        </p:nvSpPr>
        <p:spPr>
          <a:xfrm>
            <a:off x="2902209" y="3085206"/>
            <a:ext cx="326178" cy="3269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508BA3-E2D5-CD92-673F-4311B4BE9DA0}"/>
              </a:ext>
            </a:extLst>
          </p:cNvPr>
          <p:cNvSpPr/>
          <p:nvPr/>
        </p:nvSpPr>
        <p:spPr>
          <a:xfrm>
            <a:off x="2902208" y="3606044"/>
            <a:ext cx="326180" cy="3408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B522C01F-AAB1-A73E-B559-8D85D6C94371}"/>
              </a:ext>
            </a:extLst>
          </p:cNvPr>
          <p:cNvSpPr/>
          <p:nvPr/>
        </p:nvSpPr>
        <p:spPr>
          <a:xfrm>
            <a:off x="2388635" y="4259627"/>
            <a:ext cx="3321697" cy="41054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D8B6A-B31C-C57A-C05F-F61552DCA337}"/>
              </a:ext>
            </a:extLst>
          </p:cNvPr>
          <p:cNvSpPr/>
          <p:nvPr/>
        </p:nvSpPr>
        <p:spPr>
          <a:xfrm>
            <a:off x="2902208" y="4310045"/>
            <a:ext cx="326180" cy="3408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FACDC2-E41F-67F8-084B-11A37CA4A5E7}"/>
              </a:ext>
            </a:extLst>
          </p:cNvPr>
          <p:cNvSpPr txBox="1"/>
          <p:nvPr/>
        </p:nvSpPr>
        <p:spPr>
          <a:xfrm>
            <a:off x="3539019" y="2846082"/>
            <a:ext cx="10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12C4B-989B-FBEE-3859-A5A86C0E6A4B}"/>
              </a:ext>
            </a:extLst>
          </p:cNvPr>
          <p:cNvSpPr txBox="1"/>
          <p:nvPr/>
        </p:nvSpPr>
        <p:spPr>
          <a:xfrm>
            <a:off x="3521914" y="3343481"/>
            <a:ext cx="10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192E8-C43C-C928-4945-EBBD37C8D1FE}"/>
              </a:ext>
            </a:extLst>
          </p:cNvPr>
          <p:cNvSpPr txBox="1"/>
          <p:nvPr/>
        </p:nvSpPr>
        <p:spPr>
          <a:xfrm>
            <a:off x="3542512" y="4063584"/>
            <a:ext cx="10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88EFB3-8386-0436-FC09-EF2EA14CB009}"/>
              </a:ext>
            </a:extLst>
          </p:cNvPr>
          <p:cNvCxnSpPr/>
          <p:nvPr/>
        </p:nvCxnSpPr>
        <p:spPr>
          <a:xfrm>
            <a:off x="2967135" y="2911150"/>
            <a:ext cx="36389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76879D-30BE-9B8A-245B-753EB85DC04B}"/>
              </a:ext>
            </a:extLst>
          </p:cNvPr>
          <p:cNvCxnSpPr/>
          <p:nvPr/>
        </p:nvCxnSpPr>
        <p:spPr>
          <a:xfrm>
            <a:off x="2967135" y="3528147"/>
            <a:ext cx="36389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368315-5559-39B2-0730-0DDAA289925D}"/>
              </a:ext>
            </a:extLst>
          </p:cNvPr>
          <p:cNvCxnSpPr/>
          <p:nvPr/>
        </p:nvCxnSpPr>
        <p:spPr>
          <a:xfrm>
            <a:off x="2934477" y="4145901"/>
            <a:ext cx="36389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898D5AE-F70C-027A-12B8-DCA6B4D1CBB4}"/>
              </a:ext>
            </a:extLst>
          </p:cNvPr>
          <p:cNvSpPr/>
          <p:nvPr/>
        </p:nvSpPr>
        <p:spPr>
          <a:xfrm>
            <a:off x="5477069" y="3085206"/>
            <a:ext cx="2320210" cy="13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B75157-2A26-F802-8417-5E43B60AA830}"/>
              </a:ext>
            </a:extLst>
          </p:cNvPr>
          <p:cNvSpPr/>
          <p:nvPr/>
        </p:nvSpPr>
        <p:spPr>
          <a:xfrm>
            <a:off x="5477069" y="3621860"/>
            <a:ext cx="2320210" cy="13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CFF5A3-DDDC-3301-568C-F24386598391}"/>
              </a:ext>
            </a:extLst>
          </p:cNvPr>
          <p:cNvSpPr/>
          <p:nvPr/>
        </p:nvSpPr>
        <p:spPr>
          <a:xfrm>
            <a:off x="5452575" y="4411288"/>
            <a:ext cx="2320210" cy="13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89733D-970A-729F-6257-695A85B6E7B5}"/>
              </a:ext>
            </a:extLst>
          </p:cNvPr>
          <p:cNvCxnSpPr/>
          <p:nvPr/>
        </p:nvCxnSpPr>
        <p:spPr>
          <a:xfrm>
            <a:off x="5872065" y="2818335"/>
            <a:ext cx="125030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B9BD89C-C20B-1714-1F28-274848DAE379}"/>
              </a:ext>
            </a:extLst>
          </p:cNvPr>
          <p:cNvSpPr txBox="1"/>
          <p:nvPr/>
        </p:nvSpPr>
        <p:spPr>
          <a:xfrm>
            <a:off x="5747657" y="3975857"/>
            <a:ext cx="302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Writing the received contents into the file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4EE165-35B3-D616-8CA0-9D2AB8D02CC2}"/>
              </a:ext>
            </a:extLst>
          </p:cNvPr>
          <p:cNvSpPr txBox="1"/>
          <p:nvPr/>
        </p:nvSpPr>
        <p:spPr>
          <a:xfrm>
            <a:off x="5767097" y="3204981"/>
            <a:ext cx="302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Writing the received contents into the file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BD76898-2CAA-71F2-2817-406A8082A6AE}"/>
              </a:ext>
            </a:extLst>
          </p:cNvPr>
          <p:cNvCxnSpPr/>
          <p:nvPr/>
        </p:nvCxnSpPr>
        <p:spPr>
          <a:xfrm>
            <a:off x="5872065" y="3513572"/>
            <a:ext cx="125030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212962-F303-29A8-8F7C-DB8616455F8D}"/>
              </a:ext>
            </a:extLst>
          </p:cNvPr>
          <p:cNvCxnSpPr/>
          <p:nvPr/>
        </p:nvCxnSpPr>
        <p:spPr>
          <a:xfrm>
            <a:off x="5872065" y="4285653"/>
            <a:ext cx="125030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47D977-02A3-1FED-D307-236D3951C3DD}"/>
              </a:ext>
            </a:extLst>
          </p:cNvPr>
          <p:cNvSpPr txBox="1"/>
          <p:nvPr/>
        </p:nvSpPr>
        <p:spPr>
          <a:xfrm>
            <a:off x="5774483" y="2133803"/>
            <a:ext cx="302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Writing the received contents (portion of the file it will receive and offset to read the file from ) into the file 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F7C3C4-C621-52C1-99C9-81DEEF658A2F}"/>
              </a:ext>
            </a:extLst>
          </p:cNvPr>
          <p:cNvSpPr/>
          <p:nvPr/>
        </p:nvSpPr>
        <p:spPr>
          <a:xfrm>
            <a:off x="8796437" y="3078077"/>
            <a:ext cx="2034852" cy="8687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8C5F4C-D804-DC9F-0A04-8DB38E96C6CD}"/>
              </a:ext>
            </a:extLst>
          </p:cNvPr>
          <p:cNvSpPr txBox="1"/>
          <p:nvPr/>
        </p:nvSpPr>
        <p:spPr>
          <a:xfrm>
            <a:off x="8551509" y="2645293"/>
            <a:ext cx="4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the file successfully !</a:t>
            </a:r>
          </a:p>
        </p:txBody>
      </p:sp>
    </p:spTree>
    <p:extLst>
      <p:ext uri="{BB962C8B-B14F-4D97-AF65-F5344CB8AC3E}">
        <p14:creationId xmlns:p14="http://schemas.microsoft.com/office/powerpoint/2010/main" val="9029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221B-E7A1-991E-39C0-23C2A095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4D9A-1948-C308-A550-92D0B610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1. Initialize client parameters:</a:t>
            </a:r>
          </a:p>
          <a:p>
            <a:pPr marL="0" indent="0">
              <a:buNone/>
            </a:pPr>
            <a:r>
              <a:rPr lang="en-US" sz="1400" dirty="0"/>
              <a:t>   - Parse command-line arguments (hostname, port, </a:t>
            </a:r>
            <a:r>
              <a:rPr lang="en-US" sz="1400" dirty="0" err="1"/>
              <a:t>thread_count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/>
              <a:t>   - Create a server address structure (</a:t>
            </a:r>
            <a:r>
              <a:rPr lang="en-US" sz="1400" dirty="0" err="1"/>
              <a:t>sockaddr_in</a:t>
            </a:r>
            <a:r>
              <a:rPr lang="en-US" sz="1400" dirty="0"/>
              <a:t>) with the server's IP address and port.</a:t>
            </a:r>
          </a:p>
          <a:p>
            <a:pPr marL="0" indent="0">
              <a:buNone/>
            </a:pPr>
            <a:r>
              <a:rPr lang="en-US" sz="1400" dirty="0"/>
              <a:t>2. Create a local file for saving the downloaded data:</a:t>
            </a:r>
          </a:p>
          <a:p>
            <a:pPr marL="0" indent="0">
              <a:buNone/>
            </a:pPr>
            <a:r>
              <a:rPr lang="en-US" sz="1400" dirty="0"/>
              <a:t>   - Open or create a local file for writing (e.g., "result.txt") using open() or similar functions.</a:t>
            </a:r>
          </a:p>
          <a:p>
            <a:pPr marL="0" indent="0">
              <a:buNone/>
            </a:pPr>
            <a:r>
              <a:rPr lang="en-US" sz="1400" dirty="0"/>
              <a:t>   - Handle any errors in file creation.</a:t>
            </a:r>
          </a:p>
          <a:p>
            <a:pPr marL="0" indent="0">
              <a:buNone/>
            </a:pPr>
            <a:r>
              <a:rPr lang="en-US" sz="1400" dirty="0"/>
              <a:t>3. Create client sockets and threads:</a:t>
            </a:r>
          </a:p>
          <a:p>
            <a:pPr marL="0" indent="0">
              <a:buNone/>
            </a:pPr>
            <a:r>
              <a:rPr lang="en-US" sz="1400" dirty="0"/>
              <a:t>   - Create an array or vector of client socket descriptors (s) and an array or vector of threads (</a:t>
            </a:r>
            <a:r>
              <a:rPr lang="en-US" sz="1400" dirty="0" err="1"/>
              <a:t>ts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/>
              <a:t>4. Loop to create client threads:</a:t>
            </a:r>
          </a:p>
          <a:p>
            <a:pPr marL="0" indent="0">
              <a:buNone/>
            </a:pPr>
            <a:r>
              <a:rPr lang="en-US" sz="1400" dirty="0"/>
              <a:t>   - In a loop, for each thread (</a:t>
            </a:r>
            <a:r>
              <a:rPr lang="en-US" sz="1400" dirty="0" err="1"/>
              <a:t>i</a:t>
            </a:r>
            <a:r>
              <a:rPr lang="en-US" sz="1400" dirty="0"/>
              <a:t> = 0 to thread_count-1):</a:t>
            </a:r>
          </a:p>
          <a:p>
            <a:pPr marL="0" indent="0">
              <a:buNone/>
            </a:pPr>
            <a:r>
              <a:rPr lang="en-US" sz="1400" dirty="0"/>
              <a:t>     - Create a socket (s[</a:t>
            </a:r>
            <a:r>
              <a:rPr lang="en-US" sz="1400" dirty="0" err="1"/>
              <a:t>i</a:t>
            </a:r>
            <a:r>
              <a:rPr lang="en-US" sz="1400" dirty="0"/>
              <a:t>]) using socket().</a:t>
            </a:r>
          </a:p>
          <a:p>
            <a:pPr marL="0" indent="0">
              <a:buNone/>
            </a:pPr>
            <a:r>
              <a:rPr lang="en-US" sz="1400" dirty="0"/>
              <a:t>     - Connect to the server using connect() with the server address structure.</a:t>
            </a:r>
          </a:p>
          <a:p>
            <a:pPr marL="0" indent="0">
              <a:buNone/>
            </a:pPr>
            <a:r>
              <a:rPr lang="en-US" sz="1400" dirty="0"/>
              <a:t>     - In the thread, call a thread function (</a:t>
            </a:r>
            <a:r>
              <a:rPr lang="en-US" sz="1400" dirty="0" err="1"/>
              <a:t>thread_func</a:t>
            </a:r>
            <a:r>
              <a:rPr lang="en-US" sz="1400" dirty="0"/>
              <a:t>) with parameters (</a:t>
            </a:r>
            <a:r>
              <a:rPr lang="en-US" sz="1400" dirty="0" err="1"/>
              <a:t>i</a:t>
            </a:r>
            <a:r>
              <a:rPr lang="en-US" sz="1400" dirty="0"/>
              <a:t>, s[</a:t>
            </a:r>
            <a:r>
              <a:rPr lang="en-US" sz="1400" dirty="0" err="1"/>
              <a:t>i</a:t>
            </a:r>
            <a:r>
              <a:rPr lang="en-US" sz="1400" dirty="0"/>
              <a:t>], server, </a:t>
            </a:r>
            <a:r>
              <a:rPr lang="en-US" sz="1400" dirty="0" err="1"/>
              <a:t>fd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/>
              <a:t>5. Thread function (</a:t>
            </a:r>
            <a:r>
              <a:rPr lang="en-US" sz="1400" dirty="0" err="1"/>
              <a:t>thread_func</a:t>
            </a:r>
            <a:r>
              <a:rPr lang="en-US" sz="1400" dirty="0"/>
              <a:t>):</a:t>
            </a:r>
          </a:p>
          <a:p>
            <a:pPr marL="0" indent="0">
              <a:buNone/>
            </a:pPr>
            <a:r>
              <a:rPr lang="en-US" sz="1400" dirty="0"/>
              <a:t>   - This function runs in each client thread.</a:t>
            </a:r>
          </a:p>
          <a:p>
            <a:pPr marL="0" indent="0">
              <a:buNone/>
            </a:pPr>
            <a:r>
              <a:rPr lang="en-US" sz="1400" dirty="0"/>
              <a:t>   - Send metadata about the file to the server (e.g., read size and offset).</a:t>
            </a:r>
          </a:p>
          <a:p>
            <a:pPr marL="0" indent="0">
              <a:buNone/>
            </a:pPr>
            <a:r>
              <a:rPr lang="en-US" sz="1400" dirty="0"/>
              <a:t>   - Receive data from the server in a loop and write it to the local file.</a:t>
            </a:r>
          </a:p>
          <a:p>
            <a:pPr marL="0" indent="0">
              <a:buNone/>
            </a:pPr>
            <a:r>
              <a:rPr lang="en-US" sz="1400" dirty="0"/>
              <a:t>   - Handle errors during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413569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B4D5-43C3-C487-8971-285706DD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817918"/>
            <a:ext cx="10515600" cy="4855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6. Wait for all client threads to finish:</a:t>
            </a:r>
          </a:p>
          <a:p>
            <a:pPr marL="0" indent="0">
              <a:buNone/>
            </a:pPr>
            <a:r>
              <a:rPr lang="en-US" sz="1400" dirty="0"/>
              <a:t>   - Use </a:t>
            </a:r>
            <a:r>
              <a:rPr lang="en-US" sz="1400" dirty="0" err="1"/>
              <a:t>thread.join</a:t>
            </a:r>
            <a:r>
              <a:rPr lang="en-US" sz="1400" dirty="0"/>
              <a:t>() or a similar mechanism to wait for all threads to complete.</a:t>
            </a:r>
          </a:p>
          <a:p>
            <a:pPr marL="0" indent="0">
              <a:buNone/>
            </a:pPr>
            <a:r>
              <a:rPr lang="en-US" sz="1400" dirty="0"/>
              <a:t>7. Close client sockets and the local file:</a:t>
            </a:r>
          </a:p>
          <a:p>
            <a:r>
              <a:rPr lang="en-US" sz="1400" dirty="0"/>
              <a:t>   - Close all client sockets (s[</a:t>
            </a:r>
            <a:r>
              <a:rPr lang="en-US" sz="1400" dirty="0" err="1"/>
              <a:t>i</a:t>
            </a:r>
            <a:r>
              <a:rPr lang="en-US" sz="1400" dirty="0"/>
              <a:t>]) in a loop.</a:t>
            </a:r>
          </a:p>
          <a:p>
            <a:r>
              <a:rPr lang="en-US" sz="1400" dirty="0"/>
              <a:t>   - Close the local file (</a:t>
            </a:r>
            <a:r>
              <a:rPr lang="en-US" sz="1400" dirty="0" err="1"/>
              <a:t>fd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/>
              <a:t>8. Cleanup and exit:</a:t>
            </a:r>
          </a:p>
          <a:p>
            <a:r>
              <a:rPr lang="en-US" sz="1400" dirty="0"/>
              <a:t>   - Print a message indicating successful completion.</a:t>
            </a:r>
          </a:p>
          <a:p>
            <a:r>
              <a:rPr lang="en-US" sz="1400" dirty="0"/>
              <a:t>   - Exit the client program.</a:t>
            </a:r>
          </a:p>
          <a:p>
            <a:pPr marL="0" indent="0">
              <a:buNone/>
            </a:pPr>
            <a:r>
              <a:rPr lang="en-US" sz="1400" dirty="0"/>
              <a:t>9. Main program:</a:t>
            </a:r>
          </a:p>
          <a:p>
            <a:r>
              <a:rPr lang="en-US" sz="1400" dirty="0"/>
              <a:t>   - Parse command-line arguments for hostname, port, and </a:t>
            </a:r>
            <a:r>
              <a:rPr lang="en-US" sz="1400" dirty="0" err="1"/>
              <a:t>thread_count</a:t>
            </a:r>
            <a:r>
              <a:rPr lang="en-US" sz="1400" dirty="0"/>
              <a:t>.</a:t>
            </a:r>
          </a:p>
          <a:p>
            <a:r>
              <a:rPr lang="en-US" sz="1400" dirty="0"/>
              <a:t>   - Create client threads to connect to the server and download the file.</a:t>
            </a:r>
          </a:p>
          <a:p>
            <a:r>
              <a:rPr lang="en-US" sz="1400" dirty="0"/>
              <a:t>   - Wait for all threads to finish and perform cleanup.</a:t>
            </a:r>
          </a:p>
          <a:p>
            <a:pPr marL="0" indent="0">
              <a:buNone/>
            </a:pPr>
            <a:r>
              <a:rPr lang="en-US" sz="1400" dirty="0"/>
              <a:t>10. Handle error cases and exceptions as needed.</a:t>
            </a:r>
          </a:p>
        </p:txBody>
      </p:sp>
    </p:spTree>
    <p:extLst>
      <p:ext uri="{BB962C8B-B14F-4D97-AF65-F5344CB8AC3E}">
        <p14:creationId xmlns:p14="http://schemas.microsoft.com/office/powerpoint/2010/main" val="24270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651A-BD5A-2954-4D41-28971EE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C0DD-AEE9-B8DC-9F1D-839DCD08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604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1. Initialize server socket:</a:t>
            </a:r>
          </a:p>
          <a:p>
            <a:pPr marL="0" indent="0">
              <a:buNone/>
            </a:pPr>
            <a:r>
              <a:rPr lang="en-US" sz="1200" dirty="0"/>
              <a:t>   - Create a socket using socket() function.</a:t>
            </a:r>
          </a:p>
          <a:p>
            <a:pPr marL="0" indent="0">
              <a:buNone/>
            </a:pPr>
            <a:r>
              <a:rPr lang="en-US" sz="1200" dirty="0"/>
              <a:t>   - Set socket options if needed.</a:t>
            </a:r>
          </a:p>
          <a:p>
            <a:pPr marL="0" indent="0">
              <a:buNone/>
            </a:pPr>
            <a:r>
              <a:rPr lang="en-US" sz="1200" dirty="0"/>
              <a:t>   - Bind the socket to a specific IP address and port using bind().</a:t>
            </a:r>
          </a:p>
          <a:p>
            <a:pPr marL="0" indent="0">
              <a:buNone/>
            </a:pPr>
            <a:r>
              <a:rPr lang="en-US" sz="1200" dirty="0"/>
              <a:t>   - Listen for incoming connections using listen().</a:t>
            </a:r>
          </a:p>
          <a:p>
            <a:pPr marL="0" indent="0">
              <a:buNone/>
            </a:pPr>
            <a:r>
              <a:rPr lang="en-US" sz="1200" dirty="0"/>
              <a:t>2. Accept client connections in a loop:</a:t>
            </a:r>
          </a:p>
          <a:p>
            <a:pPr marL="0" indent="0">
              <a:buNone/>
            </a:pPr>
            <a:r>
              <a:rPr lang="en-US" sz="1200" dirty="0"/>
              <a:t>   - Use accept() to accept incoming client connections.</a:t>
            </a:r>
          </a:p>
          <a:p>
            <a:pPr marL="0" indent="0">
              <a:buNone/>
            </a:pPr>
            <a:r>
              <a:rPr lang="en-US" sz="1200" dirty="0"/>
              <a:t>   - Create a new thread or process to handle each client connection (optional).</a:t>
            </a:r>
          </a:p>
          <a:p>
            <a:pPr marL="0" indent="0">
              <a:buNone/>
            </a:pPr>
            <a:r>
              <a:rPr lang="en-US" sz="1200" dirty="0"/>
              <a:t>3. Client Handling:</a:t>
            </a:r>
          </a:p>
          <a:p>
            <a:pPr marL="0" indent="0">
              <a:buNone/>
            </a:pPr>
            <a:r>
              <a:rPr lang="en-US" sz="1200" dirty="0"/>
              <a:t>   - In the client handling thread/process:</a:t>
            </a:r>
          </a:p>
          <a:p>
            <a:pPr marL="0" indent="0">
              <a:buNone/>
            </a:pPr>
            <a:r>
              <a:rPr lang="en-US" sz="1200" dirty="0"/>
              <a:t>     - Read data from the client using </a:t>
            </a:r>
            <a:r>
              <a:rPr lang="en-US" sz="1200" dirty="0" err="1"/>
              <a:t>recv</a:t>
            </a:r>
            <a:r>
              <a:rPr lang="en-US" sz="1200" dirty="0"/>
              <a:t>() or read().</a:t>
            </a:r>
          </a:p>
          <a:p>
            <a:pPr marL="0" indent="0">
              <a:buNone/>
            </a:pPr>
            <a:r>
              <a:rPr lang="en-US" sz="1200" dirty="0"/>
              <a:t>     - Process the received data as needed (e.g., parse requests).</a:t>
            </a:r>
          </a:p>
          <a:p>
            <a:pPr marL="0" indent="0">
              <a:buNone/>
            </a:pPr>
            <a:r>
              <a:rPr lang="en-US" sz="1200" dirty="0"/>
              <a:t>     - Generate a response or perform server logic.</a:t>
            </a:r>
          </a:p>
          <a:p>
            <a:pPr marL="0" indent="0">
              <a:buNone/>
            </a:pPr>
            <a:r>
              <a:rPr lang="en-US" sz="1200" dirty="0"/>
              <a:t>     - Send the response back to the client using send() or write().</a:t>
            </a:r>
          </a:p>
          <a:p>
            <a:pPr marL="0" indent="0">
              <a:buNone/>
            </a:pPr>
            <a:r>
              <a:rPr lang="en-US" sz="1200" dirty="0"/>
              <a:t>4. Cleanup:</a:t>
            </a:r>
          </a:p>
          <a:p>
            <a:pPr marL="0" indent="0">
              <a:buNone/>
            </a:pPr>
            <a:r>
              <a:rPr lang="en-US" sz="1200" dirty="0"/>
              <a:t>   - Close the client socket when done.</a:t>
            </a:r>
          </a:p>
          <a:p>
            <a:pPr marL="0" indent="0">
              <a:buNone/>
            </a:pPr>
            <a:r>
              <a:rPr lang="en-US" sz="1200" dirty="0"/>
              <a:t>   - Optionally, perform any necessary cleanup operations.</a:t>
            </a:r>
          </a:p>
          <a:p>
            <a:pPr marL="0" indent="0">
              <a:buNone/>
            </a:pPr>
            <a:r>
              <a:rPr lang="en-US" sz="1200" dirty="0"/>
              <a:t>5. Close the server socket when the server is done.</a:t>
            </a:r>
          </a:p>
        </p:txBody>
      </p:sp>
    </p:spTree>
    <p:extLst>
      <p:ext uri="{BB962C8B-B14F-4D97-AF65-F5344CB8AC3E}">
        <p14:creationId xmlns:p14="http://schemas.microsoft.com/office/powerpoint/2010/main" val="283671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BE2A-3A48-17E2-E6D5-39D308F3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E2DB-48B1-7818-516E-5E3C8801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Delay (RTT) of 10ms with the Loss rate of 1% (bi-directional) set at router and link speed set to 100Mbits/sec for server, client and router. (case - 1)</a:t>
            </a:r>
          </a:p>
          <a:p>
            <a:r>
              <a:rPr lang="en-US" sz="2400" dirty="0"/>
              <a:t>The Delay (RTT) of 200ms with the Loss rate of 20% (bi-directional) set at router and link speed set to 100Mbits/sec for server, client and router. (case - 2)</a:t>
            </a:r>
          </a:p>
          <a:p>
            <a:r>
              <a:rPr lang="en-US" sz="2400" dirty="0"/>
              <a:t>Set link speed to 80 Mbits/sec and delay (RTT) to 200ms on with no drop at router and server, client link speed set to 100 Mbits/sec. (case - 3)</a:t>
            </a:r>
          </a:p>
          <a:p>
            <a:endParaRPr lang="en-US" sz="2400" dirty="0"/>
          </a:p>
          <a:p>
            <a:r>
              <a:rPr lang="en-US" sz="1600" dirty="0"/>
              <a:t>Note : The results we achieved were different on different runs</a:t>
            </a:r>
            <a:br>
              <a:rPr lang="en-US" sz="1600" dirty="0"/>
            </a:br>
            <a:r>
              <a:rPr lang="en-US" sz="1600" dirty="0"/>
              <a:t>We faced bottleneck issues because of memory constraints in t2.micro storage in EC2 instances as compared to the test we carried out in our local set up with the same topology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355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1191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FAST RELIABLE FILE TRANSFER </vt:lpstr>
      <vt:lpstr>CONTENTS</vt:lpstr>
      <vt:lpstr>INTRODUCTION</vt:lpstr>
      <vt:lpstr>NETWORK TOPOLOGY ON AWS</vt:lpstr>
      <vt:lpstr>WORKING PRINCIPLE</vt:lpstr>
      <vt:lpstr>PSEUDOCODE FOR CLIENT</vt:lpstr>
      <vt:lpstr>PowerPoint Presentation</vt:lpstr>
      <vt:lpstr>PSEUDOCODE FOR SERVER</vt:lpstr>
      <vt:lpstr>TEST CASES</vt:lpstr>
      <vt:lpstr>Case 1: For RTT of 10ms, drop of 1%, MTU 9001</vt:lpstr>
      <vt:lpstr>sudo tc qdisc add dev eth0 root tbf rate 100mbit latency 0.001ms burst 9015  sudo tc qdisc add dev eth0 root handle 1:0 tbf rate 100mbit latency 0.001ms burst 9015 sudo tc qdisc add dev eth1 root handle 1:0 tbf rate 100mbit latency 0.001ms burst 9015</vt:lpstr>
      <vt:lpstr>Case 2: For RTT of 200ms, drop of 20%, MTU 9001</vt:lpstr>
      <vt:lpstr>Case 3: For RTT of 200ms, drop of 0%, MTU 9001</vt:lpstr>
      <vt:lpstr>DEMO CASE : RTT 200ms, Loss 1%</vt:lpstr>
      <vt:lpstr>RESULTS</vt:lpstr>
      <vt:lpstr>ISSUES ENCOUNTERED </vt:lpstr>
      <vt:lpstr>Observation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RELIABLE FILE TRANSFER</dc:title>
  <dc:creator>Pooja Ravindra</dc:creator>
  <cp:lastModifiedBy>Pooja Ravindra</cp:lastModifiedBy>
  <cp:revision>64</cp:revision>
  <dcterms:created xsi:type="dcterms:W3CDTF">2023-09-16T19:59:43Z</dcterms:created>
  <dcterms:modified xsi:type="dcterms:W3CDTF">2023-09-19T06:21:17Z</dcterms:modified>
</cp:coreProperties>
</file>