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4"/>
  </p:notesMasterIdLst>
  <p:sldIdLst>
    <p:sldId id="285" r:id="rId5"/>
    <p:sldId id="289" r:id="rId6"/>
    <p:sldId id="291" r:id="rId7"/>
    <p:sldId id="288" r:id="rId8"/>
    <p:sldId id="287" r:id="rId9"/>
    <p:sldId id="290" r:id="rId10"/>
    <p:sldId id="292" r:id="rId11"/>
    <p:sldId id="293" r:id="rId12"/>
    <p:sldId id="294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32F34"/>
    <a:srgbClr val="414042"/>
    <a:srgbClr val="FCB64C"/>
    <a:srgbClr val="F2F4F4"/>
    <a:srgbClr val="0E2735"/>
    <a:srgbClr val="595A5D"/>
    <a:srgbClr val="DCDCDC"/>
    <a:srgbClr val="4F81BD"/>
    <a:srgbClr val="0C9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0545" autoAdjust="0"/>
  </p:normalViewPr>
  <p:slideViewPr>
    <p:cSldViewPr snapToGrid="0" showGuides="1">
      <p:cViewPr varScale="1">
        <p:scale>
          <a:sx n="94" d="100"/>
          <a:sy n="94" d="100"/>
        </p:scale>
        <p:origin x="480" y="7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19-Mar-19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20" y="-113413"/>
            <a:ext cx="9559547" cy="5408428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9651"/>
            <a:ext cx="971555" cy="5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ut/>
      </p:transition>
    </mc:Choice>
    <mc:Fallback xmlns="">
      <p:transition spd="slow" advClick="0" advTm="5000"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ut/>
      </p:transition>
    </mc:Choice>
    <mc:Fallback xmlns="">
      <p:transition spd="slow" advClick="0" advTm="5000"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ut/>
      </p:transition>
    </mc:Choice>
    <mc:Fallback xmlns="">
      <p:transition spd="slow" advClick="0" advTm="5000"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ut/>
      </p:transition>
    </mc:Choice>
    <mc:Fallback xmlns="">
      <p:transition spd="slow" advClick="0" advTm="5000"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07" y="-7089"/>
            <a:ext cx="9279213" cy="524982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ut/>
      </p:transition>
    </mc:Choice>
    <mc:Fallback xmlns="">
      <p:transition spd="slow" advClick="0" advTm="5000"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ut/>
      </p:transition>
    </mc:Choice>
    <mc:Fallback xmlns="">
      <p:transition spd="slow" advClick="0" advTm="5000"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ut/>
      </p:transition>
    </mc:Choice>
    <mc:Fallback xmlns="">
      <p:transition spd="slow" advClick="0" advTm="5000"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ut/>
      </p:transition>
    </mc:Choice>
    <mc:Fallback xmlns="">
      <p:transition spd="slow" advClick="0" advTm="5000"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70D9-FCCA-F24F-A668-7AD84AADC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0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ut/>
      </p:transition>
    </mc:Choice>
    <mc:Fallback xmlns="">
      <p:transition spd="slow" advClick="0" advTm="5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ut/>
      </p:transition>
    </mc:Choice>
    <mc:Fallback xmlns="">
      <p:transition spd="slow" advClick="0" advTm="5000"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ut/>
      </p:transition>
    </mc:Choice>
    <mc:Fallback xmlns="">
      <p:transition spd="slow" advClick="0" advTm="500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140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ut/>
      </p:transition>
    </mc:Choice>
    <mc:Fallback xmlns="">
      <p:transition spd="slow" advClick="0" advTm="5000"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ut/>
      </p:transition>
    </mc:Choice>
    <mc:Fallback xmlns="">
      <p:transition spd="slow" advClick="0" advTm="5000"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ut/>
      </p:transition>
    </mc:Choice>
    <mc:Fallback xmlns="">
      <p:transition spd="slow" advClick="0" advTm="500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ut/>
      </p:transition>
    </mc:Choice>
    <mc:Fallback xmlns="">
      <p:transition spd="slow" advClick="0" advTm="500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ut/>
      </p:transition>
    </mc:Choice>
    <mc:Fallback xmlns="">
      <p:transition spd="slow" advClick="0" advTm="500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ut/>
      </p:transition>
    </mc:Choice>
    <mc:Fallback xmlns="">
      <p:transition spd="slow" advClick="0" advTm="5000"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bg1"/>
              </a:solidFill>
              <a:latin typeface="Amazon Ember Regular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  <p:sldLayoutId id="2147483696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ut/>
      </p:transition>
    </mc:Choice>
    <mc:Fallback xmlns="">
      <p:transition spd="slow" advClick="0" advTm="5000">
        <p:cut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0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0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7899" y="4480560"/>
            <a:ext cx="7233701" cy="305089"/>
          </a:xfrm>
        </p:spPr>
        <p:txBody>
          <a:bodyPr>
            <a:normAutofit fontScale="55000" lnSpcReduction="20000"/>
          </a:bodyPr>
          <a:lstStyle/>
          <a:p>
            <a:r>
              <a:rPr lang="en-US" sz="1200" dirty="0" smtClean="0">
                <a:latin typeface="Amazon Ember Regular"/>
              </a:rPr>
              <a:t>Natalia Girolamo, Kimmy Wu &amp; Pedro Sola Pimentel</a:t>
            </a:r>
          </a:p>
          <a:p>
            <a:r>
              <a:rPr lang="en-US" sz="1200" dirty="0" err="1" smtClean="0">
                <a:latin typeface="Amazon Ember Regular"/>
              </a:rPr>
              <a:t>Ideia</a:t>
            </a:r>
            <a:r>
              <a:rPr lang="en-US" sz="1200" dirty="0" smtClean="0">
                <a:latin typeface="Amazon Ember Regular"/>
              </a:rPr>
              <a:t> e </a:t>
            </a:r>
            <a:r>
              <a:rPr lang="en-US" sz="1200" dirty="0" err="1" smtClean="0">
                <a:latin typeface="Amazon Ember Regular"/>
              </a:rPr>
              <a:t>Coneito</a:t>
            </a:r>
            <a:r>
              <a:rPr lang="en-US" sz="1200" dirty="0" smtClean="0">
                <a:latin typeface="Amazon Ember Regular"/>
              </a:rPr>
              <a:t> </a:t>
            </a:r>
            <a:r>
              <a:rPr lang="en-US" sz="1200" dirty="0" err="1" smtClean="0">
                <a:latin typeface="Amazon Ember Regular"/>
              </a:rPr>
              <a:t>por</a:t>
            </a:r>
            <a:r>
              <a:rPr lang="en-US" sz="1200" dirty="0" smtClean="0">
                <a:latin typeface="Amazon Ember Regular"/>
              </a:rPr>
              <a:t> </a:t>
            </a:r>
            <a:r>
              <a:rPr lang="en-US" sz="1200" dirty="0" err="1" smtClean="0">
                <a:latin typeface="Amazon Ember Regular"/>
              </a:rPr>
              <a:t>Tulio</a:t>
            </a:r>
            <a:r>
              <a:rPr lang="en-US" sz="1200" dirty="0" smtClean="0">
                <a:latin typeface="Amazon Ember Regular"/>
              </a:rPr>
              <a:t> Alberto</a:t>
            </a:r>
            <a:endParaRPr lang="en-US" sz="1200" dirty="0">
              <a:latin typeface="Amazon Ember Regular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9" y="1351269"/>
            <a:ext cx="7324988" cy="744537"/>
          </a:xfrm>
        </p:spPr>
        <p:txBody>
          <a:bodyPr/>
          <a:lstStyle/>
          <a:p>
            <a:r>
              <a:rPr lang="en-US" dirty="0" smtClean="0">
                <a:solidFill>
                  <a:srgbClr val="232F34"/>
                </a:solidFill>
                <a:latin typeface="Amazon Ember Regular"/>
              </a:rPr>
              <a:t>GP – </a:t>
            </a:r>
            <a:r>
              <a:rPr lang="en-US" dirty="0" err="1" smtClean="0">
                <a:solidFill>
                  <a:srgbClr val="232F34"/>
                </a:solidFill>
                <a:latin typeface="Amazon Ember Regular"/>
              </a:rPr>
              <a:t>Segurança</a:t>
            </a:r>
            <a:r>
              <a:rPr lang="en-US" dirty="0" smtClean="0">
                <a:solidFill>
                  <a:srgbClr val="232F34"/>
                </a:solidFill>
                <a:latin typeface="Amazon Ember Regular"/>
              </a:rPr>
              <a:t> é Job ZERO</a:t>
            </a:r>
            <a:endParaRPr lang="en-US" dirty="0">
              <a:solidFill>
                <a:srgbClr val="FF9900"/>
              </a:solidFill>
              <a:latin typeface="Amazon Ember Regular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Amazon Ember Regular"/>
              </a:rPr>
              <a:t>Demo AWS EPI </a:t>
            </a:r>
            <a:r>
              <a:rPr lang="en-US" sz="1300" dirty="0" smtClean="0">
                <a:latin typeface="Amazon Ember Regular"/>
              </a:rPr>
              <a:t>(</a:t>
            </a:r>
            <a:r>
              <a:rPr lang="es-AR" sz="1300" dirty="0" err="1" smtClean="0"/>
              <a:t>Equipamento</a:t>
            </a:r>
            <a:r>
              <a:rPr lang="es-AR" sz="1300" dirty="0" smtClean="0"/>
              <a:t> </a:t>
            </a:r>
            <a:r>
              <a:rPr lang="es-AR" sz="1300" dirty="0"/>
              <a:t>de </a:t>
            </a:r>
            <a:r>
              <a:rPr lang="es-AR" sz="1300" dirty="0" err="1"/>
              <a:t>proteção</a:t>
            </a:r>
            <a:r>
              <a:rPr lang="es-AR" sz="1300" dirty="0"/>
              <a:t> </a:t>
            </a:r>
            <a:r>
              <a:rPr lang="es-AR" sz="1300" dirty="0" smtClean="0"/>
              <a:t>individual</a:t>
            </a:r>
            <a:r>
              <a:rPr lang="en-US" sz="1300" dirty="0">
                <a:latin typeface="Amazon Ember Regular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28" y="374956"/>
            <a:ext cx="1010884" cy="8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ut/>
      </p:transition>
    </mc:Choice>
    <mc:Fallback xmlns="">
      <p:transition spd="slow" advClick="0" advTm="5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pensar em segurança?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89" y="4588668"/>
            <a:ext cx="8205304" cy="250508"/>
          </a:xfrm>
        </p:spPr>
        <p:txBody>
          <a:bodyPr/>
          <a:lstStyle/>
          <a:p>
            <a:r>
              <a:rPr lang="pt-BR" sz="1100" dirty="0" smtClean="0"/>
              <a:t>Fonte: Observatório </a:t>
            </a:r>
            <a:r>
              <a:rPr lang="pt-BR" sz="1100" dirty="0"/>
              <a:t>Digital de Saúde e Segurança do Trabalho do Ministério Público do Trabalho (MPT)</a:t>
            </a:r>
            <a:endParaRPr lang="es-AR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9" y="1024630"/>
            <a:ext cx="4591050" cy="3552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190" y="1742428"/>
            <a:ext cx="4306570" cy="77858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151120" y="1022763"/>
            <a:ext cx="3942080" cy="59604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VOCÊ É O NOSSO MAIOR COMPROMISSO</a:t>
            </a:r>
            <a:endParaRPr lang="es-AR" dirty="0"/>
          </a:p>
        </p:txBody>
      </p:sp>
      <p:sp>
        <p:nvSpPr>
          <p:cNvPr id="8" name="Down Arrow 7"/>
          <p:cNvSpPr/>
          <p:nvPr/>
        </p:nvSpPr>
        <p:spPr>
          <a:xfrm>
            <a:off x="6979920" y="1742428"/>
            <a:ext cx="386080" cy="641417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Rounded Rectangle 8"/>
          <p:cNvSpPr/>
          <p:nvPr/>
        </p:nvSpPr>
        <p:spPr>
          <a:xfrm>
            <a:off x="5151120" y="2507466"/>
            <a:ext cx="3942080" cy="59604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INTEGRIDADE FÍSICA</a:t>
            </a:r>
            <a:endParaRPr lang="es-AR" dirty="0"/>
          </a:p>
        </p:txBody>
      </p:sp>
      <p:sp>
        <p:nvSpPr>
          <p:cNvPr id="10" name="Rounded Rectangle 9"/>
          <p:cNvSpPr/>
          <p:nvPr/>
        </p:nvSpPr>
        <p:spPr>
          <a:xfrm>
            <a:off x="5201920" y="3792401"/>
            <a:ext cx="3942080" cy="59604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OTIMIZAÇÃO CUSTOS VARIAVEIS/PERDAS = DIFERENCIAL</a:t>
            </a:r>
            <a:endParaRPr lang="es-AR" sz="1600" dirty="0"/>
          </a:p>
        </p:txBody>
      </p:sp>
      <p:sp>
        <p:nvSpPr>
          <p:cNvPr id="11" name="Down Arrow 10"/>
          <p:cNvSpPr/>
          <p:nvPr/>
        </p:nvSpPr>
        <p:spPr>
          <a:xfrm>
            <a:off x="6979920" y="3200729"/>
            <a:ext cx="386080" cy="586066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0308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:cut/>
      </p:transition>
    </mc:Choice>
    <mc:Fallback xmlns="">
      <p:transition spd="slow" advClick="0" advTm="7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pensar em segurança?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603" y="890820"/>
            <a:ext cx="57816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cut/>
      </p:transition>
    </mc:Choice>
    <mc:Fallback xmlns="">
      <p:transition spd="slow" advClick="0" advTm="10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49" y="792758"/>
            <a:ext cx="7317584" cy="38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1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:cut/>
      </p:transition>
    </mc:Choice>
    <mc:Fallback>
      <p:transition spd="slow" advClick="0" advTm="5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746125"/>
            <a:ext cx="7454900" cy="389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1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ut/>
      </p:transition>
    </mc:Choice>
    <mc:Fallback xmlns="">
      <p:transition spd="slow" advClick="0" advTm="5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identificar rapidamente e tomar ação?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9" y="660677"/>
            <a:ext cx="7927772" cy="39593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655557">
            <a:off x="4912114" y="1822111"/>
            <a:ext cx="1321658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Aviso por voz e notificação</a:t>
            </a:r>
            <a:endParaRPr lang="es-AR" sz="1400" dirty="0"/>
          </a:p>
        </p:txBody>
      </p:sp>
      <p:sp>
        <p:nvSpPr>
          <p:cNvPr id="6" name="TextBox 5"/>
          <p:cNvSpPr txBox="1"/>
          <p:nvPr/>
        </p:nvSpPr>
        <p:spPr>
          <a:xfrm rot="18974224">
            <a:off x="2496153" y="1622322"/>
            <a:ext cx="1254350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Scanner na </a:t>
            </a:r>
          </a:p>
          <a:p>
            <a:pPr algn="ctr"/>
            <a:r>
              <a:rPr lang="pt-BR" sz="1200" dirty="0" smtClean="0"/>
              <a:t>máquina de ponto</a:t>
            </a:r>
            <a:endParaRPr lang="es-A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88754" y="4619991"/>
            <a:ext cx="1321658" cy="3077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Colaborador</a:t>
            </a:r>
            <a:endParaRPr lang="es-A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383040" y="4618670"/>
            <a:ext cx="1321658" cy="3077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Liderança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87323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>
        <p:cut/>
      </p:transition>
    </mc:Choice>
    <mc:Fallback xmlns="">
      <p:transition spd="slow" advClick="0" advTm="8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funciona? </a:t>
            </a:r>
            <a:endParaRPr lang="es-AR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6789" y="660677"/>
            <a:ext cx="8205304" cy="250508"/>
          </a:xfrm>
        </p:spPr>
        <p:txBody>
          <a:bodyPr/>
          <a:lstStyle/>
          <a:p>
            <a:r>
              <a:rPr lang="pt-BR" sz="1600" i="1" dirty="0" smtClean="0"/>
              <a:t>*É </a:t>
            </a:r>
            <a:r>
              <a:rPr lang="pt-BR" sz="1600" i="1" dirty="0" smtClean="0"/>
              <a:t>uma demo. Ainda requer ajustes para Go To Market</a:t>
            </a:r>
            <a:endParaRPr lang="es-AR" sz="1600" i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6789" y="1071997"/>
            <a:ext cx="8205304" cy="250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sz="2000" b="1" dirty="0" smtClean="0">
                <a:solidFill>
                  <a:schemeClr val="accent1"/>
                </a:solidFill>
              </a:rPr>
              <a:t>Contagem e colocação de objetos</a:t>
            </a:r>
          </a:p>
          <a:p>
            <a:pPr marL="914400" lvl="1" indent="-171450">
              <a:buFont typeface="Wingdings" panose="05000000000000000000" pitchFamily="2" charset="2"/>
              <a:buChar char="§"/>
            </a:pPr>
            <a:r>
              <a:rPr lang="pt-BR" sz="1600" dirty="0" smtClean="0"/>
              <a:t>Com capacete EPI = compliance</a:t>
            </a:r>
          </a:p>
          <a:p>
            <a:pPr marL="914400" lvl="1" indent="-171450">
              <a:buFont typeface="Wingdings" panose="05000000000000000000" pitchFamily="2" charset="2"/>
              <a:buChar char="§"/>
            </a:pPr>
            <a:r>
              <a:rPr lang="pt-BR" sz="1600" dirty="0" smtClean="0"/>
              <a:t>Se o número de capacetes &lt; número de pessoas = não compliance</a:t>
            </a:r>
          </a:p>
          <a:p>
            <a:pPr marL="914400" lvl="1" indent="-171450">
              <a:buFont typeface="Wingdings" panose="05000000000000000000" pitchFamily="2" charset="2"/>
              <a:buChar char="§"/>
            </a:pPr>
            <a:endParaRPr lang="pt-BR" sz="2500" dirty="0" smtClean="0"/>
          </a:p>
          <a:p>
            <a:pPr marL="914400" lvl="1" indent="-171450">
              <a:buFont typeface="Wingdings" panose="05000000000000000000" pitchFamily="2" charset="2"/>
              <a:buChar char="§"/>
            </a:pPr>
            <a:endParaRPr lang="es-AR" sz="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9" y="2063750"/>
            <a:ext cx="85248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6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ut/>
      </p:transition>
    </mc:Choice>
    <mc:Fallback xmlns="">
      <p:transition spd="slow" advClick="0" advTm="5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da aplicação</a:t>
            </a:r>
            <a:endParaRPr lang="es-AR" dirty="0"/>
          </a:p>
        </p:txBody>
      </p:sp>
      <p:grpSp>
        <p:nvGrpSpPr>
          <p:cNvPr id="8" name="Group 7"/>
          <p:cNvGrpSpPr/>
          <p:nvPr/>
        </p:nvGrpSpPr>
        <p:grpSpPr>
          <a:xfrm>
            <a:off x="427511" y="660677"/>
            <a:ext cx="7781769" cy="3769083"/>
            <a:chOff x="305591" y="660677"/>
            <a:chExt cx="8267700" cy="42481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591" y="660677"/>
              <a:ext cx="8267700" cy="4248150"/>
            </a:xfrm>
            <a:prstGeom prst="rect">
              <a:avLst/>
            </a:prstGeom>
          </p:spPr>
        </p:pic>
        <p:pic>
          <p:nvPicPr>
            <p:cNvPr id="4" name="Graphic 23">
              <a:extLst>
                <a:ext uri="{FF2B5EF4-FFF2-40B4-BE49-F238E27FC236}">
                  <a16:creationId xmlns:a16="http://schemas.microsoft.com/office/drawing/2014/main" id="{814B57E9-CF5F-C441-87AE-6F44E971F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27074" y="3090474"/>
              <a:ext cx="711200" cy="711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A5AC97-17E0-8549-82B4-F67733E05D9F}"/>
                </a:ext>
              </a:extLst>
            </p:cNvPr>
            <p:cNvSpPr txBox="1"/>
            <p:nvPr/>
          </p:nvSpPr>
          <p:spPr>
            <a:xfrm>
              <a:off x="5125321" y="3801674"/>
              <a:ext cx="1314705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Amazon Ember" panose="02000000000000000000" pitchFamily="2" charset="0"/>
                  <a:ea typeface="Amazon Ember" panose="02000000000000000000" pitchFamily="2" charset="0"/>
                </a:rPr>
                <a:t>Amazon Polly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3413991" y="3271520"/>
            <a:ext cx="1407963" cy="944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Rectangle 9"/>
          <p:cNvSpPr/>
          <p:nvPr/>
        </p:nvSpPr>
        <p:spPr>
          <a:xfrm>
            <a:off x="4870945" y="1581628"/>
            <a:ext cx="1330452" cy="948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Rectangle 10"/>
          <p:cNvSpPr/>
          <p:nvPr/>
        </p:nvSpPr>
        <p:spPr>
          <a:xfrm>
            <a:off x="6292119" y="1408908"/>
            <a:ext cx="1344872" cy="948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9228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">
        <p:cut/>
      </p:transition>
    </mc:Choice>
    <mc:Fallback xmlns="">
      <p:transition spd="slow" advClick="0" advTm="13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da aplicação</a:t>
            </a:r>
            <a:endParaRPr lang="es-AR" dirty="0"/>
          </a:p>
        </p:txBody>
      </p:sp>
      <p:grpSp>
        <p:nvGrpSpPr>
          <p:cNvPr id="8" name="Group 7"/>
          <p:cNvGrpSpPr/>
          <p:nvPr/>
        </p:nvGrpSpPr>
        <p:grpSpPr>
          <a:xfrm>
            <a:off x="427511" y="660677"/>
            <a:ext cx="7781769" cy="3769083"/>
            <a:chOff x="305591" y="660677"/>
            <a:chExt cx="8267700" cy="42481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591" y="660677"/>
              <a:ext cx="8267700" cy="4248150"/>
            </a:xfrm>
            <a:prstGeom prst="rect">
              <a:avLst/>
            </a:prstGeom>
          </p:spPr>
        </p:pic>
        <p:pic>
          <p:nvPicPr>
            <p:cNvPr id="4" name="Graphic 23">
              <a:extLst>
                <a:ext uri="{FF2B5EF4-FFF2-40B4-BE49-F238E27FC236}">
                  <a16:creationId xmlns:a16="http://schemas.microsoft.com/office/drawing/2014/main" id="{814B57E9-CF5F-C441-87AE-6F44E971F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27074" y="3090474"/>
              <a:ext cx="711200" cy="711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A5AC97-17E0-8549-82B4-F67733E05D9F}"/>
                </a:ext>
              </a:extLst>
            </p:cNvPr>
            <p:cNvSpPr txBox="1"/>
            <p:nvPr/>
          </p:nvSpPr>
          <p:spPr>
            <a:xfrm>
              <a:off x="5125321" y="3801674"/>
              <a:ext cx="1314705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Amazon Ember" panose="02000000000000000000" pitchFamily="2" charset="0"/>
                  <a:ea typeface="Amazon Ember" panose="02000000000000000000" pitchFamily="2" charset="0"/>
                </a:rPr>
                <a:t>Amazon Polly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639173" y="2293244"/>
            <a:ext cx="1321658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Aviso por voz e notificação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52143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ut/>
      </p:transition>
    </mc:Choice>
    <mc:Fallback xmlns="">
      <p:transition spd="slow" advClick="0" advTm="5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842</TotalTime>
  <Words>144</Words>
  <Application>Microsoft Office PowerPoint</Application>
  <PresentationFormat>On-screen Show (16:9)</PresentationFormat>
  <Paragraphs>26</Paragraphs>
  <Slides>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Amazon Ember</vt:lpstr>
      <vt:lpstr>Amazon Ember Light</vt:lpstr>
      <vt:lpstr>Amazon Ember Regular</vt:lpstr>
      <vt:lpstr>Arial</vt:lpstr>
      <vt:lpstr>Calibri</vt:lpstr>
      <vt:lpstr>Consolas</vt:lpstr>
      <vt:lpstr>Lucida Console</vt:lpstr>
      <vt:lpstr>Times New Roman</vt:lpstr>
      <vt:lpstr>Wingdings</vt:lpstr>
      <vt:lpstr>DeckTemplate-AWS</vt:lpstr>
      <vt:lpstr>PowerPoint Presentation</vt:lpstr>
      <vt:lpstr>Por que pensar em segurança?</vt:lpstr>
      <vt:lpstr>Por que pensar em segurança?</vt:lpstr>
      <vt:lpstr>PowerPoint Presentation</vt:lpstr>
      <vt:lpstr>PowerPoint Presentation</vt:lpstr>
      <vt:lpstr>Como identificar rapidamente e tomar ação?</vt:lpstr>
      <vt:lpstr>Como funciona? </vt:lpstr>
      <vt:lpstr>Arquitetura da aplicação</vt:lpstr>
      <vt:lpstr>Arquitetura da aplicação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 Girolamo, Natalia</cp:lastModifiedBy>
  <cp:revision>66</cp:revision>
  <dcterms:created xsi:type="dcterms:W3CDTF">2016-06-17T18:22:10Z</dcterms:created>
  <dcterms:modified xsi:type="dcterms:W3CDTF">2019-03-19T22:50:21Z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