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ekar Sankaran" userId="35b17108681efecb" providerId="LiveId" clId="{436002E7-401E-423E-85E3-9EF3CCC36A5D}"/>
    <pc:docChg chg="modSld">
      <pc:chgData name="Rajasekar Sankaran" userId="35b17108681efecb" providerId="LiveId" clId="{436002E7-401E-423E-85E3-9EF3CCC36A5D}" dt="2021-09-09T08:12:25.118" v="3" actId="3064"/>
      <pc:docMkLst>
        <pc:docMk/>
      </pc:docMkLst>
      <pc:sldChg chg="modSp mod">
        <pc:chgData name="Rajasekar Sankaran" userId="35b17108681efecb" providerId="LiveId" clId="{436002E7-401E-423E-85E3-9EF3CCC36A5D}" dt="2021-09-09T08:11:02.928" v="0" actId="3064"/>
        <pc:sldMkLst>
          <pc:docMk/>
          <pc:sldMk cId="782972337" sldId="260"/>
        </pc:sldMkLst>
        <pc:graphicFrameChg chg="modGraphic">
          <ac:chgData name="Rajasekar Sankaran" userId="35b17108681efecb" providerId="LiveId" clId="{436002E7-401E-423E-85E3-9EF3CCC36A5D}" dt="2021-09-09T08:11:02.928" v="0" actId="3064"/>
          <ac:graphicFrameMkLst>
            <pc:docMk/>
            <pc:sldMk cId="782972337" sldId="260"/>
            <ac:graphicFrameMk id="2" creationId="{80D4D9BC-0C8F-49D2-B5D4-050CADA54DC3}"/>
          </ac:graphicFrameMkLst>
        </pc:graphicFrameChg>
      </pc:sldChg>
      <pc:sldChg chg="modSp mod">
        <pc:chgData name="Rajasekar Sankaran" userId="35b17108681efecb" providerId="LiveId" clId="{436002E7-401E-423E-85E3-9EF3CCC36A5D}" dt="2021-09-09T08:11:33.133" v="1" actId="3064"/>
        <pc:sldMkLst>
          <pc:docMk/>
          <pc:sldMk cId="2214525262" sldId="261"/>
        </pc:sldMkLst>
        <pc:graphicFrameChg chg="modGraphic">
          <ac:chgData name="Rajasekar Sankaran" userId="35b17108681efecb" providerId="LiveId" clId="{436002E7-401E-423E-85E3-9EF3CCC36A5D}" dt="2021-09-09T08:11:33.133" v="1" actId="3064"/>
          <ac:graphicFrameMkLst>
            <pc:docMk/>
            <pc:sldMk cId="2214525262" sldId="261"/>
            <ac:graphicFrameMk id="2" creationId="{80D4D9BC-0C8F-49D2-B5D4-050CADA54DC3}"/>
          </ac:graphicFrameMkLst>
        </pc:graphicFrameChg>
      </pc:sldChg>
      <pc:sldChg chg="modSp mod">
        <pc:chgData name="Rajasekar Sankaran" userId="35b17108681efecb" providerId="LiveId" clId="{436002E7-401E-423E-85E3-9EF3CCC36A5D}" dt="2021-09-09T08:11:58.488" v="2" actId="3064"/>
        <pc:sldMkLst>
          <pc:docMk/>
          <pc:sldMk cId="3954137472" sldId="262"/>
        </pc:sldMkLst>
        <pc:graphicFrameChg chg="modGraphic">
          <ac:chgData name="Rajasekar Sankaran" userId="35b17108681efecb" providerId="LiveId" clId="{436002E7-401E-423E-85E3-9EF3CCC36A5D}" dt="2021-09-09T08:11:58.488" v="2" actId="3064"/>
          <ac:graphicFrameMkLst>
            <pc:docMk/>
            <pc:sldMk cId="3954137472" sldId="262"/>
            <ac:graphicFrameMk id="2" creationId="{80D4D9BC-0C8F-49D2-B5D4-050CADA54DC3}"/>
          </ac:graphicFrameMkLst>
        </pc:graphicFrameChg>
      </pc:sldChg>
      <pc:sldChg chg="modSp mod">
        <pc:chgData name="Rajasekar Sankaran" userId="35b17108681efecb" providerId="LiveId" clId="{436002E7-401E-423E-85E3-9EF3CCC36A5D}" dt="2021-09-09T08:12:25.118" v="3" actId="3064"/>
        <pc:sldMkLst>
          <pc:docMk/>
          <pc:sldMk cId="3298300179" sldId="263"/>
        </pc:sldMkLst>
        <pc:graphicFrameChg chg="modGraphic">
          <ac:chgData name="Rajasekar Sankaran" userId="35b17108681efecb" providerId="LiveId" clId="{436002E7-401E-423E-85E3-9EF3CCC36A5D}" dt="2021-09-09T08:12:25.118" v="3" actId="3064"/>
          <ac:graphicFrameMkLst>
            <pc:docMk/>
            <pc:sldMk cId="3298300179" sldId="263"/>
            <ac:graphicFrameMk id="2" creationId="{80D4D9BC-0C8F-49D2-B5D4-050CADA54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377F-25BF-4C20-93BE-1BC4AFC6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BCF2F-827B-47BE-89BD-ED070721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B5991-F4B1-4E20-BF1B-8D46B4EF2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274" y="122328"/>
            <a:ext cx="85725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61B75-F6DA-4BDD-B4F4-063712B88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14" y="80051"/>
            <a:ext cx="1089526" cy="8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8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5154-F13D-4485-A823-141DA89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85977-1CA5-4075-AEDB-BFD0D938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6084D-ACF1-4697-87C7-2933A71E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0CC5-8AC8-4C9F-8A5E-6BF1CE76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7325-48C0-40A3-8C20-643BD935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0AE93-2169-4818-9EF7-535BCB51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0AE4-467C-4A1A-909D-6A3D3B43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DBB43-8860-4AD7-8B50-A91C9553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56FC-7021-4500-80F9-F4C60DC4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7B2A-D713-46B2-A3CD-427B1BCD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CD737-8B4B-4D6D-8F1C-B84AF96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7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03A11-D534-4D54-A813-D6F2D846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6BC26-DDCE-4768-BA83-07196743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587C-26F5-4696-A11D-F9BFF90A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7371-8E1A-4B0A-B4C2-EF166F5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A208-29EE-44DA-B4CF-7EBC6963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7FF-2AB4-47BE-BEE0-C1B608D0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B871B-B00C-4AD4-AD6A-39E9F55B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1A7A-4837-4D73-A49C-6FBDD972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3F45-B5FD-4B6D-BC46-441B1789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B7CD-43DA-42B7-84A1-8CB02317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53B9-326E-4A4F-8C89-69521EB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A68-1116-47E2-A066-7DE4A966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D333-7978-40B9-B170-6E67DEEB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E297-CE65-4179-8F01-4450B82E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C45B-4E37-4C23-99F1-C5E06DB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2B11-E255-4FE6-A312-9DE6CCFB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6543-B801-4CEA-9475-916CE7C3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8D43-1E0B-4CF7-8531-AAECB8FA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04F72-8A0B-4F03-ADF6-984E3458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666E-82F1-4218-8868-D0F8300E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B434-E74F-4FF4-9612-FD245C67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3FD4-56E0-43E1-83E9-846F01BA1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D669F-4020-4420-888D-B45ADFD3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73EA4-7772-4797-BFAE-F12974D1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FF77E-1265-4A77-A384-86B1EDF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B7432-B3D8-4FBF-BDBD-CA08719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6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13FD-6BBC-456A-AC1D-B5C1437D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9246-6DBF-44DA-9A6C-C9B8D923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24AD2-7FAF-48EC-92E9-366C09F8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9648B-A765-46DD-ADAD-740DFF068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6B665-A917-4FCC-9DE9-6AC366EB2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C7E63-FFF0-4CC0-BC3F-ABBE8B9F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121ED-04D4-4DEB-A640-40ED7A69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FA9AB-BC4B-4519-8501-2640EFFA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F389-DD9E-4430-83AB-CBA1610D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4C104-FA6E-4552-AAA7-0F560CE2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E2EB3-1C4B-4827-8AF9-FFF8A48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7524-7745-437C-898A-CF9F8050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3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C0D1-FCD9-4D73-8BB1-A730AD9B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662A7-3B12-4731-A763-C0B7572C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066D5-8BCC-4F6B-B8EA-9C6180DE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76FD-B737-44DD-965B-572B3AE1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240F-2356-4BD1-800B-71704EC7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89F70-FE92-4672-82E7-0AA86D4F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0CA9-7EF2-4D4D-A4C1-D6317F5F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6D2D-AC29-43E5-8515-5FCAC064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9A81-1635-451E-977F-5C8C2D00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0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3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9CC58-A05B-4C57-BFA4-F8DBD678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1F38-5F64-4B70-BB90-82F106A4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6EF7-BC4A-4C02-9F28-E4719AEE9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0057-9163-49B9-8E63-D21162802601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A521-2A60-4F1D-9A92-9E52F155B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4BEB-A857-452D-B2E8-0A32BF536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8DCB-1F91-43DF-B263-589D45ED8A9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F8FAC-D971-4ED4-A1E7-5F55A2189AE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274" y="122328"/>
            <a:ext cx="85725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55F98-23DE-450F-8CE4-66FF66AEA9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14" y="80051"/>
            <a:ext cx="1089526" cy="8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0ACFB-FAF2-41F6-ABE0-F7BF63EBB704}"/>
              </a:ext>
            </a:extLst>
          </p:cNvPr>
          <p:cNvSpPr txBox="1"/>
          <p:nvPr/>
        </p:nvSpPr>
        <p:spPr>
          <a:xfrm>
            <a:off x="1341120" y="2644170"/>
            <a:ext cx="9509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CLARA  Application Development </a:t>
            </a:r>
          </a:p>
          <a:p>
            <a:pPr algn="ctr"/>
            <a:r>
              <a:rPr lang="en-US" sz="44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Sprints 1 &amp; 2</a:t>
            </a:r>
            <a:endParaRPr lang="en-IN" sz="4400" dirty="0">
              <a:latin typeface="Bahnschrift Condensed" panose="020B0502040204020203" pitchFamily="34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6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AB4C6C-2CFC-4180-9345-27A8512D29F3}"/>
              </a:ext>
            </a:extLst>
          </p:cNvPr>
          <p:cNvCxnSpPr>
            <a:cxnSpLocks/>
          </p:cNvCxnSpPr>
          <p:nvPr/>
        </p:nvCxnSpPr>
        <p:spPr>
          <a:xfrm>
            <a:off x="190696" y="919801"/>
            <a:ext cx="1163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0D4D9BC-0C8F-49D2-B5D4-050CADA5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95104"/>
              </p:ext>
            </p:extLst>
          </p:nvPr>
        </p:nvGraphicFramePr>
        <p:xfrm>
          <a:off x="162560" y="1103584"/>
          <a:ext cx="11826240" cy="5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045">
                  <a:extLst>
                    <a:ext uri="{9D8B030D-6E8A-4147-A177-3AD203B41FA5}">
                      <a16:colId xmlns:a16="http://schemas.microsoft.com/office/drawing/2014/main" val="1549659827"/>
                    </a:ext>
                  </a:extLst>
                </a:gridCol>
                <a:gridCol w="3368921">
                  <a:extLst>
                    <a:ext uri="{9D8B030D-6E8A-4147-A177-3AD203B41FA5}">
                      <a16:colId xmlns:a16="http://schemas.microsoft.com/office/drawing/2014/main" val="3723552404"/>
                    </a:ext>
                  </a:extLst>
                </a:gridCol>
                <a:gridCol w="7515274">
                  <a:extLst>
                    <a:ext uri="{9D8B030D-6E8A-4147-A177-3AD203B41FA5}">
                      <a16:colId xmlns:a16="http://schemas.microsoft.com/office/drawing/2014/main" val="1491419865"/>
                    </a:ext>
                  </a:extLst>
                </a:gridCol>
              </a:tblGrid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S.No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Remarks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67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1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  <a:latin typeface="Bahnschrift Condensed" panose="020B0502040204020203" pitchFamily="34" charset="0"/>
                        </a:rPr>
                        <a:t>API Integration – Mozeo</a:t>
                      </a:r>
                      <a:endParaRPr lang="en-IN" sz="2000" dirty="0">
                        <a:highlight>
                          <a:srgbClr val="FFFF00"/>
                        </a:highlight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28925"/>
                  </a:ext>
                </a:extLst>
              </a:tr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2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Data Modelling Design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Data Modelling for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All Modules of L&amp;E and Immigration process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0254"/>
                  </a:ext>
                </a:extLst>
              </a:tr>
              <a:tr h="3751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3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UI/UX – CRM Screens Design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Inquiry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Potential Client Intake Forms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Conflict Check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Potential Client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Agreement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Client Creation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Screens Design for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Potential Client Intake Form development for 6 forms (English &amp; Spanish)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Analysis and segregation of Office Use fields in each form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13334"/>
                  </a:ext>
                </a:extLst>
              </a:tr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4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Functional Specification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CRM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Functional Specification for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35 Setup Functionalities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15 Workflow processes in CRM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9316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2F3E06-3A5D-49B7-ABDF-B68F2401BD03}"/>
              </a:ext>
            </a:extLst>
          </p:cNvPr>
          <p:cNvSpPr txBox="1"/>
          <p:nvPr/>
        </p:nvSpPr>
        <p:spPr>
          <a:xfrm>
            <a:off x="3763889" y="124952"/>
            <a:ext cx="50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Sprint 1 (31 Aug 2021 - 20 Sep 2021)</a:t>
            </a:r>
            <a:endParaRPr lang="en-IN" sz="3200" dirty="0">
              <a:latin typeface="Bahnschrift Condensed" panose="020B0502040204020203" pitchFamily="34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3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0D4D9BC-0C8F-49D2-B5D4-050CADA5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64586"/>
              </p:ext>
            </p:extLst>
          </p:nvPr>
        </p:nvGraphicFramePr>
        <p:xfrm>
          <a:off x="162559" y="1165434"/>
          <a:ext cx="11937291" cy="483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91">
                  <a:extLst>
                    <a:ext uri="{9D8B030D-6E8A-4147-A177-3AD203B41FA5}">
                      <a16:colId xmlns:a16="http://schemas.microsoft.com/office/drawing/2014/main" val="1549659827"/>
                    </a:ext>
                  </a:extLst>
                </a:gridCol>
                <a:gridCol w="2983607">
                  <a:extLst>
                    <a:ext uri="{9D8B030D-6E8A-4147-A177-3AD203B41FA5}">
                      <a16:colId xmlns:a16="http://schemas.microsoft.com/office/drawing/2014/main" val="3723552404"/>
                    </a:ext>
                  </a:extLst>
                </a:gridCol>
                <a:gridCol w="8002793">
                  <a:extLst>
                    <a:ext uri="{9D8B030D-6E8A-4147-A177-3AD203B41FA5}">
                      <a16:colId xmlns:a16="http://schemas.microsoft.com/office/drawing/2014/main" val="1491419865"/>
                    </a:ext>
                  </a:extLst>
                </a:gridCol>
              </a:tblGrid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S.No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Remarks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67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5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Table Structure Creation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CRM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tables structure creation for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 - 35 Nos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CRM - 10 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Condensed" panose="020B0502040204020203" pitchFamily="34" charset="0"/>
                        </a:rPr>
                        <a:t>Development of all setup functionalities are included in this sprint considering the dependency with other modules (earlier Sprint proposal covered only the development of CRM setup in Sprint 1 &amp; Sprint 2)</a:t>
                      </a:r>
                      <a:endParaRPr lang="en-IN" sz="16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36093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6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Microservices Development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CRM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Inquiry Forms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28925"/>
                  </a:ext>
                </a:extLst>
              </a:tr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7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API Integration with Angular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CRM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Inquiry Forms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Development, UI Validations, Data Binding, Consume APIs in Angular Framework</a:t>
                      </a:r>
                    </a:p>
                    <a:p>
                      <a:pPr algn="l"/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0254"/>
                  </a:ext>
                </a:extLst>
              </a:tr>
              <a:tr h="3751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8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API Development for Website’s (M&amp;R) WordPress DB integration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 Condensed" panose="020B0502040204020203" pitchFamily="34" charset="0"/>
                        </a:rPr>
                        <a:t>To provide APIs to vendor team (Danny) to push the data from website DB to Clara DB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13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62D67A-6D29-4913-954F-61DDD2B5B137}"/>
              </a:ext>
            </a:extLst>
          </p:cNvPr>
          <p:cNvSpPr txBox="1"/>
          <p:nvPr/>
        </p:nvSpPr>
        <p:spPr>
          <a:xfrm>
            <a:off x="3763889" y="124952"/>
            <a:ext cx="50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Sprint 1 (31 Aug 2021 - 20 Sep 2021)</a:t>
            </a:r>
            <a:endParaRPr lang="en-IN" sz="3200" dirty="0">
              <a:latin typeface="Bahnschrift Condensed" panose="020B0502040204020203" pitchFamily="34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7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0D4D9BC-0C8F-49D2-B5D4-050CADA5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136"/>
              </p:ext>
            </p:extLst>
          </p:nvPr>
        </p:nvGraphicFramePr>
        <p:xfrm>
          <a:off x="162559" y="1165434"/>
          <a:ext cx="11937291" cy="46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91">
                  <a:extLst>
                    <a:ext uri="{9D8B030D-6E8A-4147-A177-3AD203B41FA5}">
                      <a16:colId xmlns:a16="http://schemas.microsoft.com/office/drawing/2014/main" val="1549659827"/>
                    </a:ext>
                  </a:extLst>
                </a:gridCol>
                <a:gridCol w="2983607">
                  <a:extLst>
                    <a:ext uri="{9D8B030D-6E8A-4147-A177-3AD203B41FA5}">
                      <a16:colId xmlns:a16="http://schemas.microsoft.com/office/drawing/2014/main" val="3723552404"/>
                    </a:ext>
                  </a:extLst>
                </a:gridCol>
                <a:gridCol w="8002793">
                  <a:extLst>
                    <a:ext uri="{9D8B030D-6E8A-4147-A177-3AD203B41FA5}">
                      <a16:colId xmlns:a16="http://schemas.microsoft.com/office/drawing/2014/main" val="1491419865"/>
                    </a:ext>
                  </a:extLst>
                </a:gridCol>
              </a:tblGrid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S.No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Remarks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67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1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API integration – DocuSign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36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 Condensed" panose="020B0502040204020203" pitchFamily="34" charset="0"/>
                        </a:rPr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UI/UX – Screens Design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Screens Design for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 (35 Nos)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Condensed" panose="020B0502040204020203" pitchFamily="34" charset="0"/>
                        </a:rPr>
                        <a:t>Development of all setup functionalities are included in this sprint considering the dependency with other modules (earlier Sprint proposal covered only the development of CRM setup in Sprint 1 &amp; Sprint 2)</a:t>
                      </a:r>
                      <a:endParaRPr lang="en-IN" sz="16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28925"/>
                  </a:ext>
                </a:extLst>
              </a:tr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3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Microservices Development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Potential client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Agreement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Conflict Check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Client creation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Configuration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0254"/>
                  </a:ext>
                </a:extLst>
              </a:tr>
              <a:tr h="52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4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Document Storage Development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13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977606-D0FF-40BB-AAF7-54B7ADF7FBC4}"/>
              </a:ext>
            </a:extLst>
          </p:cNvPr>
          <p:cNvSpPr txBox="1"/>
          <p:nvPr/>
        </p:nvSpPr>
        <p:spPr>
          <a:xfrm>
            <a:off x="3777957" y="124952"/>
            <a:ext cx="50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Sprint 2 (21 Sep 2021 - 18 Oct 2021)</a:t>
            </a:r>
            <a:endParaRPr lang="en-IN" sz="3200" dirty="0">
              <a:latin typeface="Bahnschrift Condensed" panose="020B0502040204020203" pitchFamily="34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2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0D4D9BC-0C8F-49D2-B5D4-050CADA5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15328"/>
              </p:ext>
            </p:extLst>
          </p:nvPr>
        </p:nvGraphicFramePr>
        <p:xfrm>
          <a:off x="148492" y="1181015"/>
          <a:ext cx="11937291" cy="44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91">
                  <a:extLst>
                    <a:ext uri="{9D8B030D-6E8A-4147-A177-3AD203B41FA5}">
                      <a16:colId xmlns:a16="http://schemas.microsoft.com/office/drawing/2014/main" val="1549659827"/>
                    </a:ext>
                  </a:extLst>
                </a:gridCol>
                <a:gridCol w="2983607">
                  <a:extLst>
                    <a:ext uri="{9D8B030D-6E8A-4147-A177-3AD203B41FA5}">
                      <a16:colId xmlns:a16="http://schemas.microsoft.com/office/drawing/2014/main" val="3723552404"/>
                    </a:ext>
                  </a:extLst>
                </a:gridCol>
                <a:gridCol w="8002793">
                  <a:extLst>
                    <a:ext uri="{9D8B030D-6E8A-4147-A177-3AD203B41FA5}">
                      <a16:colId xmlns:a16="http://schemas.microsoft.com/office/drawing/2014/main" val="1491419865"/>
                    </a:ext>
                  </a:extLst>
                </a:gridCol>
              </a:tblGrid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S.No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Remarks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67"/>
                  </a:ext>
                </a:extLst>
              </a:tr>
              <a:tr h="168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5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API Integration with Angular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Potential client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Agreement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Conflict Check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Client creation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Configuration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Development, UI Validations, Data Binding, Consume APIs in Angular Framework</a:t>
                      </a:r>
                    </a:p>
                    <a:p>
                      <a:pPr algn="l"/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36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6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Mail Merge Functionality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development of Mail merge functionality for 1 No. Agreement Document</a:t>
                      </a:r>
                    </a:p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Mail Merge Components Development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28925"/>
                  </a:ext>
                </a:extLst>
              </a:tr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7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Mozeo API (Integration)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Integration with CLARA and internal testing</a:t>
                      </a:r>
                    </a:p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(Need to have a US mobile no from Client to test the SMS integration)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60254"/>
                  </a:ext>
                </a:extLst>
              </a:tr>
              <a:tr h="52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8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DocuSign API (Integration)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Integration with CLARA and internal testing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13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CB52F-CEB2-458B-AE65-AA6C65245403}"/>
              </a:ext>
            </a:extLst>
          </p:cNvPr>
          <p:cNvSpPr txBox="1"/>
          <p:nvPr/>
        </p:nvSpPr>
        <p:spPr>
          <a:xfrm>
            <a:off x="3777957" y="124952"/>
            <a:ext cx="50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Sprint 2 (21 Sep 2021 - 18 Oct 2021)</a:t>
            </a:r>
            <a:endParaRPr lang="en-IN" sz="3200" dirty="0">
              <a:latin typeface="Bahnschrift Condensed" panose="020B0502040204020203" pitchFamily="34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3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0D4D9BC-0C8F-49D2-B5D4-050CADA5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827"/>
              </p:ext>
            </p:extLst>
          </p:nvPr>
        </p:nvGraphicFramePr>
        <p:xfrm>
          <a:off x="162559" y="1165434"/>
          <a:ext cx="11937291" cy="46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91">
                  <a:extLst>
                    <a:ext uri="{9D8B030D-6E8A-4147-A177-3AD203B41FA5}">
                      <a16:colId xmlns:a16="http://schemas.microsoft.com/office/drawing/2014/main" val="1549659827"/>
                    </a:ext>
                  </a:extLst>
                </a:gridCol>
                <a:gridCol w="2983607">
                  <a:extLst>
                    <a:ext uri="{9D8B030D-6E8A-4147-A177-3AD203B41FA5}">
                      <a16:colId xmlns:a16="http://schemas.microsoft.com/office/drawing/2014/main" val="3723552404"/>
                    </a:ext>
                  </a:extLst>
                </a:gridCol>
                <a:gridCol w="8002793">
                  <a:extLst>
                    <a:ext uri="{9D8B030D-6E8A-4147-A177-3AD203B41FA5}">
                      <a16:colId xmlns:a16="http://schemas.microsoft.com/office/drawing/2014/main" val="1491419865"/>
                    </a:ext>
                  </a:extLst>
                </a:gridCol>
              </a:tblGrid>
              <a:tr h="627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S.No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Developments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Remarks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67"/>
                  </a:ext>
                </a:extLst>
              </a:tr>
              <a:tr h="52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9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Website API Integration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API integration with CLARA and testing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131455"/>
                  </a:ext>
                </a:extLst>
              </a:tr>
              <a:tr h="52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CRM – Reports Development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CRM Reports (3 Nos)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Reports Screen Design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API Development and Integration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510447"/>
                  </a:ext>
                </a:extLst>
              </a:tr>
              <a:tr h="527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11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Unit Testing (Internal)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Bug Fixes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Integration Testing</a:t>
                      </a:r>
                      <a:endParaRPr lang="en-IN" sz="2000" dirty="0"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Includes testing for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Setup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CRM – End to End workflow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Bahnschrift Condensed" panose="020B0502040204020203" pitchFamily="34" charset="0"/>
                        </a:rPr>
                        <a:t>Integration with Mozeo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000" dirty="0">
                          <a:latin typeface="Bahnschrift Condensed" panose="020B0502040204020203" pitchFamily="34" charset="0"/>
                        </a:rPr>
                        <a:t>Integration with DocuSign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000" dirty="0">
                          <a:latin typeface="Bahnschrift Condensed" panose="020B0502040204020203" pitchFamily="34" charset="0"/>
                        </a:rPr>
                        <a:t>Intake Form Email Notifications to Clients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000" dirty="0">
                          <a:latin typeface="Bahnschrift Condensed" panose="020B0502040204020203" pitchFamily="34" charset="0"/>
                        </a:rPr>
                        <a:t>Bugs fixing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252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5B01CC-3706-41AE-9EA7-C1FFEEFD3009}"/>
              </a:ext>
            </a:extLst>
          </p:cNvPr>
          <p:cNvSpPr txBox="1"/>
          <p:nvPr/>
        </p:nvSpPr>
        <p:spPr>
          <a:xfrm>
            <a:off x="255181" y="5793501"/>
            <a:ext cx="10197114" cy="115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ahnschrift Condensed" panose="020B0502040204020203" pitchFamily="34" charset="0"/>
              </a:rPr>
              <a:t>Note :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Condensed" panose="020B0502040204020203" pitchFamily="34" charset="0"/>
              </a:rPr>
              <a:t>Client Portal and Client Management have been moved to subsequent sprints since there is a dependency with other modules.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AE208-E1A5-4F3A-8BBC-431A5254E3DD}"/>
              </a:ext>
            </a:extLst>
          </p:cNvPr>
          <p:cNvSpPr txBox="1"/>
          <p:nvPr/>
        </p:nvSpPr>
        <p:spPr>
          <a:xfrm>
            <a:off x="3777957" y="124952"/>
            <a:ext cx="50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  <a:ea typeface="Roboto Condensed" panose="02000000000000000000" pitchFamily="2" charset="0"/>
              </a:rPr>
              <a:t>Sprint 2 (21 Sep 2021 - 18 Oct 2021)</a:t>
            </a:r>
            <a:endParaRPr lang="en-IN" sz="3200" dirty="0">
              <a:latin typeface="Bahnschrift Condensed" panose="020B0502040204020203" pitchFamily="34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0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530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Rajasekar Sankaran</dc:creator>
  <cp:lastModifiedBy>Murugavel R</cp:lastModifiedBy>
  <cp:revision>26</cp:revision>
  <dcterms:created xsi:type="dcterms:W3CDTF">2021-09-06T04:22:35Z</dcterms:created>
  <dcterms:modified xsi:type="dcterms:W3CDTF">2021-09-09T15:15:58Z</dcterms:modified>
</cp:coreProperties>
</file>