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37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535C-0F34-4607-A570-247DF90BA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C47E0-473E-47F0-84BB-B6F593540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A4D4-EEA2-4E4A-A23F-EEE6B783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ED97-269F-4BD2-8F13-1D62222B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F932-D7EE-4671-857D-D07BC9C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4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F210-0D53-49F4-9CCB-D3D22FF9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C7F47-C186-4340-83B7-AB2333161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48370-BF2C-4B79-8F8E-40203E01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0E6E-4CFA-4DAF-B5CD-F3103D29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2359-A9D8-4214-9F62-2A76FC3C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8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89441-EAA1-4ACB-BCC3-B3F3BF3EC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E893A-8281-4666-8737-32C44599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3DDC-662E-4FA3-AF5A-E15350BD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22C0-23A8-4950-8BF0-4153C99E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75CBE-0D82-4DB2-B9D1-367B10FF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7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60FA-2E41-418C-AC79-F836B06E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CBF9-44E6-4EF5-BC89-165E2A97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74798-357C-4592-8E9C-F80F1B7E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A816-4077-4546-AF98-15DEE9F3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4F88B-FE32-4352-932F-92936F98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2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D3B1-62C1-4642-903C-C698CB9A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60A0A-0539-4CA0-A988-210DA5C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4930-BAC2-4AAE-820B-B9C49404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6BDCD-45CD-4282-85CA-2951A262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2AED1-D89E-48EB-B6E2-7B08B23C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3D69-3F0B-47BB-976A-DAC85BD4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3615-F32C-494F-BFE4-E319BFD96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A7CB4-8EA6-48BF-9CDA-08790C62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A2190-8B6C-492C-B650-D31056AE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4B006-90DA-4242-A285-66E73863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9A894-F28B-4B79-80E4-4B5BBEC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1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DE5C-CCBC-45C8-86D3-90A5951D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079E-A4EB-41CC-810E-21E18C986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8166C-485A-4BE6-975A-D6EF37497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9EB28-6A3E-41A7-8347-80AEE090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8DA90-A352-4E74-8B1C-41F917EA6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9BB5A-397C-4F75-89B5-4546E5B8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B5839-96B6-4D2C-882E-8BFE78CF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537DB-CFCF-4C6E-B2F5-096C2476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0851-5880-4936-8554-33C41EC1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5D7C4-3E58-45A8-A810-73EE7E3C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3C537-8D1E-4B22-8776-987E43B5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826AD-E074-48AE-9B07-1C5E92EB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7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3DE49-E865-4025-A608-6DB18A71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B88E1-0C9F-4D83-A1FB-F324228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B7D9A-8964-4CAB-9530-885CB9CD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6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2E8E-405B-4A38-B90C-A37CDF68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98FA-9B42-40BA-875E-BEEDC76F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AD619-1455-440D-ADD3-647A94DBB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8E02C-7006-4B9E-8BE1-38ED2624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1BAB8-9841-431D-9B9F-0A3CD994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2A472-D98C-455E-8681-B951E48B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9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BC61-698D-4527-9820-50B21DE8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50EFF-A784-497C-9397-0A0D9EDAA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DDA9C-C04D-4DCA-84AF-94F15A8FE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0BC64-5511-4DA9-964F-EF062AC9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25FFC-905C-42DD-954C-5C783BA1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0C704-77A7-4DD0-A8B8-92DFB521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6F2DC-7FAC-401F-BF76-9330F1C2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442C4-FF80-490F-90E1-B9D832B9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B185-90F1-427F-B1B0-DEC0DCAF3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24C2-D385-401D-ABD1-0BFB1AF9380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EC04-DCF1-4AF9-99CB-14E468D6A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8967-A54E-4BE4-8745-C1FBDC08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jpe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177">
            <a:extLst>
              <a:ext uri="{FF2B5EF4-FFF2-40B4-BE49-F238E27FC236}">
                <a16:creationId xmlns:a16="http://schemas.microsoft.com/office/drawing/2014/main" id="{A578E4E5-E8C8-487B-B762-9A49CE3BB8FB}"/>
              </a:ext>
            </a:extLst>
          </p:cNvPr>
          <p:cNvSpPr txBox="1"/>
          <p:nvPr/>
        </p:nvSpPr>
        <p:spPr>
          <a:xfrm>
            <a:off x="3795364" y="386521"/>
            <a:ext cx="4051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Classic </a:t>
            </a:r>
            <a:r>
              <a:rPr lang="en-US" sz="2000" dirty="0">
                <a:solidFill>
                  <a:srgbClr val="FFC000"/>
                </a:solidFill>
              </a:rPr>
              <a:t>WMS – </a:t>
            </a:r>
            <a:r>
              <a:rPr lang="en-US" sz="2000" dirty="0"/>
              <a:t>Technical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/>
              <a:t>Architecture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A428BF9-22C8-DE12-B610-943DD11F4626}"/>
              </a:ext>
            </a:extLst>
          </p:cNvPr>
          <p:cNvGrpSpPr/>
          <p:nvPr/>
        </p:nvGrpSpPr>
        <p:grpSpPr>
          <a:xfrm>
            <a:off x="193151" y="970716"/>
            <a:ext cx="11544759" cy="5355439"/>
            <a:chOff x="519723" y="970716"/>
            <a:chExt cx="11544759" cy="5355439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51A6792-FBA2-189D-23F4-DFD76ED90986}"/>
                </a:ext>
              </a:extLst>
            </p:cNvPr>
            <p:cNvSpPr/>
            <p:nvPr/>
          </p:nvSpPr>
          <p:spPr>
            <a:xfrm>
              <a:off x="519723" y="970716"/>
              <a:ext cx="11544759" cy="535543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A2E4468-F9FB-62E4-9BD7-B6F9217E605C}"/>
                </a:ext>
              </a:extLst>
            </p:cNvPr>
            <p:cNvSpPr/>
            <p:nvPr/>
          </p:nvSpPr>
          <p:spPr>
            <a:xfrm>
              <a:off x="5193672" y="1500784"/>
              <a:ext cx="6350628" cy="4350823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19E0BF1-23F6-DA29-6AA3-0DA0C19EC39E}"/>
                </a:ext>
              </a:extLst>
            </p:cNvPr>
            <p:cNvSpPr/>
            <p:nvPr/>
          </p:nvSpPr>
          <p:spPr>
            <a:xfrm>
              <a:off x="7782519" y="5125996"/>
              <a:ext cx="1407869" cy="57445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5" name="Rectangle: Rounded Corners 1054">
              <a:extLst>
                <a:ext uri="{FF2B5EF4-FFF2-40B4-BE49-F238E27FC236}">
                  <a16:creationId xmlns:a16="http://schemas.microsoft.com/office/drawing/2014/main" id="{11A9BB5C-7099-0F02-EDC6-66D55E65F87A}"/>
                </a:ext>
              </a:extLst>
            </p:cNvPr>
            <p:cNvSpPr/>
            <p:nvPr/>
          </p:nvSpPr>
          <p:spPr>
            <a:xfrm>
              <a:off x="6521885" y="4447697"/>
              <a:ext cx="1010074" cy="4761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BC9D2F27-FF8B-422A-745E-643387A72AE9}"/>
                </a:ext>
              </a:extLst>
            </p:cNvPr>
            <p:cNvSpPr/>
            <p:nvPr/>
          </p:nvSpPr>
          <p:spPr>
            <a:xfrm>
              <a:off x="5298510" y="5132892"/>
              <a:ext cx="1010074" cy="56755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Arrow: Striped Right 25">
              <a:extLst>
                <a:ext uri="{FF2B5EF4-FFF2-40B4-BE49-F238E27FC236}">
                  <a16:creationId xmlns:a16="http://schemas.microsoft.com/office/drawing/2014/main" id="{4E068238-4460-EB88-E3C0-F0786B61D029}"/>
                </a:ext>
              </a:extLst>
            </p:cNvPr>
            <p:cNvSpPr/>
            <p:nvPr/>
          </p:nvSpPr>
          <p:spPr>
            <a:xfrm>
              <a:off x="2084952" y="5249131"/>
              <a:ext cx="1492993" cy="362713"/>
            </a:xfrm>
            <a:prstGeom prst="strip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3C6F5B0-4A00-327B-3A1C-26059CD684D1}"/>
                </a:ext>
              </a:extLst>
            </p:cNvPr>
            <p:cNvSpPr/>
            <p:nvPr/>
          </p:nvSpPr>
          <p:spPr>
            <a:xfrm>
              <a:off x="1002689" y="4396868"/>
              <a:ext cx="1227239" cy="17336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BADFE-3393-4FF3-9AD9-5C5FB506A346}"/>
                </a:ext>
              </a:extLst>
            </p:cNvPr>
            <p:cNvSpPr txBox="1"/>
            <p:nvPr/>
          </p:nvSpPr>
          <p:spPr>
            <a:xfrm>
              <a:off x="7326752" y="1134416"/>
              <a:ext cx="2501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Server-Side Components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FF0C579E-9DE6-4E07-BC47-DAE52E936EF5}"/>
                </a:ext>
              </a:extLst>
            </p:cNvPr>
            <p:cNvGrpSpPr/>
            <p:nvPr/>
          </p:nvGrpSpPr>
          <p:grpSpPr>
            <a:xfrm>
              <a:off x="2324967" y="2738920"/>
              <a:ext cx="1348133" cy="1020421"/>
              <a:chOff x="1793010" y="1283674"/>
              <a:chExt cx="1479400" cy="1255159"/>
            </a:xfrm>
          </p:grpSpPr>
          <p:sp>
            <p:nvSpPr>
              <p:cNvPr id="11" name="Double Brace 10">
                <a:extLst>
                  <a:ext uri="{FF2B5EF4-FFF2-40B4-BE49-F238E27FC236}">
                    <a16:creationId xmlns:a16="http://schemas.microsoft.com/office/drawing/2014/main" id="{F28FDB55-07C1-42EE-A1B7-66893BB97C01}"/>
                  </a:ext>
                </a:extLst>
              </p:cNvPr>
              <p:cNvSpPr/>
              <p:nvPr/>
            </p:nvSpPr>
            <p:spPr>
              <a:xfrm>
                <a:off x="2204651" y="1778113"/>
                <a:ext cx="617635" cy="307777"/>
              </a:xfrm>
              <a:prstGeom prst="bracePair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JSON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C379B0-F3DE-4776-AAD8-4EE4D50638A0}"/>
                  </a:ext>
                </a:extLst>
              </p:cNvPr>
              <p:cNvSpPr txBox="1"/>
              <p:nvPr/>
            </p:nvSpPr>
            <p:spPr>
              <a:xfrm>
                <a:off x="2099490" y="1283674"/>
                <a:ext cx="7774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Request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9A69C0E-2376-4351-8B13-46674841E074}"/>
                  </a:ext>
                </a:extLst>
              </p:cNvPr>
              <p:cNvSpPr txBox="1"/>
              <p:nvPr/>
            </p:nvSpPr>
            <p:spPr>
              <a:xfrm>
                <a:off x="2110795" y="2231056"/>
                <a:ext cx="883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Response</a:t>
                </a:r>
              </a:p>
            </p:txBody>
          </p:sp>
          <p:pic>
            <p:nvPicPr>
              <p:cNvPr id="27" name="Graphic 26" descr="Play with solid fill">
                <a:extLst>
                  <a:ext uri="{FF2B5EF4-FFF2-40B4-BE49-F238E27FC236}">
                    <a16:creationId xmlns:a16="http://schemas.microsoft.com/office/drawing/2014/main" id="{9116CDA6-59FE-453C-BC46-E6B205C42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33743" y="1439515"/>
                <a:ext cx="338667" cy="338667"/>
              </a:xfrm>
              <a:prstGeom prst="rect">
                <a:avLst/>
              </a:prstGeom>
            </p:spPr>
          </p:pic>
          <p:pic>
            <p:nvPicPr>
              <p:cNvPr id="29" name="Graphic 28" descr="Play with solid fill">
                <a:extLst>
                  <a:ext uri="{FF2B5EF4-FFF2-40B4-BE49-F238E27FC236}">
                    <a16:creationId xmlns:a16="http://schemas.microsoft.com/office/drawing/2014/main" id="{DBF6F8E6-05C2-4BE8-9D3D-47CC0DAEE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793010" y="2086807"/>
                <a:ext cx="338555" cy="338555"/>
              </a:xfrm>
              <a:prstGeom prst="rect">
                <a:avLst/>
              </a:prstGeom>
            </p:spPr>
          </p:pic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722C9CD0-BF24-43FF-907A-BF51E424AA3E}"/>
                  </a:ext>
                </a:extLst>
              </p:cNvPr>
              <p:cNvCxnSpPr>
                <a:cxnSpLocks/>
                <a:stCxn id="27" idx="1"/>
              </p:cNvCxnSpPr>
              <p:nvPr/>
            </p:nvCxnSpPr>
            <p:spPr>
              <a:xfrm flipH="1" flipV="1">
                <a:off x="1926951" y="1608848"/>
                <a:ext cx="100679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CFB91C3-B311-4907-B4A2-C27BEA40982F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 flipH="1">
                <a:off x="2131565" y="2256084"/>
                <a:ext cx="10522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6" name="Rectangle: Rounded Corners 1035">
              <a:extLst>
                <a:ext uri="{FF2B5EF4-FFF2-40B4-BE49-F238E27FC236}">
                  <a16:creationId xmlns:a16="http://schemas.microsoft.com/office/drawing/2014/main" id="{1403529F-4114-4B12-9245-3EE40D6DE7A5}"/>
                </a:ext>
              </a:extLst>
            </p:cNvPr>
            <p:cNvSpPr/>
            <p:nvPr/>
          </p:nvSpPr>
          <p:spPr>
            <a:xfrm>
              <a:off x="3599469" y="2708324"/>
              <a:ext cx="1348133" cy="1345171"/>
            </a:xfrm>
            <a:prstGeom prst="roundRect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1F1F4DE-65BA-4832-A976-D2DB28F78840}"/>
                </a:ext>
              </a:extLst>
            </p:cNvPr>
            <p:cNvSpPr/>
            <p:nvPr/>
          </p:nvSpPr>
          <p:spPr>
            <a:xfrm>
              <a:off x="3601027" y="1386866"/>
              <a:ext cx="1323085" cy="905387"/>
            </a:xfrm>
            <a:prstGeom prst="roundRect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1089C7B-CE0F-4945-B9B0-91A21FFD012D}"/>
                </a:ext>
              </a:extLst>
            </p:cNvPr>
            <p:cNvGrpSpPr/>
            <p:nvPr/>
          </p:nvGrpSpPr>
          <p:grpSpPr>
            <a:xfrm>
              <a:off x="1032938" y="1834258"/>
              <a:ext cx="1196990" cy="2400809"/>
              <a:chOff x="276598" y="2761740"/>
              <a:chExt cx="1196990" cy="2400809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1CD758A2-06C9-46D8-82DB-3EE5F543F237}"/>
                  </a:ext>
                </a:extLst>
              </p:cNvPr>
              <p:cNvSpPr/>
              <p:nvPr/>
            </p:nvSpPr>
            <p:spPr>
              <a:xfrm>
                <a:off x="276598" y="2761740"/>
                <a:ext cx="1196990" cy="2400809"/>
              </a:xfrm>
              <a:prstGeom prst="roundRect">
                <a:avLst/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44" name="Graphic 1043" descr="Ui Ux with solid fill">
                <a:extLst>
                  <a:ext uri="{FF2B5EF4-FFF2-40B4-BE49-F238E27FC236}">
                    <a16:creationId xmlns:a16="http://schemas.microsoft.com/office/drawing/2014/main" id="{52FB6DF2-A3D3-4572-8DD1-E63FABA12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10569" y="3805135"/>
                <a:ext cx="547300" cy="547300"/>
              </a:xfrm>
              <a:prstGeom prst="rect">
                <a:avLst/>
              </a:prstGeom>
            </p:spPr>
          </p:pic>
          <p:pic>
            <p:nvPicPr>
              <p:cNvPr id="1048" name="Graphic 1047" descr="Smart Phone with solid fill">
                <a:extLst>
                  <a:ext uri="{FF2B5EF4-FFF2-40B4-BE49-F238E27FC236}">
                    <a16:creationId xmlns:a16="http://schemas.microsoft.com/office/drawing/2014/main" id="{1878AB7E-1DCE-40C3-AF1B-6A7ED85168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7452" y="4433678"/>
                <a:ext cx="733534" cy="547300"/>
              </a:xfrm>
              <a:prstGeom prst="rect">
                <a:avLst/>
              </a:prstGeom>
            </p:spPr>
          </p:pic>
          <p:pic>
            <p:nvPicPr>
              <p:cNvPr id="1050" name="Graphic 1049" descr="Web design outline">
                <a:extLst>
                  <a:ext uri="{FF2B5EF4-FFF2-40B4-BE49-F238E27FC236}">
                    <a16:creationId xmlns:a16="http://schemas.microsoft.com/office/drawing/2014/main" id="{C4E72DF9-FFE9-4F3A-970A-4041F649B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0569" y="3219735"/>
                <a:ext cx="547300" cy="54730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2D1BEA-B1CC-47CD-8D5E-CC4CF0E3A6CA}"/>
                  </a:ext>
                </a:extLst>
              </p:cNvPr>
              <p:cNvSpPr txBox="1"/>
              <p:nvPr/>
            </p:nvSpPr>
            <p:spPr>
              <a:xfrm>
                <a:off x="405344" y="2858083"/>
                <a:ext cx="10108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Client Apps</a:t>
                </a:r>
              </a:p>
            </p:txBody>
          </p:sp>
        </p:grpSp>
        <p:pic>
          <p:nvPicPr>
            <p:cNvPr id="32" name="Picture 14" descr="Api development Icon - Download in Flat Style">
              <a:extLst>
                <a:ext uri="{FF2B5EF4-FFF2-40B4-BE49-F238E27FC236}">
                  <a16:creationId xmlns:a16="http://schemas.microsoft.com/office/drawing/2014/main" id="{8D2E5FFD-4826-44B6-9B80-ADCB1A0AA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606" y="2934957"/>
              <a:ext cx="610545" cy="610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EAF50B3-9EBF-421E-8850-2412F9E99489}"/>
                </a:ext>
              </a:extLst>
            </p:cNvPr>
            <p:cNvSpPr txBox="1"/>
            <p:nvPr/>
          </p:nvSpPr>
          <p:spPr>
            <a:xfrm>
              <a:off x="3691831" y="3610086"/>
              <a:ext cx="1104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API Gateway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1469B0F-BD3B-46A0-AA1B-5E654A0A38FB}"/>
                </a:ext>
              </a:extLst>
            </p:cNvPr>
            <p:cNvSpPr txBox="1"/>
            <p:nvPr/>
          </p:nvSpPr>
          <p:spPr>
            <a:xfrm>
              <a:off x="3496570" y="1105754"/>
              <a:ext cx="154101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OAuth2 Resource Server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0016A79-B6D8-40F9-8D9A-D03F88421A84}"/>
                </a:ext>
              </a:extLst>
            </p:cNvPr>
            <p:cNvCxnSpPr>
              <a:stCxn id="25" idx="0"/>
              <a:endCxn id="58" idx="1"/>
            </p:cNvCxnSpPr>
            <p:nvPr/>
          </p:nvCxnSpPr>
          <p:spPr>
            <a:xfrm rot="5400000" flipH="1" flipV="1">
              <a:off x="2830078" y="1967972"/>
              <a:ext cx="899360" cy="6425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985C4CC-023B-4033-BDBE-41E90AF9CAC8}"/>
                </a:ext>
              </a:extLst>
            </p:cNvPr>
            <p:cNvSpPr txBox="1"/>
            <p:nvPr/>
          </p:nvSpPr>
          <p:spPr>
            <a:xfrm>
              <a:off x="2568850" y="1600299"/>
              <a:ext cx="1032177" cy="255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OAuth2 Token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8" name="Graphic 37" descr="Lock with solid fill">
              <a:extLst>
                <a:ext uri="{FF2B5EF4-FFF2-40B4-BE49-F238E27FC236}">
                  <a16:creationId xmlns:a16="http://schemas.microsoft.com/office/drawing/2014/main" id="{E71543CD-1DA1-490F-A644-456AD9135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458946" y="3167245"/>
              <a:ext cx="273050" cy="273050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1B49AE7-CE80-4734-A003-CA0AFECE832D}"/>
                </a:ext>
              </a:extLst>
            </p:cNvPr>
            <p:cNvCxnSpPr>
              <a:cxnSpLocks/>
              <a:stCxn id="58" idx="2"/>
              <a:endCxn id="1036" idx="0"/>
            </p:cNvCxnSpPr>
            <p:nvPr/>
          </p:nvCxnSpPr>
          <p:spPr>
            <a:xfrm>
              <a:off x="4262570" y="2292253"/>
              <a:ext cx="10966" cy="416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16">
              <a:extLst>
                <a:ext uri="{FF2B5EF4-FFF2-40B4-BE49-F238E27FC236}">
                  <a16:creationId xmlns:a16="http://schemas.microsoft.com/office/drawing/2014/main" id="{39EB3AEF-1BE1-4F42-A466-F4113A110B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175" y="1503706"/>
              <a:ext cx="370670" cy="37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B666A9-25DC-4564-B1A3-4216F9E438AC}"/>
                </a:ext>
              </a:extLst>
            </p:cNvPr>
            <p:cNvSpPr txBox="1"/>
            <p:nvPr/>
          </p:nvSpPr>
          <p:spPr>
            <a:xfrm>
              <a:off x="3520567" y="1862576"/>
              <a:ext cx="148400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Identity Provider</a:t>
              </a:r>
            </a:p>
          </p:txBody>
        </p:sp>
        <p:grpSp>
          <p:nvGrpSpPr>
            <p:cNvPr id="1071" name="Group 1070">
              <a:extLst>
                <a:ext uri="{FF2B5EF4-FFF2-40B4-BE49-F238E27FC236}">
                  <a16:creationId xmlns:a16="http://schemas.microsoft.com/office/drawing/2014/main" id="{DFADF417-4A87-630C-A3FE-3C8D943224C9}"/>
                </a:ext>
              </a:extLst>
            </p:cNvPr>
            <p:cNvGrpSpPr/>
            <p:nvPr/>
          </p:nvGrpSpPr>
          <p:grpSpPr>
            <a:xfrm>
              <a:off x="9825644" y="2110409"/>
              <a:ext cx="1453714" cy="1907269"/>
              <a:chOff x="10058983" y="2308047"/>
              <a:chExt cx="1487964" cy="1907269"/>
            </a:xfrm>
          </p:grpSpPr>
          <p:sp>
            <p:nvSpPr>
              <p:cNvPr id="1070" name="Rectangle: Top Corners Rounded 1069">
                <a:extLst>
                  <a:ext uri="{FF2B5EF4-FFF2-40B4-BE49-F238E27FC236}">
                    <a16:creationId xmlns:a16="http://schemas.microsoft.com/office/drawing/2014/main" id="{C47914B3-0E14-6158-D64B-6C6DFD111640}"/>
                  </a:ext>
                </a:extLst>
              </p:cNvPr>
              <p:cNvSpPr/>
              <p:nvPr/>
            </p:nvSpPr>
            <p:spPr>
              <a:xfrm>
                <a:off x="10058983" y="2308047"/>
                <a:ext cx="1487964" cy="1907269"/>
              </a:xfrm>
              <a:prstGeom prst="round2Same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5F60EE9-0331-494A-80BC-42490396DD9C}"/>
                  </a:ext>
                </a:extLst>
              </p:cNvPr>
              <p:cNvSpPr txBox="1"/>
              <p:nvPr/>
            </p:nvSpPr>
            <p:spPr>
              <a:xfrm>
                <a:off x="10170062" y="3801282"/>
                <a:ext cx="12730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MSSQL Server DB</a:t>
                </a:r>
              </a:p>
            </p:txBody>
          </p:sp>
          <p:pic>
            <p:nvPicPr>
              <p:cNvPr id="1038" name="Graphic 1037" descr="Database with solid fill">
                <a:extLst>
                  <a:ext uri="{FF2B5EF4-FFF2-40B4-BE49-F238E27FC236}">
                    <a16:creationId xmlns:a16="http://schemas.microsoft.com/office/drawing/2014/main" id="{7E44D1A3-5638-43CE-AC5F-96ABF4DE9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411664" y="3353381"/>
                <a:ext cx="483031" cy="483031"/>
              </a:xfrm>
              <a:prstGeom prst="rect">
                <a:avLst/>
              </a:prstGeom>
            </p:spPr>
          </p:pic>
          <p:sp>
            <p:nvSpPr>
              <p:cNvPr id="91" name="Flowchart: Magnetic Disk 90">
                <a:extLst>
                  <a:ext uri="{FF2B5EF4-FFF2-40B4-BE49-F238E27FC236}">
                    <a16:creationId xmlns:a16="http://schemas.microsoft.com/office/drawing/2014/main" id="{36AB5F9D-A918-45EB-B4B9-B34D54D3DA23}"/>
                  </a:ext>
                </a:extLst>
              </p:cNvPr>
              <p:cNvSpPr/>
              <p:nvPr/>
            </p:nvSpPr>
            <p:spPr>
              <a:xfrm>
                <a:off x="10786069" y="3612437"/>
                <a:ext cx="343365" cy="185802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MongoDB icon in Color Style">
                <a:extLst>
                  <a:ext uri="{FF2B5EF4-FFF2-40B4-BE49-F238E27FC236}">
                    <a16:creationId xmlns:a16="http://schemas.microsoft.com/office/drawing/2014/main" id="{5D09CD57-4EC1-4DB2-A8CC-A3BB0E696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2147" y="2511047"/>
                <a:ext cx="529695" cy="4686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EC6B69C1-11F0-4E7C-893E-551251FD89BB}"/>
                  </a:ext>
                </a:extLst>
              </p:cNvPr>
              <p:cNvSpPr/>
              <p:nvPr/>
            </p:nvSpPr>
            <p:spPr>
              <a:xfrm>
                <a:off x="10676865" y="2747459"/>
                <a:ext cx="435659" cy="291120"/>
              </a:xfrm>
              <a:prstGeom prst="can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FED3832-1663-4322-B55C-83CD09F9D7B8}"/>
                  </a:ext>
                </a:extLst>
              </p:cNvPr>
              <p:cNvSpPr txBox="1"/>
              <p:nvPr/>
            </p:nvSpPr>
            <p:spPr>
              <a:xfrm>
                <a:off x="10378173" y="2997992"/>
                <a:ext cx="8440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Mongo DB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473C863-17A7-40C0-9561-B3B26D11C450}"/>
                </a:ext>
              </a:extLst>
            </p:cNvPr>
            <p:cNvSpPr txBox="1"/>
            <p:nvPr/>
          </p:nvSpPr>
          <p:spPr>
            <a:xfrm>
              <a:off x="9912979" y="1597200"/>
              <a:ext cx="134242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200" b="1"/>
              </a:lvl1pPr>
            </a:lstStyle>
            <a:p>
              <a:r>
                <a:rPr lang="en-US" sz="1000" dirty="0"/>
                <a:t>MS SQL, NOSQL DB</a:t>
              </a:r>
            </a:p>
          </p:txBody>
        </p:sp>
        <p:pic>
          <p:nvPicPr>
            <p:cNvPr id="169" name="Graphic 168" descr="Lock with solid fill">
              <a:extLst>
                <a:ext uri="{FF2B5EF4-FFF2-40B4-BE49-F238E27FC236}">
                  <a16:creationId xmlns:a16="http://schemas.microsoft.com/office/drawing/2014/main" id="{F190AFFE-3C73-4655-911F-EF56F2A1F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62354" y="2940828"/>
              <a:ext cx="273050" cy="273050"/>
            </a:xfrm>
            <a:prstGeom prst="rect">
              <a:avLst/>
            </a:prstGeom>
          </p:spPr>
        </p:pic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4004188-2C42-41F4-AF21-2D63E679BF15}"/>
                </a:ext>
              </a:extLst>
            </p:cNvPr>
            <p:cNvSpPr txBox="1"/>
            <p:nvPr/>
          </p:nvSpPr>
          <p:spPr>
            <a:xfrm rot="16200000">
              <a:off x="1956080" y="3106827"/>
              <a:ext cx="58432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HTTPS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E8D33A-6951-75A6-18DE-A804037F20EC}"/>
                </a:ext>
              </a:extLst>
            </p:cNvPr>
            <p:cNvSpPr txBox="1"/>
            <p:nvPr/>
          </p:nvSpPr>
          <p:spPr>
            <a:xfrm>
              <a:off x="1040728" y="4448751"/>
              <a:ext cx="102943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IoT Smart Sensors</a:t>
              </a:r>
            </a:p>
          </p:txBody>
        </p:sp>
        <p:pic>
          <p:nvPicPr>
            <p:cNvPr id="12" name="Picture 8" descr="Sensor Node png images | PNGWing">
              <a:extLst>
                <a:ext uri="{FF2B5EF4-FFF2-40B4-BE49-F238E27FC236}">
                  <a16:creationId xmlns:a16="http://schemas.microsoft.com/office/drawing/2014/main" id="{A4F964AA-3970-F48E-4A83-D53BB7187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049" y="4989348"/>
              <a:ext cx="420427" cy="420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IoT &amp; smart sensors • Verhaert Masters in Innovation">
              <a:extLst>
                <a:ext uri="{FF2B5EF4-FFF2-40B4-BE49-F238E27FC236}">
                  <a16:creationId xmlns:a16="http://schemas.microsoft.com/office/drawing/2014/main" id="{609FF201-544F-E42E-D58D-CB7377C88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898" y="5475275"/>
              <a:ext cx="685438" cy="48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7C1B6FA-DA24-2D73-9A93-099D4A4A9E83}"/>
                </a:ext>
              </a:extLst>
            </p:cNvPr>
            <p:cNvGrpSpPr/>
            <p:nvPr/>
          </p:nvGrpSpPr>
          <p:grpSpPr>
            <a:xfrm>
              <a:off x="2506264" y="5076549"/>
              <a:ext cx="744945" cy="734530"/>
              <a:chOff x="1800915" y="4990940"/>
              <a:chExt cx="784329" cy="73453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AD18AE2-285C-AD9B-2AEC-1A5D379CC449}"/>
                  </a:ext>
                </a:extLst>
              </p:cNvPr>
              <p:cNvSpPr/>
              <p:nvPr/>
            </p:nvSpPr>
            <p:spPr>
              <a:xfrm>
                <a:off x="1800915" y="4990940"/>
                <a:ext cx="784329" cy="73453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Double Brace 32">
                <a:extLst>
                  <a:ext uri="{FF2B5EF4-FFF2-40B4-BE49-F238E27FC236}">
                    <a16:creationId xmlns:a16="http://schemas.microsoft.com/office/drawing/2014/main" id="{F0CF023B-1277-FBFD-EDFD-BDD2C9C7F5C4}"/>
                  </a:ext>
                </a:extLst>
              </p:cNvPr>
              <p:cNvSpPr/>
              <p:nvPr/>
            </p:nvSpPr>
            <p:spPr>
              <a:xfrm>
                <a:off x="1959155" y="5418817"/>
                <a:ext cx="506012" cy="151676"/>
              </a:xfrm>
              <a:prstGeom prst="bracePair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/>
                  <a:t>Device</a:t>
                </a:r>
              </a:p>
              <a:p>
                <a:pPr algn="ctr"/>
                <a:r>
                  <a:rPr lang="en-US" sz="700" b="1" dirty="0"/>
                  <a:t>Feed</a:t>
                </a:r>
              </a:p>
            </p:txBody>
          </p:sp>
          <p:pic>
            <p:nvPicPr>
              <p:cNvPr id="36" name="Graphic 35" descr="Newspaper with solid fill">
                <a:extLst>
                  <a:ext uri="{FF2B5EF4-FFF2-40B4-BE49-F238E27FC236}">
                    <a16:creationId xmlns:a16="http://schemas.microsoft.com/office/drawing/2014/main" id="{53F28E4D-4CDF-151C-D1E0-1AE37D581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045561" y="5072745"/>
                <a:ext cx="318075" cy="318075"/>
              </a:xfrm>
              <a:prstGeom prst="rect">
                <a:avLst/>
              </a:prstGeom>
            </p:spPr>
          </p:pic>
        </p:grpSp>
        <p:pic>
          <p:nvPicPr>
            <p:cNvPr id="60" name="Graphic 59" descr="Internet with solid fill">
              <a:extLst>
                <a:ext uri="{FF2B5EF4-FFF2-40B4-BE49-F238E27FC236}">
                  <a16:creationId xmlns:a16="http://schemas.microsoft.com/office/drawing/2014/main" id="{686D2794-659B-5E72-7162-471243CE3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637801" y="5171651"/>
              <a:ext cx="513042" cy="513042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11B5F8C-2944-82ED-977E-0D558ECF3796}"/>
                </a:ext>
              </a:extLst>
            </p:cNvPr>
            <p:cNvSpPr txBox="1"/>
            <p:nvPr/>
          </p:nvSpPr>
          <p:spPr>
            <a:xfrm>
              <a:off x="3311294" y="5578529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Internet Gateway</a:t>
              </a:r>
            </a:p>
          </p:txBody>
        </p:sp>
        <p:pic>
          <p:nvPicPr>
            <p:cNvPr id="74" name="Graphic 73" descr="Lock with solid fill">
              <a:extLst>
                <a:ext uri="{FF2B5EF4-FFF2-40B4-BE49-F238E27FC236}">
                  <a16:creationId xmlns:a16="http://schemas.microsoft.com/office/drawing/2014/main" id="{E7C2606B-D581-1F1D-17BD-5064228F9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12247" y="5112606"/>
              <a:ext cx="273050" cy="273050"/>
            </a:xfrm>
            <a:prstGeom prst="rect">
              <a:avLst/>
            </a:prstGeom>
          </p:spPr>
        </p:pic>
        <p:sp>
          <p:nvSpPr>
            <p:cNvPr id="89" name="Arrow: Left-Right 88">
              <a:extLst>
                <a:ext uri="{FF2B5EF4-FFF2-40B4-BE49-F238E27FC236}">
                  <a16:creationId xmlns:a16="http://schemas.microsoft.com/office/drawing/2014/main" id="{E73DAE5B-8A23-5138-5874-3918BFB36CA2}"/>
                </a:ext>
              </a:extLst>
            </p:cNvPr>
            <p:cNvSpPr/>
            <p:nvPr/>
          </p:nvSpPr>
          <p:spPr>
            <a:xfrm>
              <a:off x="4947202" y="3221127"/>
              <a:ext cx="536582" cy="379474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dk1"/>
                </a:solidFill>
              </a:endParaRPr>
            </a:p>
          </p:txBody>
        </p:sp>
        <p:sp>
          <p:nvSpPr>
            <p:cNvPr id="94" name="Arrow: Striped Right 93">
              <a:extLst>
                <a:ext uri="{FF2B5EF4-FFF2-40B4-BE49-F238E27FC236}">
                  <a16:creationId xmlns:a16="http://schemas.microsoft.com/office/drawing/2014/main" id="{1CFB405E-90DE-E7CD-4E43-0CA759F3791D}"/>
                </a:ext>
              </a:extLst>
            </p:cNvPr>
            <p:cNvSpPr/>
            <p:nvPr/>
          </p:nvSpPr>
          <p:spPr>
            <a:xfrm>
              <a:off x="4204545" y="5263841"/>
              <a:ext cx="820444" cy="362713"/>
            </a:xfrm>
            <a:prstGeom prst="strip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B452DC7-CCB2-52B7-3570-890E46AEF430}"/>
                </a:ext>
              </a:extLst>
            </p:cNvPr>
            <p:cNvSpPr txBox="1"/>
            <p:nvPr/>
          </p:nvSpPr>
          <p:spPr>
            <a:xfrm>
              <a:off x="4220963" y="5329624"/>
              <a:ext cx="7393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Data Feed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D197A83-182B-C006-BBAE-33699120C55D}"/>
                </a:ext>
              </a:extLst>
            </p:cNvPr>
            <p:cNvSpPr txBox="1"/>
            <p:nvPr/>
          </p:nvSpPr>
          <p:spPr>
            <a:xfrm>
              <a:off x="5229128" y="5481306"/>
              <a:ext cx="11819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Data Acquisition</a:t>
              </a:r>
            </a:p>
          </p:txBody>
        </p:sp>
        <p:pic>
          <p:nvPicPr>
            <p:cNvPr id="100" name="Picture 14" descr="Best PHP REST API Framework - Learn | Hevo">
              <a:extLst>
                <a:ext uri="{FF2B5EF4-FFF2-40B4-BE49-F238E27FC236}">
                  <a16:creationId xmlns:a16="http://schemas.microsoft.com/office/drawing/2014/main" id="{7C95A376-B44B-115B-74B0-7E5C2EC74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089" y="5154237"/>
              <a:ext cx="413278" cy="413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E18481B7-63E6-0B3D-3F47-083DCFB19CC1}"/>
                </a:ext>
              </a:extLst>
            </p:cNvPr>
            <p:cNvSpPr/>
            <p:nvPr/>
          </p:nvSpPr>
          <p:spPr>
            <a:xfrm>
              <a:off x="6544745" y="5132892"/>
              <a:ext cx="1010074" cy="56755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8" name="Graphic 117" descr="Play with solid fill">
              <a:extLst>
                <a:ext uri="{FF2B5EF4-FFF2-40B4-BE49-F238E27FC236}">
                  <a16:creationId xmlns:a16="http://schemas.microsoft.com/office/drawing/2014/main" id="{3E5BDDBF-001F-50D8-8929-8E76BA287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282263" y="5292631"/>
              <a:ext cx="326903" cy="296070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6566418-E304-7071-84D5-C47A5DE5FD22}"/>
                </a:ext>
              </a:extLst>
            </p:cNvPr>
            <p:cNvSpPr txBox="1"/>
            <p:nvPr/>
          </p:nvSpPr>
          <p:spPr>
            <a:xfrm>
              <a:off x="6471945" y="5451571"/>
              <a:ext cx="11819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Data Aggregation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6851BF29-66DF-5BA2-3AA4-17C72E70AB38}"/>
                </a:ext>
              </a:extLst>
            </p:cNvPr>
            <p:cNvSpPr txBox="1"/>
            <p:nvPr/>
          </p:nvSpPr>
          <p:spPr>
            <a:xfrm>
              <a:off x="6551481" y="4473480"/>
              <a:ext cx="111243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Data Pre-</a:t>
              </a:r>
            </a:p>
            <a:p>
              <a:pPr algn="ctr"/>
              <a:r>
                <a:rPr lang="en-US" sz="1050" dirty="0"/>
                <a:t>processing</a:t>
              </a:r>
            </a:p>
          </p:txBody>
        </p:sp>
        <p:pic>
          <p:nvPicPr>
            <p:cNvPr id="1029" name="Graphic 1028" descr="Play with solid fill">
              <a:extLst>
                <a:ext uri="{FF2B5EF4-FFF2-40B4-BE49-F238E27FC236}">
                  <a16:creationId xmlns:a16="http://schemas.microsoft.com/office/drawing/2014/main" id="{9DCBF12B-C776-62AD-BB69-5E318224A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16200000">
              <a:off x="6848231" y="4863617"/>
              <a:ext cx="326903" cy="296070"/>
            </a:xfrm>
            <a:prstGeom prst="rect">
              <a:avLst/>
            </a:prstGeom>
          </p:spPr>
        </p:pic>
        <p:pic>
          <p:nvPicPr>
            <p:cNvPr id="1037" name="Graphic 1036" descr="Single gear with solid fill">
              <a:extLst>
                <a:ext uri="{FF2B5EF4-FFF2-40B4-BE49-F238E27FC236}">
                  <a16:creationId xmlns:a16="http://schemas.microsoft.com/office/drawing/2014/main" id="{50957FBA-2B58-1B8F-81FC-FF6ED3CD6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561035" y="4473480"/>
              <a:ext cx="297033" cy="297033"/>
            </a:xfrm>
            <a:prstGeom prst="rect">
              <a:avLst/>
            </a:prstGeom>
          </p:spPr>
        </p:pic>
        <p:pic>
          <p:nvPicPr>
            <p:cNvPr id="1042" name="Picture 18" descr="9,686 Api Icon Illustrations &amp; Clip Art - iStock">
              <a:extLst>
                <a:ext uri="{FF2B5EF4-FFF2-40B4-BE49-F238E27FC236}">
                  <a16:creationId xmlns:a16="http://schemas.microsoft.com/office/drawing/2014/main" id="{E118E672-07D5-3B78-3B7B-54D9FC322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647146" y="1528379"/>
              <a:ext cx="259219" cy="25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5" name="Rectangle: Top Corners Rounded 1044">
              <a:extLst>
                <a:ext uri="{FF2B5EF4-FFF2-40B4-BE49-F238E27FC236}">
                  <a16:creationId xmlns:a16="http://schemas.microsoft.com/office/drawing/2014/main" id="{B2FF69A4-48BA-69A9-07CA-E9E99CBDD791}"/>
                </a:ext>
              </a:extLst>
            </p:cNvPr>
            <p:cNvSpPr/>
            <p:nvPr/>
          </p:nvSpPr>
          <p:spPr>
            <a:xfrm>
              <a:off x="5491325" y="2118924"/>
              <a:ext cx="2010718" cy="1884779"/>
            </a:xfrm>
            <a:prstGeom prst="round2Same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en-IN" sz="1100" i="1" dirty="0"/>
                <a:t>Dashboard Service</a:t>
              </a:r>
            </a:p>
            <a:p>
              <a:pPr marL="171450" indent="-171450"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en-IN" sz="1100" i="1" dirty="0"/>
                <a:t>Order Processing Service</a:t>
              </a:r>
            </a:p>
            <a:p>
              <a:pPr marL="171450" indent="-171450"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en-US" sz="1100" i="1" dirty="0">
                  <a:solidFill>
                    <a:schemeClr val="tx1"/>
                  </a:solidFill>
                </a:rPr>
                <a:t>Inbound Service</a:t>
              </a:r>
            </a:p>
            <a:p>
              <a:pPr marL="171450" indent="-171450"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en-US" sz="1100" i="1" dirty="0">
                  <a:solidFill>
                    <a:schemeClr val="tx1"/>
                  </a:solidFill>
                </a:rPr>
                <a:t>Outbound Service</a:t>
              </a:r>
            </a:p>
            <a:p>
              <a:pPr marL="171450" indent="-171450"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en-US" sz="1100" i="1" dirty="0">
                  <a:solidFill>
                    <a:schemeClr val="tx1"/>
                  </a:solidFill>
                </a:rPr>
                <a:t>Make and Change Service</a:t>
              </a:r>
            </a:p>
            <a:p>
              <a:pPr marL="171450" indent="-171450"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en-US" sz="1100" i="1" dirty="0">
                  <a:solidFill>
                    <a:schemeClr val="tx1"/>
                  </a:solidFill>
                </a:rPr>
                <a:t>Stock Count Service</a:t>
              </a:r>
            </a:p>
            <a:p>
              <a:pPr marL="171450" indent="-171450"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en-US" sz="1100" i="1" dirty="0">
                  <a:solidFill>
                    <a:schemeClr val="tx1"/>
                  </a:solidFill>
                </a:rPr>
                <a:t>Reports Service</a:t>
              </a:r>
            </a:p>
            <a:p>
              <a:pPr marL="171450" indent="-171450"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en-US" sz="1100" i="1" dirty="0">
                  <a:solidFill>
                    <a:schemeClr val="tx1"/>
                  </a:solidFill>
                </a:rPr>
                <a:t>Data Processing Service</a:t>
              </a:r>
            </a:p>
          </p:txBody>
        </p:sp>
        <p:sp>
          <p:nvSpPr>
            <p:cNvPr id="1047" name="Rectangle: Top Corners Rounded 1046">
              <a:extLst>
                <a:ext uri="{FF2B5EF4-FFF2-40B4-BE49-F238E27FC236}">
                  <a16:creationId xmlns:a16="http://schemas.microsoft.com/office/drawing/2014/main" id="{678AD51E-A664-AF18-432D-A03C82AAAC73}"/>
                </a:ext>
              </a:extLst>
            </p:cNvPr>
            <p:cNvSpPr/>
            <p:nvPr/>
          </p:nvSpPr>
          <p:spPr>
            <a:xfrm>
              <a:off x="7926466" y="2110409"/>
              <a:ext cx="1487964" cy="1907269"/>
            </a:xfrm>
            <a:prstGeom prst="round2Same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endParaRPr lang="en-US" sz="1200" i="1" dirty="0">
                <a:solidFill>
                  <a:schemeClr val="tx1"/>
                </a:solidFill>
              </a:endParaRPr>
            </a:p>
          </p:txBody>
        </p:sp>
        <p:pic>
          <p:nvPicPr>
            <p:cNvPr id="1049" name="Picture 34" descr="Exposing Subset/View of the database with a JPA Repository over Rest | by  Jonathan Turnock | Medium">
              <a:extLst>
                <a:ext uri="{FF2B5EF4-FFF2-40B4-BE49-F238E27FC236}">
                  <a16:creationId xmlns:a16="http://schemas.microsoft.com/office/drawing/2014/main" id="{249050AD-765F-DD34-6858-81E52451FB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5348" y="3058331"/>
              <a:ext cx="541931" cy="559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7" name="Picture 20" descr="Spring Framework, JPA Hibernate : Daily Problem Solve">
              <a:extLst>
                <a:ext uri="{FF2B5EF4-FFF2-40B4-BE49-F238E27FC236}">
                  <a16:creationId xmlns:a16="http://schemas.microsoft.com/office/drawing/2014/main" id="{DD92FB95-425B-240B-D164-054933F37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3407" y="2438542"/>
              <a:ext cx="794081" cy="439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4659A668-99A1-9B31-77D9-29792ADF497F}"/>
                </a:ext>
              </a:extLst>
            </p:cNvPr>
            <p:cNvSpPr txBox="1"/>
            <p:nvPr/>
          </p:nvSpPr>
          <p:spPr>
            <a:xfrm>
              <a:off x="5759821" y="1533415"/>
              <a:ext cx="16571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Microservice Services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062" name="Graphic 1061" descr="Lock with solid fill">
              <a:extLst>
                <a:ext uri="{FF2B5EF4-FFF2-40B4-BE49-F238E27FC236}">
                  <a16:creationId xmlns:a16="http://schemas.microsoft.com/office/drawing/2014/main" id="{FE9CE3D3-A629-D92B-8B3F-E7F20403F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55982" y="5293441"/>
              <a:ext cx="273050" cy="273050"/>
            </a:xfrm>
            <a:prstGeom prst="rect">
              <a:avLst/>
            </a:prstGeom>
          </p:spPr>
        </p:pic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38FE1F1A-C20C-F0BF-22F5-320833AE1E86}"/>
                </a:ext>
              </a:extLst>
            </p:cNvPr>
            <p:cNvSpPr txBox="1"/>
            <p:nvPr/>
          </p:nvSpPr>
          <p:spPr>
            <a:xfrm>
              <a:off x="7970834" y="1557797"/>
              <a:ext cx="13230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Data Access </a:t>
              </a:r>
              <a:r>
                <a:rPr lang="en-US" sz="1200" b="1" dirty="0"/>
                <a:t>Layer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75" name="Arrow: Left-Right 1074">
              <a:extLst>
                <a:ext uri="{FF2B5EF4-FFF2-40B4-BE49-F238E27FC236}">
                  <a16:creationId xmlns:a16="http://schemas.microsoft.com/office/drawing/2014/main" id="{1D6E8472-2E2E-7041-E72F-62DBEEAE1F77}"/>
                </a:ext>
              </a:extLst>
            </p:cNvPr>
            <p:cNvSpPr/>
            <p:nvPr/>
          </p:nvSpPr>
          <p:spPr>
            <a:xfrm>
              <a:off x="7478120" y="3027942"/>
              <a:ext cx="460077" cy="304200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dk1"/>
                </a:solidFill>
              </a:endParaRPr>
            </a:p>
          </p:txBody>
        </p:sp>
        <p:sp>
          <p:nvSpPr>
            <p:cNvPr id="1076" name="Arrow: Left-Right 1075">
              <a:extLst>
                <a:ext uri="{FF2B5EF4-FFF2-40B4-BE49-F238E27FC236}">
                  <a16:creationId xmlns:a16="http://schemas.microsoft.com/office/drawing/2014/main" id="{50EA312B-2DB0-56CE-0F1C-4928586B42D5}"/>
                </a:ext>
              </a:extLst>
            </p:cNvPr>
            <p:cNvSpPr/>
            <p:nvPr/>
          </p:nvSpPr>
          <p:spPr>
            <a:xfrm>
              <a:off x="9402699" y="3015449"/>
              <a:ext cx="460077" cy="304200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dk1"/>
                </a:solidFill>
              </a:endParaRPr>
            </a:p>
          </p:txBody>
        </p:sp>
        <p:cxnSp>
          <p:nvCxnSpPr>
            <p:cNvPr id="1083" name="Straight Arrow Connector 1082">
              <a:extLst>
                <a:ext uri="{FF2B5EF4-FFF2-40B4-BE49-F238E27FC236}">
                  <a16:creationId xmlns:a16="http://schemas.microsoft.com/office/drawing/2014/main" id="{EDB6D2BA-11E5-6844-83E7-AFAD06E36E57}"/>
                </a:ext>
              </a:extLst>
            </p:cNvPr>
            <p:cNvCxnSpPr>
              <a:cxnSpLocks/>
            </p:cNvCxnSpPr>
            <p:nvPr/>
          </p:nvCxnSpPr>
          <p:spPr>
            <a:xfrm>
              <a:off x="5193672" y="1771731"/>
              <a:ext cx="2460269" cy="164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B39DC327-9E26-EB2B-60F5-F17891189581}"/>
                </a:ext>
              </a:extLst>
            </p:cNvPr>
            <p:cNvCxnSpPr>
              <a:cxnSpLocks/>
            </p:cNvCxnSpPr>
            <p:nvPr/>
          </p:nvCxnSpPr>
          <p:spPr>
            <a:xfrm>
              <a:off x="7641275" y="1789595"/>
              <a:ext cx="1923052" cy="164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985C0AB-9BC7-0A26-5807-7B4636006673}"/>
                </a:ext>
              </a:extLst>
            </p:cNvPr>
            <p:cNvCxnSpPr>
              <a:cxnSpLocks/>
            </p:cNvCxnSpPr>
            <p:nvPr/>
          </p:nvCxnSpPr>
          <p:spPr>
            <a:xfrm>
              <a:off x="9564327" y="1802981"/>
              <a:ext cx="1691073" cy="74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39" name="Arrow: Left-Right 138">
              <a:extLst>
                <a:ext uri="{FF2B5EF4-FFF2-40B4-BE49-F238E27FC236}">
                  <a16:creationId xmlns:a16="http://schemas.microsoft.com/office/drawing/2014/main" id="{4487C83F-F661-B679-1D01-A5BA414EDB81}"/>
                </a:ext>
              </a:extLst>
            </p:cNvPr>
            <p:cNvSpPr/>
            <p:nvPr/>
          </p:nvSpPr>
          <p:spPr>
            <a:xfrm rot="5400000">
              <a:off x="6795126" y="4072973"/>
              <a:ext cx="414789" cy="304200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dk1"/>
                </a:solidFill>
              </a:endParaRPr>
            </a:p>
          </p:txBody>
        </p:sp>
        <p:pic>
          <p:nvPicPr>
            <p:cNvPr id="141" name="Picture 24" descr="Redis Labs discount with Cledara Rewards">
              <a:extLst>
                <a:ext uri="{FF2B5EF4-FFF2-40B4-BE49-F238E27FC236}">
                  <a16:creationId xmlns:a16="http://schemas.microsoft.com/office/drawing/2014/main" id="{29111462-3E18-8601-A30E-15081B111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8134" y="5212381"/>
              <a:ext cx="376320" cy="376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3380E9A-77C2-B15E-CE72-837CCE21D6F5}"/>
                </a:ext>
              </a:extLst>
            </p:cNvPr>
            <p:cNvSpPr txBox="1"/>
            <p:nvPr/>
          </p:nvSpPr>
          <p:spPr>
            <a:xfrm>
              <a:off x="8180236" y="5216272"/>
              <a:ext cx="10100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Device </a:t>
              </a:r>
            </a:p>
            <a:p>
              <a:pPr algn="ctr"/>
              <a:r>
                <a:rPr lang="en-US" sz="1050" dirty="0"/>
                <a:t>Data Storage</a:t>
              </a:r>
            </a:p>
          </p:txBody>
        </p:sp>
        <p:pic>
          <p:nvPicPr>
            <p:cNvPr id="148" name="Picture 30" descr="Consolidation Icon Vector For Graphic Design Logo Website Social Media  Mobile App Ui Illustration Stock Illustration - Download Image Now - iStock">
              <a:extLst>
                <a:ext uri="{FF2B5EF4-FFF2-40B4-BE49-F238E27FC236}">
                  <a16:creationId xmlns:a16="http://schemas.microsoft.com/office/drawing/2014/main" id="{5BF5C11D-9FF5-3C7D-4158-BFEEC87324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3692" y="5166481"/>
              <a:ext cx="337945" cy="337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Graphic 148" descr="Play with solid fill">
              <a:extLst>
                <a:ext uri="{FF2B5EF4-FFF2-40B4-BE49-F238E27FC236}">
                  <a16:creationId xmlns:a16="http://schemas.microsoft.com/office/drawing/2014/main" id="{BBE8DFCB-68C2-9601-F421-16EC4696E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522862" y="5285443"/>
              <a:ext cx="326903" cy="296070"/>
            </a:xfrm>
            <a:prstGeom prst="rect">
              <a:avLst/>
            </a:prstGeom>
          </p:spPr>
        </p:pic>
        <p:sp>
          <p:nvSpPr>
            <p:cNvPr id="152" name="Cylinder 151">
              <a:extLst>
                <a:ext uri="{FF2B5EF4-FFF2-40B4-BE49-F238E27FC236}">
                  <a16:creationId xmlns:a16="http://schemas.microsoft.com/office/drawing/2014/main" id="{EA312C4A-D34D-A163-5EE2-806DBDC818EE}"/>
                </a:ext>
              </a:extLst>
            </p:cNvPr>
            <p:cNvSpPr/>
            <p:nvPr/>
          </p:nvSpPr>
          <p:spPr>
            <a:xfrm>
              <a:off x="9795056" y="1641877"/>
              <a:ext cx="164333" cy="82855"/>
            </a:xfrm>
            <a:prstGeom prst="ca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Cylinder 153">
              <a:extLst>
                <a:ext uri="{FF2B5EF4-FFF2-40B4-BE49-F238E27FC236}">
                  <a16:creationId xmlns:a16="http://schemas.microsoft.com/office/drawing/2014/main" id="{A5B5C384-229C-11E7-75DD-251BC95ECBAF}"/>
                </a:ext>
              </a:extLst>
            </p:cNvPr>
            <p:cNvSpPr/>
            <p:nvPr/>
          </p:nvSpPr>
          <p:spPr>
            <a:xfrm>
              <a:off x="9880549" y="1680554"/>
              <a:ext cx="167394" cy="76650"/>
            </a:xfrm>
            <a:prstGeom prst="ca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2D7AC49-4EED-54C4-9AA2-5E0A5BF72575}"/>
                </a:ext>
              </a:extLst>
            </p:cNvPr>
            <p:cNvSpPr/>
            <p:nvPr/>
          </p:nvSpPr>
          <p:spPr>
            <a:xfrm>
              <a:off x="9880377" y="4179257"/>
              <a:ext cx="2045012" cy="1907269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65" name="Picture 22" descr="Java Keywords and Identifiers - Software Testing">
              <a:extLst>
                <a:ext uri="{FF2B5EF4-FFF2-40B4-BE49-F238E27FC236}">
                  <a16:creationId xmlns:a16="http://schemas.microsoft.com/office/drawing/2014/main" id="{5B49F96C-367B-5F7F-93EE-B006BB105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0769" y="4627303"/>
              <a:ext cx="617511" cy="345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4" descr="Docker Logos - Docker">
              <a:extLst>
                <a:ext uri="{FF2B5EF4-FFF2-40B4-BE49-F238E27FC236}">
                  <a16:creationId xmlns:a16="http://schemas.microsoft.com/office/drawing/2014/main" id="{7C109E07-D9CD-4B21-A4B6-45CE27249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1543" y="5443258"/>
              <a:ext cx="745686" cy="191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8" descr="Spring Framework-icon | Brands SN - SZ">
              <a:extLst>
                <a:ext uri="{FF2B5EF4-FFF2-40B4-BE49-F238E27FC236}">
                  <a16:creationId xmlns:a16="http://schemas.microsoft.com/office/drawing/2014/main" id="{45B265B0-DD16-4AF4-8693-00B0AC650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5737" y="5119435"/>
              <a:ext cx="517035" cy="18192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54" name="Picture 20" descr="Apache Tomcat - Wikipedia">
              <a:extLst>
                <a:ext uri="{FF2B5EF4-FFF2-40B4-BE49-F238E27FC236}">
                  <a16:creationId xmlns:a16="http://schemas.microsoft.com/office/drawing/2014/main" id="{C5C9FC0C-4F6A-4420-95E3-0976FA0C5C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4919" y="5409750"/>
              <a:ext cx="334053" cy="211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Amazon Web Services - Wikipedia">
              <a:extLst>
                <a:ext uri="{FF2B5EF4-FFF2-40B4-BE49-F238E27FC236}">
                  <a16:creationId xmlns:a16="http://schemas.microsoft.com/office/drawing/2014/main" id="{D96C9E7B-AF7F-46CC-8D1A-8FFC07360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7364" y="5762661"/>
              <a:ext cx="680561" cy="408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4" descr="Redis Labs discount with Cledara Rewards">
              <a:extLst>
                <a:ext uri="{FF2B5EF4-FFF2-40B4-BE49-F238E27FC236}">
                  <a16:creationId xmlns:a16="http://schemas.microsoft.com/office/drawing/2014/main" id="{AF55FF27-C82F-1D1B-656A-E0DE96414C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0871" y="5084011"/>
              <a:ext cx="223920" cy="22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34" descr="Exposing Subset/View of the database with a JPA Repository over Rest | by  Jonathan Turnock | Medium">
              <a:extLst>
                <a:ext uri="{FF2B5EF4-FFF2-40B4-BE49-F238E27FC236}">
                  <a16:creationId xmlns:a16="http://schemas.microsoft.com/office/drawing/2014/main" id="{61339D00-E4E8-9089-348E-16625BCEC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8501" y="5038316"/>
              <a:ext cx="333593" cy="344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0" descr="Spring Framework, JPA Hibernate : Daily Problem Solve">
              <a:extLst>
                <a:ext uri="{FF2B5EF4-FFF2-40B4-BE49-F238E27FC236}">
                  <a16:creationId xmlns:a16="http://schemas.microsoft.com/office/drawing/2014/main" id="{68FA955C-4355-16E3-5000-E0AD5789D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56141" y="5114522"/>
              <a:ext cx="346748" cy="191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200117B-492C-4D0E-BEB8-66404DEEBF76}"/>
                </a:ext>
              </a:extLst>
            </p:cNvPr>
            <p:cNvSpPr txBox="1"/>
            <p:nvPr/>
          </p:nvSpPr>
          <p:spPr>
            <a:xfrm>
              <a:off x="10406163" y="4280745"/>
              <a:ext cx="1032177" cy="255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/>
                <a:t>Cloud Hosting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75" name="Picture 32" descr="JBoss.org UI Design">
              <a:extLst>
                <a:ext uri="{FF2B5EF4-FFF2-40B4-BE49-F238E27FC236}">
                  <a16:creationId xmlns:a16="http://schemas.microsoft.com/office/drawing/2014/main" id="{F99CE4F7-4FE8-001A-E724-A109AD558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8675" y="4744873"/>
              <a:ext cx="636848" cy="19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34" descr="Jenkins Logo transparent PNG - StickPNG">
              <a:extLst>
                <a:ext uri="{FF2B5EF4-FFF2-40B4-BE49-F238E27FC236}">
                  <a16:creationId xmlns:a16="http://schemas.microsoft.com/office/drawing/2014/main" id="{DDFC7157-CC1E-B948-7F13-C7B366E65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6280" y="4616077"/>
              <a:ext cx="273050" cy="445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97FE307C-F064-42FF-95E7-699920322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26" y="1285713"/>
            <a:ext cx="420677" cy="42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 descr="Angular - PRESS KIT">
            <a:extLst>
              <a:ext uri="{FF2B5EF4-FFF2-40B4-BE49-F238E27FC236}">
                <a16:creationId xmlns:a16="http://schemas.microsoft.com/office/drawing/2014/main" id="{4702477A-DB03-497A-98AD-890999D7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7" y="1205566"/>
            <a:ext cx="566279" cy="56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79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79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Murugavel R</dc:creator>
  <cp:lastModifiedBy>Karthikeyan Dakshinamurthy</cp:lastModifiedBy>
  <cp:revision>62</cp:revision>
  <dcterms:created xsi:type="dcterms:W3CDTF">2022-04-13T15:30:32Z</dcterms:created>
  <dcterms:modified xsi:type="dcterms:W3CDTF">2023-01-20T09:48:09Z</dcterms:modified>
</cp:coreProperties>
</file>