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100" d="100"/>
          <a:sy n="100" d="100"/>
        </p:scale>
        <p:origin x="5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535C-0F34-4607-A570-247DF90B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47E0-473E-47F0-84BB-B6F59354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A4D4-EEA2-4E4A-A23F-EEE6B78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ED97-269F-4BD2-8F13-1D62222B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F932-D7EE-4671-857D-D07BC9C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210-0D53-49F4-9CCB-D3D22FF9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7F47-C186-4340-83B7-AB233316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8370-BF2C-4B79-8F8E-40203E01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0E6E-4CFA-4DAF-B5CD-F3103D2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2359-A9D8-4214-9F62-2A76FC3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89441-EAA1-4ACB-BCC3-B3F3BF3EC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893A-8281-4666-8737-32C44599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3DDC-662E-4FA3-AF5A-E15350BD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22C0-23A8-4950-8BF0-4153C99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5CBE-0D82-4DB2-B9D1-367B10F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0FA-2E41-418C-AC79-F836B06E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CBF9-44E6-4EF5-BC89-165E2A97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4798-357C-4592-8E9C-F80F1B7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816-4077-4546-AF98-15DEE9F3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F88B-FE32-4352-932F-92936F9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D3B1-62C1-4642-903C-C698CB9A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0A0A-0539-4CA0-A988-210DA5C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4930-BAC2-4AAE-820B-B9C4940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BDCD-45CD-4282-85CA-2951A262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AED1-D89E-48EB-B6E2-7B08B23C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3D69-3F0B-47BB-976A-DAC85BD4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3615-F32C-494F-BFE4-E319BFD96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A7CB4-8EA6-48BF-9CDA-08790C62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2190-8B6C-492C-B650-D31056AE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4B006-90DA-4242-A285-66E73863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A894-F28B-4B79-80E4-4B5BBE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E5C-CCBC-45C8-86D3-90A5951D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79E-A4EB-41CC-810E-21E18C98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8166C-485A-4BE6-975A-D6EF3749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9EB28-6A3E-41A7-8347-80AEE090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8DA90-A352-4E74-8B1C-41F917EA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9BB5A-397C-4F75-89B5-4546E5B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B5839-96B6-4D2C-882E-8BFE78CF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537DB-CFCF-4C6E-B2F5-096C2476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0851-5880-4936-8554-33C41EC1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D7C4-3E58-45A8-A810-73EE7E3C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3C537-8D1E-4B22-8776-987E43B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26AD-E074-48AE-9B07-1C5E92EB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3DE49-E865-4025-A608-6DB18A7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B88E1-0C9F-4D83-A1FB-F324228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7D9A-8964-4CAB-9530-885CB9C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E8E-405B-4A38-B90C-A37CDF68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98FA-9B42-40BA-875E-BEEDC76F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D619-1455-440D-ADD3-647A94DB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E02C-7006-4B9E-8BE1-38ED2624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1BAB8-9841-431D-9B9F-0A3CD994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A472-D98C-455E-8681-B951E48B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BC61-698D-4527-9820-50B21DE8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50EFF-A784-497C-9397-0A0D9EDAA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DA9C-C04D-4DCA-84AF-94F15A8F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BC64-5511-4DA9-964F-EF062AC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5FFC-905C-42DD-954C-5C783BA1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C704-77A7-4DD0-A8B8-92DFB52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6F2DC-7FAC-401F-BF76-9330F1C2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42C4-FF80-490F-90E1-B9D832B9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B185-90F1-427F-B1B0-DEC0DCAF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24C2-D385-401D-ABD1-0BFB1AF9380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EC04-DCF1-4AF9-99CB-14E468D6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8967-A54E-4BE4-8745-C1FBDC08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>
            <a:extLst>
              <a:ext uri="{FF2B5EF4-FFF2-40B4-BE49-F238E27FC236}">
                <a16:creationId xmlns:a16="http://schemas.microsoft.com/office/drawing/2014/main" id="{A578E4E5-E8C8-487B-B762-9A49CE3BB8FB}"/>
              </a:ext>
            </a:extLst>
          </p:cNvPr>
          <p:cNvSpPr txBox="1"/>
          <p:nvPr/>
        </p:nvSpPr>
        <p:spPr>
          <a:xfrm>
            <a:off x="2911275" y="473250"/>
            <a:ext cx="642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Almailem</a:t>
            </a:r>
            <a:r>
              <a:rPr lang="en-US" sz="2000" dirty="0"/>
              <a:t> API Middleware Proposed Technical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Architecture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01789E-4F8B-4C6D-92CB-8AB8214EA3DC}"/>
              </a:ext>
            </a:extLst>
          </p:cNvPr>
          <p:cNvGrpSpPr/>
          <p:nvPr/>
        </p:nvGrpSpPr>
        <p:grpSpPr>
          <a:xfrm>
            <a:off x="282805" y="1147609"/>
            <a:ext cx="11466136" cy="5003909"/>
            <a:chOff x="725864" y="1547719"/>
            <a:chExt cx="11466136" cy="50039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797C36-219A-4F48-A09A-543B3E28E6E3}"/>
                </a:ext>
              </a:extLst>
            </p:cNvPr>
            <p:cNvSpPr/>
            <p:nvPr/>
          </p:nvSpPr>
          <p:spPr>
            <a:xfrm>
              <a:off x="725864" y="1547719"/>
              <a:ext cx="11466136" cy="5003909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F1AD6F1-7518-48BA-B19E-9AE8201C8897}"/>
                </a:ext>
              </a:extLst>
            </p:cNvPr>
            <p:cNvSpPr/>
            <p:nvPr/>
          </p:nvSpPr>
          <p:spPr>
            <a:xfrm>
              <a:off x="3475104" y="2313830"/>
              <a:ext cx="4388522" cy="3899384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4BBF7EB8-9009-4670-BAB4-74690FCF5CC7}"/>
                </a:ext>
              </a:extLst>
            </p:cNvPr>
            <p:cNvSpPr/>
            <p:nvPr/>
          </p:nvSpPr>
          <p:spPr>
            <a:xfrm>
              <a:off x="3738493" y="4609552"/>
              <a:ext cx="1541015" cy="1401457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Arrow: Left-Right 88">
              <a:extLst>
                <a:ext uri="{FF2B5EF4-FFF2-40B4-BE49-F238E27FC236}">
                  <a16:creationId xmlns:a16="http://schemas.microsoft.com/office/drawing/2014/main" id="{E73DAE5B-8A23-5138-5874-3918BFB36CA2}"/>
                </a:ext>
              </a:extLst>
            </p:cNvPr>
            <p:cNvSpPr/>
            <p:nvPr/>
          </p:nvSpPr>
          <p:spPr>
            <a:xfrm>
              <a:off x="7548861" y="3302400"/>
              <a:ext cx="1298544" cy="37947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4004188-2C42-41F4-AF21-2D63E679BF15}"/>
                </a:ext>
              </a:extLst>
            </p:cNvPr>
            <p:cNvSpPr txBox="1"/>
            <p:nvPr/>
          </p:nvSpPr>
          <p:spPr>
            <a:xfrm rot="16200000">
              <a:off x="7945557" y="3360829"/>
              <a:ext cx="58432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HTTPS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089C7B-CE0F-4945-B9B0-91A21FFD012D}"/>
                </a:ext>
              </a:extLst>
            </p:cNvPr>
            <p:cNvGrpSpPr/>
            <p:nvPr/>
          </p:nvGrpSpPr>
          <p:grpSpPr>
            <a:xfrm>
              <a:off x="1252423" y="1856286"/>
              <a:ext cx="1778065" cy="2671702"/>
              <a:chOff x="286547" y="2803512"/>
              <a:chExt cx="1196990" cy="2400809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1CD758A2-06C9-46D8-82DB-3EE5F543F237}"/>
                  </a:ext>
                </a:extLst>
              </p:cNvPr>
              <p:cNvSpPr/>
              <p:nvPr/>
            </p:nvSpPr>
            <p:spPr>
              <a:xfrm>
                <a:off x="286547" y="2803512"/>
                <a:ext cx="1196990" cy="2400809"/>
              </a:xfrm>
              <a:prstGeom prst="roundRect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4" name="Graphic 1043" descr="Ui Ux with solid fill">
                <a:extLst>
                  <a:ext uri="{FF2B5EF4-FFF2-40B4-BE49-F238E27FC236}">
                    <a16:creationId xmlns:a16="http://schemas.microsoft.com/office/drawing/2014/main" id="{52FB6DF2-A3D3-4572-8DD1-E63FABA1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6909" y="3329257"/>
                <a:ext cx="573150" cy="625111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2D1BEA-B1CC-47CD-8D5E-CC4CF0E3A6CA}"/>
                  </a:ext>
                </a:extLst>
              </p:cNvPr>
              <p:cNvSpPr txBox="1"/>
              <p:nvPr/>
            </p:nvSpPr>
            <p:spPr>
              <a:xfrm>
                <a:off x="332931" y="2948945"/>
                <a:ext cx="1104402" cy="26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AMS System &amp; DB</a:t>
                </a:r>
              </a:p>
            </p:txBody>
          </p:sp>
        </p:grp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05E33D3D-2809-4184-B8DB-805F6EB64B7D}"/>
                </a:ext>
              </a:extLst>
            </p:cNvPr>
            <p:cNvSpPr/>
            <p:nvPr/>
          </p:nvSpPr>
          <p:spPr>
            <a:xfrm>
              <a:off x="8876183" y="2516434"/>
              <a:ext cx="2937240" cy="1825131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1403529F-4114-4B12-9245-3EE40D6DE7A5}"/>
                </a:ext>
              </a:extLst>
            </p:cNvPr>
            <p:cNvSpPr/>
            <p:nvPr/>
          </p:nvSpPr>
          <p:spPr>
            <a:xfrm>
              <a:off x="6210222" y="2789483"/>
              <a:ext cx="1348133" cy="1401457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1F1F4DE-65BA-4832-A976-D2DB28F78840}"/>
                </a:ext>
              </a:extLst>
            </p:cNvPr>
            <p:cNvSpPr/>
            <p:nvPr/>
          </p:nvSpPr>
          <p:spPr>
            <a:xfrm>
              <a:off x="3738493" y="2789484"/>
              <a:ext cx="1541015" cy="1401457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14" descr="Api development Icon - Download in Flat Style">
              <a:extLst>
                <a:ext uri="{FF2B5EF4-FFF2-40B4-BE49-F238E27FC236}">
                  <a16:creationId xmlns:a16="http://schemas.microsoft.com/office/drawing/2014/main" id="{8D2E5FFD-4826-44B6-9B80-ADCB1A0A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674" y="2940139"/>
              <a:ext cx="610545" cy="610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AF50B3-9EBF-421E-8850-2412F9E99489}"/>
                </a:ext>
              </a:extLst>
            </p:cNvPr>
            <p:cNvSpPr txBox="1"/>
            <p:nvPr/>
          </p:nvSpPr>
          <p:spPr>
            <a:xfrm>
              <a:off x="6342395" y="3662999"/>
              <a:ext cx="1104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API Gateway</a:t>
              </a: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EDB6D2BA-11E5-6844-83E7-AFAD06E36E57}"/>
                </a:ext>
              </a:extLst>
            </p:cNvPr>
            <p:cNvCxnSpPr>
              <a:cxnSpLocks/>
              <a:stCxn id="116" idx="0"/>
              <a:endCxn id="58" idx="2"/>
            </p:cNvCxnSpPr>
            <p:nvPr/>
          </p:nvCxnSpPr>
          <p:spPr>
            <a:xfrm flipV="1">
              <a:off x="4509001" y="4190941"/>
              <a:ext cx="0" cy="4186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1026" name="Picture 2" descr="https://classicwms.com/webportal/assets/img/icons/logozigzag3.png">
              <a:extLst>
                <a:ext uri="{FF2B5EF4-FFF2-40B4-BE49-F238E27FC236}">
                  <a16:creationId xmlns:a16="http://schemas.microsoft.com/office/drawing/2014/main" id="{F20CAD4E-87C3-4893-A9FF-CA5E140DA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13" y="2676579"/>
              <a:ext cx="2581275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B8CAE1-DE14-459D-841E-82FA06B3F15C}"/>
                </a:ext>
              </a:extLst>
            </p:cNvPr>
            <p:cNvGrpSpPr/>
            <p:nvPr/>
          </p:nvGrpSpPr>
          <p:grpSpPr>
            <a:xfrm>
              <a:off x="3887132" y="4926804"/>
              <a:ext cx="1243738" cy="781429"/>
              <a:chOff x="3756603" y="4795199"/>
              <a:chExt cx="1243738" cy="781429"/>
            </a:xfrm>
          </p:grpSpPr>
          <p:pic>
            <p:nvPicPr>
              <p:cNvPr id="1049" name="Picture 34" descr="Exposing Subset/View of the database with a JPA Repository over Rest | by  Jonathan Turnock | Medium">
                <a:extLst>
                  <a:ext uri="{FF2B5EF4-FFF2-40B4-BE49-F238E27FC236}">
                    <a16:creationId xmlns:a16="http://schemas.microsoft.com/office/drawing/2014/main" id="{249050AD-765F-DD34-6858-81E52451FB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5839" y="4795199"/>
                <a:ext cx="541931" cy="559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B20EB25-5B9E-4ABD-9650-3B3D9DAEB2BF}"/>
                  </a:ext>
                </a:extLst>
              </p:cNvPr>
              <p:cNvSpPr txBox="1"/>
              <p:nvPr/>
            </p:nvSpPr>
            <p:spPr>
              <a:xfrm>
                <a:off x="3756603" y="5299629"/>
                <a:ext cx="12437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MSSQL Server DB</a:t>
                </a:r>
              </a:p>
            </p:txBody>
          </p:sp>
          <p:pic>
            <p:nvPicPr>
              <p:cNvPr id="107" name="Graphic 106" descr="Database with solid fill">
                <a:extLst>
                  <a:ext uri="{FF2B5EF4-FFF2-40B4-BE49-F238E27FC236}">
                    <a16:creationId xmlns:a16="http://schemas.microsoft.com/office/drawing/2014/main" id="{AC5AF781-DAE3-4C7A-AC53-E9623F07E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20311" y="4833230"/>
                <a:ext cx="471913" cy="483031"/>
              </a:xfrm>
              <a:prstGeom prst="rect">
                <a:avLst/>
              </a:prstGeom>
            </p:spPr>
          </p:pic>
        </p:grpSp>
        <p:pic>
          <p:nvPicPr>
            <p:cNvPr id="108" name="Picture 12" descr="IoT &amp; smart sensors • Verhaert Masters in Innovation">
              <a:extLst>
                <a:ext uri="{FF2B5EF4-FFF2-40B4-BE49-F238E27FC236}">
                  <a16:creationId xmlns:a16="http://schemas.microsoft.com/office/drawing/2014/main" id="{FBA1B0EE-B13C-456F-A53D-ABC6E6AD5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122" y="3000613"/>
              <a:ext cx="685438" cy="48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856D00-A5C0-454B-94A8-FE579BB65BFF}"/>
                </a:ext>
              </a:extLst>
            </p:cNvPr>
            <p:cNvSpPr txBox="1"/>
            <p:nvPr/>
          </p:nvSpPr>
          <p:spPr>
            <a:xfrm>
              <a:off x="3816567" y="3499329"/>
              <a:ext cx="1384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API Middleware </a:t>
              </a:r>
            </a:p>
            <a:p>
              <a:pPr algn="ctr"/>
              <a:r>
                <a:rPr lang="en-US" sz="1400" dirty="0"/>
                <a:t>Hub</a:t>
              </a:r>
            </a:p>
          </p:txBody>
        </p:sp>
        <p:sp>
          <p:nvSpPr>
            <p:cNvPr id="110" name="Arrow: Left-Right 109">
              <a:extLst>
                <a:ext uri="{FF2B5EF4-FFF2-40B4-BE49-F238E27FC236}">
                  <a16:creationId xmlns:a16="http://schemas.microsoft.com/office/drawing/2014/main" id="{1AFF235D-689D-4FBE-9D67-A106450D9BBD}"/>
                </a:ext>
              </a:extLst>
            </p:cNvPr>
            <p:cNvSpPr/>
            <p:nvPr/>
          </p:nvSpPr>
          <p:spPr>
            <a:xfrm>
              <a:off x="5279508" y="3352710"/>
              <a:ext cx="951526" cy="37947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DA8638-4BC4-435D-A6A8-00D2AF873167}"/>
                </a:ext>
              </a:extLst>
            </p:cNvPr>
            <p:cNvGrpSpPr/>
            <p:nvPr/>
          </p:nvGrpSpPr>
          <p:grpSpPr>
            <a:xfrm>
              <a:off x="1519587" y="3352169"/>
              <a:ext cx="1243738" cy="760030"/>
              <a:chOff x="961930" y="3728583"/>
              <a:chExt cx="1243738" cy="76003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CC6A7EE-3A7D-4CD7-948D-9465AB58F7FE}"/>
                  </a:ext>
                </a:extLst>
              </p:cNvPr>
              <p:cNvSpPr txBox="1"/>
              <p:nvPr/>
            </p:nvSpPr>
            <p:spPr>
              <a:xfrm>
                <a:off x="961930" y="4211614"/>
                <a:ext cx="12437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MSSQL Server DB</a:t>
                </a:r>
              </a:p>
            </p:txBody>
          </p:sp>
          <p:pic>
            <p:nvPicPr>
              <p:cNvPr id="113" name="Graphic 112" descr="Database with solid fill">
                <a:extLst>
                  <a:ext uri="{FF2B5EF4-FFF2-40B4-BE49-F238E27FC236}">
                    <a16:creationId xmlns:a16="http://schemas.microsoft.com/office/drawing/2014/main" id="{35B90622-E56A-4F1E-A406-0711AF096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27444" y="3728583"/>
                <a:ext cx="471913" cy="483031"/>
              </a:xfrm>
              <a:prstGeom prst="rect">
                <a:avLst/>
              </a:prstGeom>
            </p:spPr>
          </p:pic>
          <p:pic>
            <p:nvPicPr>
              <p:cNvPr id="114" name="Graphic 113" descr="Database with solid fill">
                <a:extLst>
                  <a:ext uri="{FF2B5EF4-FFF2-40B4-BE49-F238E27FC236}">
                    <a16:creationId xmlns:a16="http://schemas.microsoft.com/office/drawing/2014/main" id="{213FE701-6D76-4568-9939-E45739043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63401" y="3834192"/>
                <a:ext cx="471913" cy="483031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C38639-D776-41D8-8C58-D857DD790CC6}"/>
                </a:ext>
              </a:extLst>
            </p:cNvPr>
            <p:cNvSpPr txBox="1"/>
            <p:nvPr/>
          </p:nvSpPr>
          <p:spPr>
            <a:xfrm>
              <a:off x="4182800" y="2361306"/>
              <a:ext cx="27467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Almailem</a:t>
              </a:r>
              <a:r>
                <a:rPr lang="en-US" sz="1400" dirty="0"/>
                <a:t> API Middleware Platform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4F7DC17-A2B0-406C-ADCE-22FA1168F0F7}"/>
                </a:ext>
              </a:extLst>
            </p:cNvPr>
            <p:cNvCxnSpPr>
              <a:cxnSpLocks/>
              <a:stCxn id="79" idx="2"/>
              <a:endCxn id="116" idx="1"/>
            </p:cNvCxnSpPr>
            <p:nvPr/>
          </p:nvCxnSpPr>
          <p:spPr>
            <a:xfrm rot="16200000" flipH="1">
              <a:off x="2548828" y="4120615"/>
              <a:ext cx="782293" cy="159703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EF9A7465-6C19-4E9B-8CF8-5F705A7CCFBC}"/>
              </a:ext>
            </a:extLst>
          </p:cNvPr>
          <p:cNvSpPr txBox="1"/>
          <p:nvPr/>
        </p:nvSpPr>
        <p:spPr>
          <a:xfrm>
            <a:off x="7449345" y="3540699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OAUTH Token</a:t>
            </a:r>
          </a:p>
        </p:txBody>
      </p:sp>
    </p:spTree>
    <p:extLst>
      <p:ext uri="{BB962C8B-B14F-4D97-AF65-F5344CB8AC3E}">
        <p14:creationId xmlns:p14="http://schemas.microsoft.com/office/powerpoint/2010/main" val="124411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>
            <a:extLst>
              <a:ext uri="{FF2B5EF4-FFF2-40B4-BE49-F238E27FC236}">
                <a16:creationId xmlns:a16="http://schemas.microsoft.com/office/drawing/2014/main" id="{A578E4E5-E8C8-487B-B762-9A49CE3BB8FB}"/>
              </a:ext>
            </a:extLst>
          </p:cNvPr>
          <p:cNvSpPr txBox="1"/>
          <p:nvPr/>
        </p:nvSpPr>
        <p:spPr>
          <a:xfrm>
            <a:off x="3621180" y="320869"/>
            <a:ext cx="456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Flow between AMS and Classic WMS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97C36-219A-4F48-A09A-543B3E28E6E3}"/>
              </a:ext>
            </a:extLst>
          </p:cNvPr>
          <p:cNvSpPr/>
          <p:nvPr/>
        </p:nvSpPr>
        <p:spPr>
          <a:xfrm>
            <a:off x="303660" y="901567"/>
            <a:ext cx="11466136" cy="563556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EE43CA-486D-4F26-A429-45C2A14E2A13}"/>
              </a:ext>
            </a:extLst>
          </p:cNvPr>
          <p:cNvGrpSpPr/>
          <p:nvPr/>
        </p:nvGrpSpPr>
        <p:grpSpPr>
          <a:xfrm>
            <a:off x="1129136" y="1147609"/>
            <a:ext cx="9933728" cy="3184228"/>
            <a:chOff x="1236181" y="1855384"/>
            <a:chExt cx="9933728" cy="318422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BD3552D-A33B-496A-8D7E-2EACD5641EEC}"/>
                </a:ext>
              </a:extLst>
            </p:cNvPr>
            <p:cNvSpPr/>
            <p:nvPr/>
          </p:nvSpPr>
          <p:spPr>
            <a:xfrm>
              <a:off x="9002722" y="2607591"/>
              <a:ext cx="2167187" cy="1566568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F1AD6F1-7518-48BA-B19E-9AE8201C8897}"/>
                </a:ext>
              </a:extLst>
            </p:cNvPr>
            <p:cNvSpPr/>
            <p:nvPr/>
          </p:nvSpPr>
          <p:spPr>
            <a:xfrm>
              <a:off x="4577293" y="2095298"/>
              <a:ext cx="2877160" cy="2386953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089C7B-CE0F-4945-B9B0-91A21FFD012D}"/>
                </a:ext>
              </a:extLst>
            </p:cNvPr>
            <p:cNvGrpSpPr/>
            <p:nvPr/>
          </p:nvGrpSpPr>
          <p:grpSpPr>
            <a:xfrm>
              <a:off x="1236181" y="1855384"/>
              <a:ext cx="1778065" cy="2671702"/>
              <a:chOff x="286547" y="2803512"/>
              <a:chExt cx="1196990" cy="2400809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1CD758A2-06C9-46D8-82DB-3EE5F543F237}"/>
                  </a:ext>
                </a:extLst>
              </p:cNvPr>
              <p:cNvSpPr/>
              <p:nvPr/>
            </p:nvSpPr>
            <p:spPr>
              <a:xfrm>
                <a:off x="286547" y="2803512"/>
                <a:ext cx="1196990" cy="2400809"/>
              </a:xfrm>
              <a:prstGeom prst="roundRect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4" name="Graphic 1043" descr="Ui Ux with solid fill">
                <a:extLst>
                  <a:ext uri="{FF2B5EF4-FFF2-40B4-BE49-F238E27FC236}">
                    <a16:creationId xmlns:a16="http://schemas.microsoft.com/office/drawing/2014/main" id="{52FB6DF2-A3D3-4572-8DD1-E63FABA1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6909" y="3329257"/>
                <a:ext cx="573150" cy="625111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2D1BEA-B1CC-47CD-8D5E-CC4CF0E3A6CA}"/>
                  </a:ext>
                </a:extLst>
              </p:cNvPr>
              <p:cNvSpPr txBox="1"/>
              <p:nvPr/>
            </p:nvSpPr>
            <p:spPr>
              <a:xfrm>
                <a:off x="332931" y="2948945"/>
                <a:ext cx="1104402" cy="26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AMS System &amp; DB</a:t>
                </a:r>
              </a:p>
            </p:txBody>
          </p:sp>
        </p:grpSp>
        <p:pic>
          <p:nvPicPr>
            <p:cNvPr id="1026" name="Picture 2" descr="https://classicwms.com/webportal/assets/img/icons/logozigzag3.png">
              <a:extLst>
                <a:ext uri="{FF2B5EF4-FFF2-40B4-BE49-F238E27FC236}">
                  <a16:creationId xmlns:a16="http://schemas.microsoft.com/office/drawing/2014/main" id="{F20CAD4E-87C3-4893-A9FF-CA5E140DA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121" y="3047009"/>
              <a:ext cx="1331478" cy="781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20EB25-5B9E-4ABD-9650-3B3D9DAEB2BF}"/>
                </a:ext>
              </a:extLst>
            </p:cNvPr>
            <p:cNvSpPr txBox="1"/>
            <p:nvPr/>
          </p:nvSpPr>
          <p:spPr>
            <a:xfrm>
              <a:off x="5423791" y="4141931"/>
              <a:ext cx="1243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MSSQL Server DB</a:t>
              </a:r>
            </a:p>
          </p:txBody>
        </p:sp>
        <p:pic>
          <p:nvPicPr>
            <p:cNvPr id="107" name="Graphic 106" descr="Database with solid fill">
              <a:extLst>
                <a:ext uri="{FF2B5EF4-FFF2-40B4-BE49-F238E27FC236}">
                  <a16:creationId xmlns:a16="http://schemas.microsoft.com/office/drawing/2014/main" id="{AC5AF781-DAE3-4C7A-AC53-E9623F07E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3791" y="3470362"/>
              <a:ext cx="659022" cy="674548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856D00-A5C0-454B-94A8-FE579BB65BFF}"/>
                </a:ext>
              </a:extLst>
            </p:cNvPr>
            <p:cNvSpPr txBox="1"/>
            <p:nvPr/>
          </p:nvSpPr>
          <p:spPr>
            <a:xfrm>
              <a:off x="5048103" y="2250836"/>
              <a:ext cx="183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API Middleware Hub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DA8638-4BC4-435D-A6A8-00D2AF873167}"/>
                </a:ext>
              </a:extLst>
            </p:cNvPr>
            <p:cNvGrpSpPr/>
            <p:nvPr/>
          </p:nvGrpSpPr>
          <p:grpSpPr>
            <a:xfrm>
              <a:off x="1503345" y="3351267"/>
              <a:ext cx="1243738" cy="760030"/>
              <a:chOff x="961930" y="3728583"/>
              <a:chExt cx="1243738" cy="76003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CC6A7EE-3A7D-4CD7-948D-9465AB58F7FE}"/>
                  </a:ext>
                </a:extLst>
              </p:cNvPr>
              <p:cNvSpPr txBox="1"/>
              <p:nvPr/>
            </p:nvSpPr>
            <p:spPr>
              <a:xfrm>
                <a:off x="961930" y="4211614"/>
                <a:ext cx="12437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MSSQL Server DB</a:t>
                </a:r>
              </a:p>
            </p:txBody>
          </p:sp>
          <p:pic>
            <p:nvPicPr>
              <p:cNvPr id="113" name="Graphic 112" descr="Database with solid fill">
                <a:extLst>
                  <a:ext uri="{FF2B5EF4-FFF2-40B4-BE49-F238E27FC236}">
                    <a16:creationId xmlns:a16="http://schemas.microsoft.com/office/drawing/2014/main" id="{35B90622-E56A-4F1E-A406-0711AF096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27444" y="3728583"/>
                <a:ext cx="471913" cy="483031"/>
              </a:xfrm>
              <a:prstGeom prst="rect">
                <a:avLst/>
              </a:prstGeom>
            </p:spPr>
          </p:pic>
          <p:pic>
            <p:nvPicPr>
              <p:cNvPr id="114" name="Graphic 113" descr="Database with solid fill">
                <a:extLst>
                  <a:ext uri="{FF2B5EF4-FFF2-40B4-BE49-F238E27FC236}">
                    <a16:creationId xmlns:a16="http://schemas.microsoft.com/office/drawing/2014/main" id="{213FE701-6D76-4568-9939-E45739043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3401" y="3834192"/>
                <a:ext cx="471913" cy="483031"/>
              </a:xfrm>
              <a:prstGeom prst="rect">
                <a:avLst/>
              </a:prstGeom>
            </p:spPr>
          </p:pic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D6394E-C6A7-4367-84DD-E2FDBAD20A07}"/>
                </a:ext>
              </a:extLst>
            </p:cNvPr>
            <p:cNvCxnSpPr>
              <a:cxnSpLocks/>
              <a:stCxn id="79" idx="2"/>
              <a:endCxn id="124" idx="2"/>
            </p:cNvCxnSpPr>
            <p:nvPr/>
          </p:nvCxnSpPr>
          <p:spPr>
            <a:xfrm rot="5400000" flipH="1" flipV="1">
              <a:off x="4048125" y="2559339"/>
              <a:ext cx="44835" cy="3890659"/>
            </a:xfrm>
            <a:prstGeom prst="bentConnector3">
              <a:avLst>
                <a:gd name="adj1" fmla="val -50987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87AB5C-A6DB-4800-A5BB-33554A180531}"/>
                </a:ext>
              </a:extLst>
            </p:cNvPr>
            <p:cNvCxnSpPr>
              <a:cxnSpLocks/>
            </p:cNvCxnSpPr>
            <p:nvPr/>
          </p:nvCxnSpPr>
          <p:spPr>
            <a:xfrm>
              <a:off x="7515413" y="3277621"/>
              <a:ext cx="1476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6CDE91-EFEE-48C1-9CC6-2F9A24CF8B0E}"/>
                </a:ext>
              </a:extLst>
            </p:cNvPr>
            <p:cNvSpPr/>
            <p:nvPr/>
          </p:nvSpPr>
          <p:spPr>
            <a:xfrm>
              <a:off x="3649399" y="4417071"/>
              <a:ext cx="281940" cy="274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50A9039-A281-4C00-BAEB-BF241353F437}"/>
                </a:ext>
              </a:extLst>
            </p:cNvPr>
            <p:cNvSpPr/>
            <p:nvPr/>
          </p:nvSpPr>
          <p:spPr>
            <a:xfrm>
              <a:off x="7930441" y="2976462"/>
              <a:ext cx="281940" cy="274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3997B09-198C-4D8F-9F08-2371BA65DAE5}"/>
                </a:ext>
              </a:extLst>
            </p:cNvPr>
            <p:cNvSpPr/>
            <p:nvPr/>
          </p:nvSpPr>
          <p:spPr>
            <a:xfrm>
              <a:off x="7950473" y="3721744"/>
              <a:ext cx="281940" cy="274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FCA7349-8EF5-4062-B67D-AA558AABD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2613" y="3636807"/>
              <a:ext cx="144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EC5E870-DCB3-4CF3-9FF3-0FF42415C281}"/>
                </a:ext>
              </a:extLst>
            </p:cNvPr>
            <p:cNvSpPr/>
            <p:nvPr/>
          </p:nvSpPr>
          <p:spPr>
            <a:xfrm>
              <a:off x="3204372" y="3396262"/>
              <a:ext cx="281940" cy="274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B32EAB-9361-4F11-BEAE-B6A94E2B7710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flipV="1">
              <a:off x="3029024" y="3807636"/>
              <a:ext cx="2394767" cy="205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031F05-894F-42DE-A96F-D9A325B908EB}"/>
                </a:ext>
              </a:extLst>
            </p:cNvPr>
            <p:cNvSpPr txBox="1"/>
            <p:nvPr/>
          </p:nvSpPr>
          <p:spPr>
            <a:xfrm>
              <a:off x="2957999" y="4762613"/>
              <a:ext cx="1691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DB Trigger pushes Data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FF1C34-4BA7-4404-8A87-D72C7C074E30}"/>
                </a:ext>
              </a:extLst>
            </p:cNvPr>
            <p:cNvSpPr txBox="1"/>
            <p:nvPr/>
          </p:nvSpPr>
          <p:spPr>
            <a:xfrm>
              <a:off x="7454453" y="2666811"/>
              <a:ext cx="1244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Posting Order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BA720C-FBFD-45D4-821C-F33B8D19E812}"/>
                </a:ext>
              </a:extLst>
            </p:cNvPr>
            <p:cNvSpPr txBox="1"/>
            <p:nvPr/>
          </p:nvSpPr>
          <p:spPr>
            <a:xfrm>
              <a:off x="7469231" y="3981067"/>
              <a:ext cx="1244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Order Confirmation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C4C737-DB5C-4657-BFA4-152B3A55CFD0}"/>
                </a:ext>
              </a:extLst>
            </p:cNvPr>
            <p:cNvSpPr txBox="1"/>
            <p:nvPr/>
          </p:nvSpPr>
          <p:spPr>
            <a:xfrm>
              <a:off x="3402786" y="3366543"/>
              <a:ext cx="1244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DB Trigger updates AMS DB</a:t>
              </a:r>
            </a:p>
          </p:txBody>
        </p:sp>
        <p:pic>
          <p:nvPicPr>
            <p:cNvPr id="31" name="Picture 12" descr="IoT &amp; smart sensors • Verhaert Masters in Innovation">
              <a:extLst>
                <a:ext uri="{FF2B5EF4-FFF2-40B4-BE49-F238E27FC236}">
                  <a16:creationId xmlns:a16="http://schemas.microsoft.com/office/drawing/2014/main" id="{79F5EFF9-F244-4E0A-8268-98AC88441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086" y="2541519"/>
              <a:ext cx="685438" cy="48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E8C90C6-5294-4FC2-BEC3-C462C4C4D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4262" y="3585068"/>
              <a:ext cx="659022" cy="67454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689151-3F1E-4EFB-95B1-E0CFD7550CF1}"/>
                </a:ext>
              </a:extLst>
            </p:cNvPr>
            <p:cNvCxnSpPr>
              <a:cxnSpLocks/>
            </p:cNvCxnSpPr>
            <p:nvPr/>
          </p:nvCxnSpPr>
          <p:spPr>
            <a:xfrm>
              <a:off x="5893923" y="3072570"/>
              <a:ext cx="0" cy="3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29823-B2A0-4D86-93D2-D81025E13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773" y="3066858"/>
              <a:ext cx="0" cy="30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C802A0-034A-4DE6-AF1C-BA0B25BD425C}"/>
                </a:ext>
              </a:extLst>
            </p:cNvPr>
            <p:cNvSpPr txBox="1"/>
            <p:nvPr/>
          </p:nvSpPr>
          <p:spPr>
            <a:xfrm>
              <a:off x="6189390" y="3077309"/>
              <a:ext cx="11407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Services checks for latest record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ECF544-159C-40B8-8357-D0ED661608EA}"/>
                </a:ext>
              </a:extLst>
            </p:cNvPr>
            <p:cNvSpPr/>
            <p:nvPr/>
          </p:nvSpPr>
          <p:spPr>
            <a:xfrm>
              <a:off x="6603373" y="2843332"/>
              <a:ext cx="281940" cy="274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BAF9B01A-D00A-4CDA-B806-503E4A72BDF0}"/>
              </a:ext>
            </a:extLst>
          </p:cNvPr>
          <p:cNvSpPr/>
          <p:nvPr/>
        </p:nvSpPr>
        <p:spPr>
          <a:xfrm>
            <a:off x="1129136" y="4738167"/>
            <a:ext cx="281940" cy="27424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47AFA3-F1D9-4283-9214-7E2484ECD502}"/>
              </a:ext>
            </a:extLst>
          </p:cNvPr>
          <p:cNvSpPr txBox="1"/>
          <p:nvPr/>
        </p:nvSpPr>
        <p:spPr>
          <a:xfrm>
            <a:off x="1455890" y="4733873"/>
            <a:ext cx="982069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DB Trigger is pushing the data from AMS DB to Middleware DB whenever new record (order) is placed in AMS side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5D624E-135B-40D2-AD8E-5F0E9B496478}"/>
              </a:ext>
            </a:extLst>
          </p:cNvPr>
          <p:cNvSpPr/>
          <p:nvPr/>
        </p:nvSpPr>
        <p:spPr>
          <a:xfrm>
            <a:off x="1129136" y="5083976"/>
            <a:ext cx="281940" cy="27424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BE0402-8576-4E4C-A396-F9FC0FF2014D}"/>
              </a:ext>
            </a:extLst>
          </p:cNvPr>
          <p:cNvSpPr txBox="1"/>
          <p:nvPr/>
        </p:nvSpPr>
        <p:spPr>
          <a:xfrm>
            <a:off x="1455890" y="5079682"/>
            <a:ext cx="982069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Middleware service checks for latest record periodically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226AF5-891C-4561-8D43-75D757F31343}"/>
              </a:ext>
            </a:extLst>
          </p:cNvPr>
          <p:cNvSpPr/>
          <p:nvPr/>
        </p:nvSpPr>
        <p:spPr>
          <a:xfrm>
            <a:off x="1132654" y="5417202"/>
            <a:ext cx="281940" cy="27424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E570E6-1720-4713-89E3-69BA25BC172B}"/>
              </a:ext>
            </a:extLst>
          </p:cNvPr>
          <p:cNvSpPr txBox="1"/>
          <p:nvPr/>
        </p:nvSpPr>
        <p:spPr>
          <a:xfrm>
            <a:off x="1459408" y="5412908"/>
            <a:ext cx="982069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Middleware service post the record to WMS API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2CB7B3-A943-4B90-9D93-D07126934926}"/>
              </a:ext>
            </a:extLst>
          </p:cNvPr>
          <p:cNvSpPr/>
          <p:nvPr/>
        </p:nvSpPr>
        <p:spPr>
          <a:xfrm>
            <a:off x="1129136" y="5749537"/>
            <a:ext cx="281940" cy="27424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198068-C255-409F-A960-D25AEE331578}"/>
              </a:ext>
            </a:extLst>
          </p:cNvPr>
          <p:cNvSpPr txBox="1"/>
          <p:nvPr/>
        </p:nvSpPr>
        <p:spPr>
          <a:xfrm>
            <a:off x="1455890" y="5745243"/>
            <a:ext cx="982069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WMS send the confirmation on the delivered items back to Middleware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EE9B3B9-BDC8-4D7A-9CFF-34E7652E8743}"/>
              </a:ext>
            </a:extLst>
          </p:cNvPr>
          <p:cNvSpPr/>
          <p:nvPr/>
        </p:nvSpPr>
        <p:spPr>
          <a:xfrm>
            <a:off x="1129136" y="6080561"/>
            <a:ext cx="281940" cy="27424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7B607B-6473-47C8-8AFE-E3F456370C3A}"/>
              </a:ext>
            </a:extLst>
          </p:cNvPr>
          <p:cNvSpPr txBox="1"/>
          <p:nvPr/>
        </p:nvSpPr>
        <p:spPr>
          <a:xfrm>
            <a:off x="1455890" y="6076267"/>
            <a:ext cx="982069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DB Trigger is pulling data from Middleware DB to AMS DB whenever new updates made in Middleware DB</a:t>
            </a:r>
          </a:p>
        </p:txBody>
      </p:sp>
    </p:spTree>
    <p:extLst>
      <p:ext uri="{BB962C8B-B14F-4D97-AF65-F5344CB8AC3E}">
        <p14:creationId xmlns:p14="http://schemas.microsoft.com/office/powerpoint/2010/main" val="409947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>
            <a:extLst>
              <a:ext uri="{FF2B5EF4-FFF2-40B4-BE49-F238E27FC236}">
                <a16:creationId xmlns:a16="http://schemas.microsoft.com/office/drawing/2014/main" id="{A578E4E5-E8C8-487B-B762-9A49CE3BB8FB}"/>
              </a:ext>
            </a:extLst>
          </p:cNvPr>
          <p:cNvSpPr txBox="1"/>
          <p:nvPr/>
        </p:nvSpPr>
        <p:spPr>
          <a:xfrm>
            <a:off x="4498533" y="320256"/>
            <a:ext cx="3951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Hardware &amp; Software Requirements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97C36-219A-4F48-A09A-543B3E28E6E3}"/>
              </a:ext>
            </a:extLst>
          </p:cNvPr>
          <p:cNvSpPr/>
          <p:nvPr/>
        </p:nvSpPr>
        <p:spPr>
          <a:xfrm>
            <a:off x="303660" y="901567"/>
            <a:ext cx="11466136" cy="563556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47AFA3-F1D9-4283-9214-7E2484ECD502}"/>
              </a:ext>
            </a:extLst>
          </p:cNvPr>
          <p:cNvSpPr txBox="1"/>
          <p:nvPr/>
        </p:nvSpPr>
        <p:spPr>
          <a:xfrm>
            <a:off x="1470659" y="1224320"/>
            <a:ext cx="462534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Hardware Requirements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AE58C3-3C7F-4A4E-9F4A-1BD488B1A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1463"/>
              </p:ext>
            </p:extLst>
          </p:nvPr>
        </p:nvGraphicFramePr>
        <p:xfrm>
          <a:off x="1470659" y="1682520"/>
          <a:ext cx="5430100" cy="38203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98792">
                  <a:extLst>
                    <a:ext uri="{9D8B030D-6E8A-4147-A177-3AD203B41FA5}">
                      <a16:colId xmlns:a16="http://schemas.microsoft.com/office/drawing/2014/main" val="2911249097"/>
                    </a:ext>
                  </a:extLst>
                </a:gridCol>
                <a:gridCol w="1690810">
                  <a:extLst>
                    <a:ext uri="{9D8B030D-6E8A-4147-A177-3AD203B41FA5}">
                      <a16:colId xmlns:a16="http://schemas.microsoft.com/office/drawing/2014/main" val="1704845461"/>
                    </a:ext>
                  </a:extLst>
                </a:gridCol>
                <a:gridCol w="1040498">
                  <a:extLst>
                    <a:ext uri="{9D8B030D-6E8A-4147-A177-3AD203B41FA5}">
                      <a16:colId xmlns:a16="http://schemas.microsoft.com/office/drawing/2014/main" val="982271693"/>
                    </a:ext>
                  </a:extLst>
                </a:gridCol>
              </a:tblGrid>
              <a:tr h="22589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Development Environment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65580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App Machine #1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874742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OS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RAM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SSD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1314600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Linux Ubuntu OS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16 GB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250 GB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0445119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356898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Database Machine #1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7714944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RAM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SSD</a:t>
                      </a:r>
                      <a:endParaRPr lang="en-IN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9926597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Windows OS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16 GB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250 GB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428468"/>
                  </a:ext>
                </a:extLst>
              </a:tr>
              <a:tr h="20606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2509528"/>
                  </a:ext>
                </a:extLst>
              </a:tr>
              <a:tr h="225890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Environment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18297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Machine #1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0160810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3471985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 OS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GB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1TB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4245901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4944994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Machine #1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2883553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1109640"/>
                  </a:ext>
                </a:extLst>
              </a:tr>
              <a:tr h="22589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OS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GB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TB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144542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228A1AE-39E5-4895-A779-FCCC69EAE9A1}"/>
              </a:ext>
            </a:extLst>
          </p:cNvPr>
          <p:cNvSpPr txBox="1"/>
          <p:nvPr/>
        </p:nvSpPr>
        <p:spPr>
          <a:xfrm>
            <a:off x="6474039" y="1224319"/>
            <a:ext cx="462534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Software Requirements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B13B4B-A1CF-426B-8964-6D7B8C5E6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56990"/>
              </p:ext>
            </p:extLst>
          </p:nvPr>
        </p:nvGraphicFramePr>
        <p:xfrm>
          <a:off x="7263002" y="1901190"/>
          <a:ext cx="4625338" cy="30556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49184">
                  <a:extLst>
                    <a:ext uri="{9D8B030D-6E8A-4147-A177-3AD203B41FA5}">
                      <a16:colId xmlns:a16="http://schemas.microsoft.com/office/drawing/2014/main" val="373889135"/>
                    </a:ext>
                  </a:extLst>
                </a:gridCol>
                <a:gridCol w="2376154">
                  <a:extLst>
                    <a:ext uri="{9D8B030D-6E8A-4147-A177-3AD203B41FA5}">
                      <a16:colId xmlns:a16="http://schemas.microsoft.com/office/drawing/2014/main" val="1210790428"/>
                    </a:ext>
                  </a:extLst>
                </a:gridCol>
              </a:tblGrid>
              <a:tr h="61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Technologies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9403531"/>
                  </a:ext>
                </a:extLst>
              </a:tr>
              <a:tr h="61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Java JDK 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540378"/>
                  </a:ext>
                </a:extLst>
              </a:tr>
              <a:tr h="61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Tomcat 10 Server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5468690"/>
                  </a:ext>
                </a:extLst>
              </a:tr>
              <a:tr h="61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Gradle 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0337826"/>
                  </a:ext>
                </a:extLst>
              </a:tr>
              <a:tr h="61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MSSQL Server 2022 OR 2019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553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4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>
            <a:extLst>
              <a:ext uri="{FF2B5EF4-FFF2-40B4-BE49-F238E27FC236}">
                <a16:creationId xmlns:a16="http://schemas.microsoft.com/office/drawing/2014/main" id="{A578E4E5-E8C8-487B-B762-9A49CE3BB8FB}"/>
              </a:ext>
            </a:extLst>
          </p:cNvPr>
          <p:cNvSpPr txBox="1"/>
          <p:nvPr/>
        </p:nvSpPr>
        <p:spPr>
          <a:xfrm>
            <a:off x="229891" y="426719"/>
            <a:ext cx="3359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Assumptions &amp; Dependencies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81FC65-7F9B-43E5-82E3-2F2C2670D1E4}"/>
              </a:ext>
            </a:extLst>
          </p:cNvPr>
          <p:cNvSpPr txBox="1"/>
          <p:nvPr/>
        </p:nvSpPr>
        <p:spPr>
          <a:xfrm>
            <a:off x="229891" y="927911"/>
            <a:ext cx="11470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setup and configurations will be done by </a:t>
            </a:r>
            <a:r>
              <a:rPr lang="en-US" dirty="0" err="1"/>
              <a:t>Almailem</a:t>
            </a:r>
            <a:r>
              <a:rPr lang="en-US" dirty="0"/>
              <a:t> IT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Developement</a:t>
            </a:r>
            <a:r>
              <a:rPr lang="en-US" dirty="0"/>
              <a:t> Environment Setup will be ready before Development phase kick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 </a:t>
            </a:r>
            <a:r>
              <a:rPr lang="en-US" dirty="0" err="1"/>
              <a:t>Softwares</a:t>
            </a:r>
            <a:r>
              <a:rPr lang="en-US" dirty="0"/>
              <a:t> will be installed prior to provide the system to </a:t>
            </a:r>
            <a:r>
              <a:rPr lang="en-US" dirty="0" err="1"/>
              <a:t>Tekclover</a:t>
            </a:r>
            <a:r>
              <a:rPr lang="en-US" dirty="0"/>
              <a:t> Dev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 Access needs to be given in Server and Database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 up public Ports on API level and Database based on </a:t>
            </a:r>
            <a:r>
              <a:rPr lang="en-US" dirty="0" err="1"/>
              <a:t>Tekclover</a:t>
            </a:r>
            <a:r>
              <a:rPr lang="en-US" dirty="0"/>
              <a:t> Dev Team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Almailem</a:t>
            </a:r>
            <a:r>
              <a:rPr lang="en-US" dirty="0"/>
              <a:t> Team will load the necessary data from AMS DB for all the Middleware APIs to feed data to WMS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 and production deployment phase, </a:t>
            </a:r>
            <a:r>
              <a:rPr lang="en-US" dirty="0" err="1"/>
              <a:t>Almailem</a:t>
            </a:r>
            <a:r>
              <a:rPr lang="en-US" dirty="0"/>
              <a:t> IT Team support is very needed and available during IST day time specifically</a:t>
            </a:r>
          </a:p>
          <a:p>
            <a:endParaRPr lang="en-US" sz="2000" dirty="0"/>
          </a:p>
          <a:p>
            <a:r>
              <a:rPr lang="en-US" sz="2000" b="1" dirty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Middleware system is highly dependent on AMS DB data. So, there should not be any delay in reading and writing between Middleware DB and AMS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connectivity must be enabled between Middleware DB and AMS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Middleware infra setup is on-premise, </a:t>
            </a:r>
            <a:r>
              <a:rPr lang="en-US" dirty="0" err="1"/>
              <a:t>Tekclover</a:t>
            </a:r>
            <a:r>
              <a:rPr lang="en-US" dirty="0"/>
              <a:t> Dev team should be able to access without any issues.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C5A71C-C15A-46E9-92F9-5CBF9ECE2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84485"/>
              </p:ext>
            </p:extLst>
          </p:nvPr>
        </p:nvGraphicFramePr>
        <p:xfrm>
          <a:off x="10276787" y="122217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F3FC9D9-0631-48F1-9096-400741070A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6787" y="122217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20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57F80A-C8BD-4D47-A9B9-27D4B9CD5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53066"/>
              </p:ext>
            </p:extLst>
          </p:nvPr>
        </p:nvGraphicFramePr>
        <p:xfrm>
          <a:off x="1215336" y="881343"/>
          <a:ext cx="8748795" cy="5712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2644">
                  <a:extLst>
                    <a:ext uri="{9D8B030D-6E8A-4147-A177-3AD203B41FA5}">
                      <a16:colId xmlns:a16="http://schemas.microsoft.com/office/drawing/2014/main" val="1290087342"/>
                    </a:ext>
                  </a:extLst>
                </a:gridCol>
                <a:gridCol w="856151">
                  <a:extLst>
                    <a:ext uri="{9D8B030D-6E8A-4147-A177-3AD203B41FA5}">
                      <a16:colId xmlns:a16="http://schemas.microsoft.com/office/drawing/2014/main" val="836032137"/>
                    </a:ext>
                  </a:extLst>
                </a:gridCol>
              </a:tblGrid>
              <a:tr h="2983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err="1">
                          <a:effectLst/>
                        </a:rPr>
                        <a:t>Almailem</a:t>
                      </a:r>
                      <a:r>
                        <a:rPr lang="en-IN" sz="1800" b="1" u="none" strike="noStrike" dirty="0">
                          <a:effectLst/>
                        </a:rPr>
                        <a:t> Middleware Development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5527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Actvity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6374938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Dev Environment Setup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8371037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Server Setup &amp; Configurations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9307379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Database Setup &amp; </a:t>
                      </a:r>
                      <a:r>
                        <a:rPr lang="en-IN" sz="1400" u="none" strike="noStrike" dirty="0" err="1">
                          <a:effectLst/>
                        </a:rPr>
                        <a:t>ConfiguratIons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1270554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API Development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101180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    Supplier Invoice (New) - Warehouse Inbound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48611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2.    Supplier Invoice (Update/Cancel) - Warehouse Inbound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7610096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3.    Customer Return order – Warehouse Inbound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992622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4.    Stock transfer order - IN from WMS branch to WMS branch – Warehouse Inbound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5824837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5.    Stock transfer order – IN from Non-WMS branch to WMS branch - Warehouse Inbound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5194766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6.    Sales order (Pick List create) – Warehouse Outbound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9405460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7.    Sales order (Pick list update) – Warehouse Outbound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890895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8.    Sales Order (Pick list delete)- Warehouse Outbound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929882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9.    Supplier Returns – Warehouse Outbound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5681576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10. Stock transfer order – OUT from WMS branch to WMS branch – Warehouse Outbound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055113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11. Stock transfer order – OUT from WMS branch to Non-WMS branch - Warehouse Outbound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4589999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Dev Testing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9029167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Build &amp; Deployment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853214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Producion</a:t>
                      </a:r>
                      <a:r>
                        <a:rPr lang="en-IN" sz="1400" u="none" strike="noStrike" dirty="0">
                          <a:effectLst/>
                        </a:rPr>
                        <a:t> Setup &amp; configuration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7775625"/>
                  </a:ext>
                </a:extLst>
              </a:tr>
              <a:tr h="23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Production deployment and Sanity Testing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36965"/>
                  </a:ext>
                </a:extLst>
              </a:tr>
              <a:tr h="418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Hypercare Support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468686"/>
                  </a:ext>
                </a:extLst>
              </a:tr>
              <a:tr h="119221">
                <a:tc>
                  <a:txBody>
                    <a:bodyPr/>
                    <a:lstStyle/>
                    <a:p>
                      <a:pPr algn="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167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478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Murugavel R</dc:creator>
  <cp:lastModifiedBy>Murugavel R</cp:lastModifiedBy>
  <cp:revision>90</cp:revision>
  <dcterms:created xsi:type="dcterms:W3CDTF">2022-04-13T15:30:32Z</dcterms:created>
  <dcterms:modified xsi:type="dcterms:W3CDTF">2023-08-12T09:19:39Z</dcterms:modified>
</cp:coreProperties>
</file>