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72" r:id="rId4"/>
    <p:sldId id="269" r:id="rId5"/>
    <p:sldId id="278" r:id="rId6"/>
    <p:sldId id="275" r:id="rId7"/>
    <p:sldId id="271" r:id="rId8"/>
    <p:sldId id="270" r:id="rId9"/>
    <p:sldId id="276" r:id="rId10"/>
    <p:sldId id="265" r:id="rId11"/>
    <p:sldId id="274" r:id="rId12"/>
    <p:sldId id="277" r:id="rId13"/>
    <p:sldId id="27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4DC2-FA9E-423F-8A37-4C9E4A40D7D0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5F45-F56D-426F-BEA8-423376B81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4DC2-FA9E-423F-8A37-4C9E4A40D7D0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5F45-F56D-426F-BEA8-423376B81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57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4DC2-FA9E-423F-8A37-4C9E4A40D7D0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5F45-F56D-426F-BEA8-423376B81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41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4DC2-FA9E-423F-8A37-4C9E4A40D7D0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5F45-F56D-426F-BEA8-423376B81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15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4DC2-FA9E-423F-8A37-4C9E4A40D7D0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5F45-F56D-426F-BEA8-423376B81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59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4DC2-FA9E-423F-8A37-4C9E4A40D7D0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5F45-F56D-426F-BEA8-423376B81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47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4DC2-FA9E-423F-8A37-4C9E4A40D7D0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5F45-F56D-426F-BEA8-423376B81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72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4DC2-FA9E-423F-8A37-4C9E4A40D7D0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5F45-F56D-426F-BEA8-423376B81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39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4DC2-FA9E-423F-8A37-4C9E4A40D7D0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5F45-F56D-426F-BEA8-423376B81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65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4DC2-FA9E-423F-8A37-4C9E4A40D7D0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5F45-F56D-426F-BEA8-423376B81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34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4DC2-FA9E-423F-8A37-4C9E4A40D7D0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5F45-F56D-426F-BEA8-423376B81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36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24DC2-FA9E-423F-8A37-4C9E4A40D7D0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65F45-F56D-426F-BEA8-423376B81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68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game.org/doc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>
            <a:off x="4780754" y="2530380"/>
            <a:ext cx="2630487" cy="0"/>
          </a:xfrm>
          <a:prstGeom prst="line">
            <a:avLst/>
          </a:prstGeom>
          <a:ln w="28575">
            <a:solidFill>
              <a:srgbClr val="E967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7" name="Прямоугольник 2"/>
          <p:cNvSpPr>
            <a:spLocks noChangeArrowheads="1"/>
          </p:cNvSpPr>
          <p:nvPr/>
        </p:nvSpPr>
        <p:spPr bwMode="auto">
          <a:xfrm>
            <a:off x="1" y="443707"/>
            <a:ext cx="12191999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ru-RU" altLang="ru-RU" sz="2800" dirty="0">
                <a:solidFill>
                  <a:srgbClr val="E96705"/>
                </a:solidFill>
                <a:latin typeface="Verdana" panose="020B0604030504040204" pitchFamily="34" charset="0"/>
              </a:rPr>
              <a:t>ПРОЕКТНАЯ РАБОТА</a:t>
            </a:r>
          </a:p>
        </p:txBody>
      </p:sp>
      <p:sp>
        <p:nvSpPr>
          <p:cNvPr id="3078" name="TextBox 1"/>
          <p:cNvSpPr txBox="1">
            <a:spLocks noChangeArrowheads="1"/>
          </p:cNvSpPr>
          <p:nvPr/>
        </p:nvSpPr>
        <p:spPr bwMode="auto">
          <a:xfrm>
            <a:off x="3425907" y="2005090"/>
            <a:ext cx="53401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altLang="ru-RU" dirty="0" smtClean="0">
                <a:latin typeface="Verdana" panose="020B0604030504040204" pitchFamily="34" charset="0"/>
              </a:rPr>
              <a:t>Игра «Беглец»</a:t>
            </a:r>
            <a:endParaRPr lang="ru-RU" altLang="ru-RU" dirty="0">
              <a:latin typeface="Verdana" panose="020B0604030504040204" pitchFamily="34" charset="0"/>
            </a:endParaRPr>
          </a:p>
        </p:txBody>
      </p:sp>
      <p:sp>
        <p:nvSpPr>
          <p:cNvPr id="3079" name="TextBox 6"/>
          <p:cNvSpPr txBox="1">
            <a:spLocks noChangeArrowheads="1"/>
          </p:cNvSpPr>
          <p:nvPr/>
        </p:nvSpPr>
        <p:spPr bwMode="auto">
          <a:xfrm>
            <a:off x="7184142" y="3324007"/>
            <a:ext cx="3163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Выполнил:</a:t>
            </a:r>
            <a:endParaRPr lang="ru-RU" altLang="ru-RU" b="1" dirty="0">
              <a:solidFill>
                <a:srgbClr val="FFC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84142" y="4165637"/>
            <a:ext cx="3024187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ru-RU" b="1" dirty="0" smtClean="0"/>
              <a:t>Голубева Алёна </a:t>
            </a:r>
            <a:r>
              <a:rPr lang="ru-RU" b="1" dirty="0"/>
              <a:t>Е</a:t>
            </a:r>
            <a:r>
              <a:rPr lang="ru-RU" b="1" dirty="0" smtClean="0"/>
              <a:t>вгеньевна</a:t>
            </a:r>
            <a:endParaRPr lang="ru-R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913814" y="4168605"/>
            <a:ext cx="3024187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b="1" dirty="0" err="1" smtClean="0"/>
              <a:t>Амбеталь</a:t>
            </a:r>
            <a:r>
              <a:rPr lang="ru-RU" b="1" dirty="0" smtClean="0"/>
              <a:t> Андрей Игоревич</a:t>
            </a:r>
            <a:endParaRPr lang="ru-RU" b="1" dirty="0"/>
          </a:p>
        </p:txBody>
      </p:sp>
      <p:sp>
        <p:nvSpPr>
          <p:cNvPr id="3084" name="TextBox 24"/>
          <p:cNvSpPr txBox="1">
            <a:spLocks noChangeArrowheads="1"/>
          </p:cNvSpPr>
          <p:nvPr/>
        </p:nvSpPr>
        <p:spPr bwMode="auto">
          <a:xfrm>
            <a:off x="1913814" y="3324007"/>
            <a:ext cx="30241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Научный руководитель:</a:t>
            </a:r>
          </a:p>
        </p:txBody>
      </p:sp>
      <p:sp>
        <p:nvSpPr>
          <p:cNvPr id="3086" name="Прямоугольник 83"/>
          <p:cNvSpPr>
            <a:spLocks noChangeArrowheads="1"/>
          </p:cNvSpPr>
          <p:nvPr/>
        </p:nvSpPr>
        <p:spPr bwMode="auto">
          <a:xfrm>
            <a:off x="-3" y="6252163"/>
            <a:ext cx="12191999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altLang="ru-RU" dirty="0" smtClean="0">
                <a:latin typeface="Verdana" panose="020B0604030504040204" pitchFamily="34" charset="0"/>
              </a:rPr>
              <a:t>Москва-2023</a:t>
            </a:r>
            <a:endParaRPr lang="ru-RU" altLang="ru-RU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4780754" y="5869289"/>
            <a:ext cx="2630488" cy="0"/>
          </a:xfrm>
          <a:prstGeom prst="line">
            <a:avLst/>
          </a:prstGeom>
          <a:ln w="28575">
            <a:solidFill>
              <a:srgbClr val="E967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896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6377" y="425818"/>
            <a:ext cx="558219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800" dirty="0" smtClean="0">
                <a:solidFill>
                  <a:srgbClr val="E96705"/>
                </a:solidFill>
                <a:latin typeface="Verdana" panose="020B0604030504040204" pitchFamily="34" charset="0"/>
              </a:rPr>
              <a:t>Программная реализация</a:t>
            </a:r>
            <a:endParaRPr lang="ru-RU" sz="28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54695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482" y="2464079"/>
            <a:ext cx="4597036" cy="2293808"/>
          </a:xfrm>
          <a:prstGeom prst="rect">
            <a:avLst/>
          </a:prstGeom>
        </p:spPr>
      </p:pic>
      <p:sp>
        <p:nvSpPr>
          <p:cNvPr id="20" name="Стрелка вправо 19"/>
          <p:cNvSpPr/>
          <p:nvPr/>
        </p:nvSpPr>
        <p:spPr>
          <a:xfrm>
            <a:off x="8394518" y="3335383"/>
            <a:ext cx="1062991" cy="38723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 rot="10800000">
            <a:off x="2734491" y="3335382"/>
            <a:ext cx="1062991" cy="38723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 rot="16200000">
            <a:off x="5662417" y="2048245"/>
            <a:ext cx="753951" cy="38723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право 26"/>
          <p:cNvSpPr/>
          <p:nvPr/>
        </p:nvSpPr>
        <p:spPr>
          <a:xfrm rot="5400000">
            <a:off x="5662417" y="4941244"/>
            <a:ext cx="753951" cy="38723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5347059" y="1135343"/>
            <a:ext cx="1384663" cy="62154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5490748" y="1229023"/>
            <a:ext cx="1097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TIME</a:t>
            </a:r>
            <a:endParaRPr lang="ru-RU" sz="2400" dirty="0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5347059" y="5653717"/>
            <a:ext cx="1384663" cy="62154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OS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9649096" y="3080509"/>
            <a:ext cx="1907178" cy="89698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10069832" y="3298167"/>
            <a:ext cx="1498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MATH</a:t>
            </a:r>
            <a:endParaRPr lang="ru-RU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623205" y="3080509"/>
            <a:ext cx="1907178" cy="89698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698590" y="3298167"/>
            <a:ext cx="1756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RANDOM</a:t>
            </a:r>
            <a:endParaRPr lang="ru-RU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8850" y="1135343"/>
            <a:ext cx="3065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Язык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—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IDE — PyCharm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39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sz="2800" dirty="0" smtClean="0">
                <a:solidFill>
                  <a:srgbClr val="E96705"/>
                </a:solidFill>
                <a:latin typeface="Verdana" panose="020B0604030504040204" pitchFamily="34" charset="0"/>
              </a:rPr>
              <a:t>Выводы</a:t>
            </a:r>
            <a:r>
              <a:rPr lang="ru-RU" altLang="ru-RU" dirty="0">
                <a:solidFill>
                  <a:srgbClr val="E96705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E96705"/>
                </a:solidFill>
                <a:latin typeface="Verdana" panose="020B0604030504040204" pitchFamily="34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3732" y="1285694"/>
            <a:ext cx="60330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</a:rPr>
              <a:t>В результате работы над проектом был освоен функционал библиотеки PyGame. С её помощью была создана игра на языке 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Python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</a:rPr>
              <a:t>. В игре </a:t>
            </a:r>
            <a:r>
              <a:rPr lang="ru-RU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присутствуют все заявленные функции:</a:t>
            </a:r>
            <a:endParaRPr lang="ru-RU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</a:rPr>
              <a:t>Присутствуют уровни сложности (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Hard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Normal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Easy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lvl="0"/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</a:rPr>
              <a:t>Имеется система рекорда</a:t>
            </a:r>
          </a:p>
          <a:p>
            <a:pPr lvl="0"/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</a:rPr>
              <a:t>Есть звуковые эффекты</a:t>
            </a:r>
          </a:p>
          <a:p>
            <a:pPr lvl="0"/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</a:rPr>
              <a:t>Созданы генерирующиеся стенки</a:t>
            </a:r>
          </a:p>
          <a:p>
            <a:pPr marL="0" indent="0">
              <a:buNone/>
            </a:pPr>
            <a:endParaRPr lang="ru-RU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747" y="1285694"/>
            <a:ext cx="5231521" cy="386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2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sz="2800" dirty="0" smtClean="0">
                <a:solidFill>
                  <a:srgbClr val="E96705"/>
                </a:solidFill>
                <a:latin typeface="Verdana" panose="020B0604030504040204" pitchFamily="34" charset="0"/>
              </a:rPr>
              <a:t>Перспективы дальнейшей разработки</a:t>
            </a:r>
            <a:r>
              <a:rPr lang="ru-RU" altLang="ru-RU" dirty="0">
                <a:solidFill>
                  <a:srgbClr val="E96705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E96705"/>
                </a:solidFill>
                <a:latin typeface="Verdana" panose="020B0604030504040204" pitchFamily="34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0966" y="1259569"/>
            <a:ext cx="108900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Перспективы дальнейшей разработки</a:t>
            </a:r>
            <a:r>
              <a:rPr lang="en-US" dirty="0"/>
              <a:t>:</a:t>
            </a:r>
            <a:endParaRPr lang="ru-RU" dirty="0"/>
          </a:p>
          <a:p>
            <a:pPr lvl="0"/>
            <a:r>
              <a:rPr lang="ru-RU" dirty="0"/>
              <a:t>Создание более красивых изображений</a:t>
            </a:r>
          </a:p>
          <a:p>
            <a:pPr lvl="0"/>
            <a:r>
              <a:rPr lang="ru-RU" dirty="0"/>
              <a:t>Создание более сложных уровней с лабиринтами или захватами флагов</a:t>
            </a:r>
          </a:p>
          <a:p>
            <a:pPr lvl="0"/>
            <a:r>
              <a:rPr lang="ru-RU" dirty="0"/>
              <a:t>Создание регистрации игрока с последующим сохранением его рекорда на сервере</a:t>
            </a:r>
          </a:p>
          <a:p>
            <a:pPr lvl="0"/>
            <a:r>
              <a:rPr lang="ru-RU" dirty="0"/>
              <a:t>Добавление игровой валюты с возможностью покупки новых изображений за неё</a:t>
            </a:r>
          </a:p>
          <a:p>
            <a:pPr marL="0" indent="0">
              <a:buNone/>
            </a:pPr>
            <a:endParaRPr lang="ru-RU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71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sz="2800" dirty="0" smtClean="0">
                <a:solidFill>
                  <a:srgbClr val="E96705"/>
                </a:solidFill>
                <a:latin typeface="Verdana" panose="020B0604030504040204" pitchFamily="34" charset="0"/>
              </a:rPr>
              <a:t>Список литературы</a:t>
            </a:r>
            <a:r>
              <a:rPr lang="ru-RU" altLang="ru-RU" dirty="0">
                <a:solidFill>
                  <a:srgbClr val="E96705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E96705"/>
                </a:solidFill>
                <a:latin typeface="Verdana" panose="020B0604030504040204" pitchFamily="34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3732" y="1120230"/>
            <a:ext cx="10890068" cy="5106397"/>
          </a:xfrm>
        </p:spPr>
        <p:txBody>
          <a:bodyPr>
            <a:normAutofit/>
          </a:bodyPr>
          <a:lstStyle/>
          <a:p>
            <a:r>
              <a:rPr lang="en-US" dirty="0"/>
              <a:t>Paul Vincent Craven. Program Arcade Games With Python and </a:t>
            </a:r>
            <a:r>
              <a:rPr lang="en-US" dirty="0" err="1"/>
              <a:t>PyGame</a:t>
            </a:r>
            <a:r>
              <a:rPr lang="en-US" dirty="0"/>
              <a:t> / Paul Vincent Craven. – Fourth edition. – </a:t>
            </a:r>
            <a:r>
              <a:rPr lang="en-US" dirty="0" err="1"/>
              <a:t>Apress</a:t>
            </a:r>
            <a:r>
              <a:rPr lang="en-US" dirty="0"/>
              <a:t>, 2016. – 403 p. – ISBN 978-1-4842-1789-4</a:t>
            </a:r>
            <a:r>
              <a:rPr lang="en-US" dirty="0" smtClean="0"/>
              <a:t>.</a:t>
            </a:r>
            <a:endParaRPr lang="ru-RU" dirty="0"/>
          </a:p>
          <a:p>
            <a:r>
              <a:rPr lang="en-US" dirty="0"/>
              <a:t>Harrison Kinsley. Beginning Python Games Development With </a:t>
            </a:r>
            <a:r>
              <a:rPr lang="en-US" dirty="0" err="1"/>
              <a:t>PyGame</a:t>
            </a:r>
            <a:r>
              <a:rPr lang="en-US" dirty="0"/>
              <a:t> / Harrison Kinsley, Will </a:t>
            </a:r>
            <a:r>
              <a:rPr lang="en-US" dirty="0" err="1"/>
              <a:t>McGugan</a:t>
            </a:r>
            <a:r>
              <a:rPr lang="en-US" dirty="0"/>
              <a:t>. – Second edition. – </a:t>
            </a:r>
            <a:r>
              <a:rPr lang="en-US" dirty="0" err="1"/>
              <a:t>Apress</a:t>
            </a:r>
            <a:r>
              <a:rPr lang="en-US" dirty="0"/>
              <a:t>, 2015. – 331 p. – ISBN 978-1-4842-0971-4</a:t>
            </a:r>
            <a:r>
              <a:rPr lang="en-US" dirty="0" smtClean="0"/>
              <a:t>.</a:t>
            </a:r>
            <a:endParaRPr lang="ru-RU" dirty="0"/>
          </a:p>
          <a:p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en-US" dirty="0"/>
              <a:t>Documentation</a:t>
            </a:r>
            <a:r>
              <a:rPr lang="ru-RU" dirty="0"/>
              <a:t> [Электронный ресурс] : документация. – Режим доступа : </a:t>
            </a:r>
            <a:r>
              <a:rPr lang="ru-RU" u="sng" dirty="0">
                <a:hlinkClick r:id="rId2"/>
              </a:rPr>
              <a:t>https://www.pygame.org/docs</a:t>
            </a:r>
            <a:r>
              <a:rPr lang="ru-RU" u="sng" dirty="0" smtClean="0">
                <a:hlinkClick r:id="rId2"/>
              </a:rPr>
              <a:t>/</a:t>
            </a:r>
            <a:endParaRPr lang="ru-RU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28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8869" y="310773"/>
            <a:ext cx="9300754" cy="65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altLang="ru-RU" sz="2800" dirty="0" smtClean="0">
                <a:solidFill>
                  <a:srgbClr val="E96705"/>
                </a:solidFill>
                <a:latin typeface="Verdana" panose="020B0604030504040204" pitchFamily="34" charset="0"/>
              </a:rPr>
              <a:t>Актуальность </a:t>
            </a:r>
            <a:endParaRPr lang="ru-RU" altLang="ru-RU" dirty="0">
              <a:solidFill>
                <a:srgbClr val="E96705"/>
              </a:solidFill>
              <a:latin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8869" y="1056613"/>
            <a:ext cx="102238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</a:rPr>
              <a:t>В современном мире виртуальные игры служат для «выпускания пара» или </a:t>
            </a:r>
            <a:r>
              <a:rPr lang="ru-RU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для 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</a:rPr>
              <a:t>отдыха. Во многих из них довольно сложная структура. Поэтому </a:t>
            </a:r>
            <a:r>
              <a:rPr lang="ru-RU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было решено сделать 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</a:rPr>
              <a:t>игру похожую на те, что выходили на заре компьютерного гейминга. Такие игры просты в понимании и требуют ловкости и усидчивости. В них нельзя выиграть, но довольно легко проиграть. </a:t>
            </a:r>
          </a:p>
        </p:txBody>
      </p:sp>
      <p:pic>
        <p:nvPicPr>
          <p:cNvPr id="1026" name="Picture 2" descr="https://i.ytimg.com/vi/twkdRpn-s5k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216" y="3440050"/>
            <a:ext cx="4756059" cy="267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64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2679"/>
            <a:ext cx="10515600" cy="1160100"/>
          </a:xfrm>
        </p:spPr>
        <p:txBody>
          <a:bodyPr/>
          <a:lstStyle/>
          <a:p>
            <a:pPr algn="ctr"/>
            <a:r>
              <a:rPr lang="ru-RU" altLang="ru-RU" sz="2800" dirty="0" smtClean="0">
                <a:solidFill>
                  <a:srgbClr val="E96705"/>
                </a:solidFill>
                <a:latin typeface="Verdana" panose="020B0604030504040204" pitchFamily="34" charset="0"/>
              </a:rPr>
              <a:t>Целевая аудитория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90791"/>
            <a:ext cx="4238897" cy="4418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</a:t>
            </a:r>
            <a:r>
              <a:rPr lang="ru-RU" dirty="0" smtClean="0"/>
              <a:t>гра </a:t>
            </a:r>
            <a:r>
              <a:rPr lang="ru-RU" dirty="0"/>
              <a:t>подходит для людей </a:t>
            </a:r>
            <a:r>
              <a:rPr lang="ru-RU" dirty="0" smtClean="0"/>
              <a:t>всех </a:t>
            </a:r>
            <a:r>
              <a:rPr lang="ru-RU" dirty="0"/>
              <a:t>возрастов, потому что </a:t>
            </a:r>
            <a:r>
              <a:rPr lang="ru-RU" dirty="0" smtClean="0"/>
              <a:t>она максимально доступна </a:t>
            </a:r>
            <a:r>
              <a:rPr lang="ru-RU" dirty="0"/>
              <a:t>в </a:t>
            </a:r>
            <a:r>
              <a:rPr lang="ru-RU" dirty="0" smtClean="0"/>
              <a:t>понимании. </a:t>
            </a:r>
            <a:r>
              <a:rPr lang="ru-RU" dirty="0"/>
              <a:t>В </a:t>
            </a:r>
            <a:r>
              <a:rPr lang="ru-RU" dirty="0" smtClean="0"/>
              <a:t>игре несложные </a:t>
            </a:r>
            <a:r>
              <a:rPr lang="ru-RU" dirty="0"/>
              <a:t>правила, </a:t>
            </a:r>
            <a:r>
              <a:rPr lang="ru-RU" dirty="0" smtClean="0"/>
              <a:t>и любой пользователь сможет быстро в них разобраться.</a:t>
            </a:r>
            <a:endParaRPr lang="ru-RU" dirty="0"/>
          </a:p>
        </p:txBody>
      </p:sp>
      <p:pic>
        <p:nvPicPr>
          <p:cNvPr id="1026" name="Picture 2" descr="https://alev.biz/wp-content/uploads/2018/02/oldman_gam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90791"/>
            <a:ext cx="5178246" cy="306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24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91886"/>
            <a:ext cx="10515600" cy="768214"/>
          </a:xfrm>
        </p:spPr>
        <p:txBody>
          <a:bodyPr>
            <a:normAutofit/>
          </a:bodyPr>
          <a:lstStyle/>
          <a:p>
            <a:pPr algn="ctr"/>
            <a:r>
              <a:rPr lang="ru-RU" altLang="ru-RU" sz="2800" dirty="0" smtClean="0">
                <a:solidFill>
                  <a:srgbClr val="E96705"/>
                </a:solidFill>
                <a:latin typeface="Verdana" panose="020B0604030504040204" pitchFamily="34" charset="0"/>
              </a:rPr>
              <a:t>Постановка задачи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98905"/>
            <a:ext cx="769961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Продукт должен представлять собой игру, реализованную с помощью библиотеки </a:t>
            </a:r>
            <a:r>
              <a:rPr lang="en-US" dirty="0" err="1"/>
              <a:t>PyGame</a:t>
            </a:r>
            <a:r>
              <a:rPr lang="ru-RU" dirty="0"/>
              <a:t>. В игре </a:t>
            </a:r>
            <a:r>
              <a:rPr lang="ru-RU" dirty="0" smtClean="0"/>
              <a:t>должен </a:t>
            </a:r>
            <a:r>
              <a:rPr lang="ru-RU" dirty="0"/>
              <a:t>быть </a:t>
            </a:r>
            <a:r>
              <a:rPr lang="ru-RU" dirty="0" smtClean="0"/>
              <a:t>понятный сюжет, простые правила и </a:t>
            </a:r>
            <a:r>
              <a:rPr lang="ru-RU" dirty="0"/>
              <a:t>три уровня сложности: </a:t>
            </a:r>
            <a:r>
              <a:rPr lang="en-US" dirty="0"/>
              <a:t>Hard</a:t>
            </a:r>
            <a:r>
              <a:rPr lang="ru-RU" dirty="0"/>
              <a:t>, </a:t>
            </a:r>
            <a:r>
              <a:rPr lang="en-US" dirty="0"/>
              <a:t>Normal</a:t>
            </a:r>
            <a:r>
              <a:rPr lang="ru-RU" dirty="0"/>
              <a:t>, </a:t>
            </a:r>
            <a:r>
              <a:rPr lang="en-US" dirty="0"/>
              <a:t>Easy</a:t>
            </a:r>
            <a:r>
              <a:rPr lang="ru-RU" dirty="0"/>
              <a:t>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0" name="Picture 2" descr="https://images.wallpaperscraft.ru/image/kod_programmirovanie_tekst_140050_800x14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816" y="1398905"/>
            <a:ext cx="2815984" cy="367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62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91886"/>
            <a:ext cx="10515600" cy="768214"/>
          </a:xfrm>
        </p:spPr>
        <p:txBody>
          <a:bodyPr>
            <a:normAutofit/>
          </a:bodyPr>
          <a:lstStyle/>
          <a:p>
            <a:pPr algn="ctr"/>
            <a:r>
              <a:rPr lang="ru-RU" altLang="ru-RU" sz="2800" dirty="0" smtClean="0">
                <a:solidFill>
                  <a:srgbClr val="E96705"/>
                </a:solidFill>
                <a:latin typeface="Verdana" panose="020B0604030504040204" pitchFamily="34" charset="0"/>
              </a:rPr>
              <a:t>Сюжет игры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1115" y="1398905"/>
            <a:ext cx="5884816" cy="42094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Курсор «убегает</a:t>
            </a:r>
            <a:r>
              <a:rPr lang="ru-RU" dirty="0"/>
              <a:t>» от </a:t>
            </a:r>
            <a:r>
              <a:rPr lang="ru-RU" dirty="0" smtClean="0"/>
              <a:t>внезапно </a:t>
            </a:r>
            <a:r>
              <a:rPr lang="ru-RU" dirty="0"/>
              <a:t>генерирующихся кружков. Также в начале игры случайном образом на карте генерируются стенки. При столкновении со стенкой или </a:t>
            </a:r>
            <a:r>
              <a:rPr lang="ru-RU" dirty="0" smtClean="0"/>
              <a:t>кружком или при попытке выхода за игровое поле </a:t>
            </a:r>
            <a:r>
              <a:rPr lang="ru-RU" dirty="0"/>
              <a:t>у игрока отнимается одна жизнь. В течение игрового процесса пользователь видит свои оставшиеся жизни, набранные </a:t>
            </a:r>
            <a:r>
              <a:rPr lang="ru-RU" dirty="0" smtClean="0"/>
              <a:t>очки, которые прибавляются за каждую секунду игрового времени</a:t>
            </a:r>
            <a:r>
              <a:rPr lang="en-US" dirty="0" smtClean="0"/>
              <a:t>,</a:t>
            </a:r>
            <a:r>
              <a:rPr lang="ru-RU" dirty="0" smtClean="0"/>
              <a:t> и </a:t>
            </a:r>
            <a:r>
              <a:rPr lang="ru-RU" dirty="0"/>
              <a:t>свой рекорд.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851" y="1398905"/>
            <a:ext cx="4595949" cy="37800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831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91886"/>
            <a:ext cx="10515600" cy="768214"/>
          </a:xfrm>
        </p:spPr>
        <p:txBody>
          <a:bodyPr>
            <a:normAutofit/>
          </a:bodyPr>
          <a:lstStyle/>
          <a:p>
            <a:pPr algn="ctr"/>
            <a:r>
              <a:rPr lang="ru-RU" altLang="ru-RU" sz="2800" dirty="0" smtClean="0">
                <a:solidFill>
                  <a:srgbClr val="E96705"/>
                </a:solidFill>
                <a:latin typeface="Verdana" panose="020B0604030504040204" pitchFamily="34" charset="0"/>
              </a:rPr>
              <a:t>Сюжет игры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61851" y="1160100"/>
            <a:ext cx="10354492" cy="5571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61851" y="1161960"/>
            <a:ext cx="778328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игре </a:t>
            </a:r>
            <a:r>
              <a:rPr lang="ru-RU" sz="2000" dirty="0" smtClean="0"/>
              <a:t>простые </a:t>
            </a:r>
            <a:r>
              <a:rPr lang="ru-RU" sz="2000" dirty="0"/>
              <a:t>правила и три уровня сложности: </a:t>
            </a:r>
            <a:r>
              <a:rPr lang="en-US" sz="2000" dirty="0"/>
              <a:t>Hard</a:t>
            </a:r>
            <a:r>
              <a:rPr lang="ru-RU" sz="2000" dirty="0"/>
              <a:t>, </a:t>
            </a:r>
            <a:r>
              <a:rPr lang="en-US" sz="2000" dirty="0"/>
              <a:t>Normal</a:t>
            </a:r>
            <a:r>
              <a:rPr lang="ru-RU" sz="2000" dirty="0"/>
              <a:t>, </a:t>
            </a:r>
            <a:r>
              <a:rPr lang="en-US" sz="2000" dirty="0"/>
              <a:t>Easy</a:t>
            </a:r>
            <a:r>
              <a:rPr lang="ru-RU" sz="2000" dirty="0"/>
              <a:t>. </a:t>
            </a:r>
          </a:p>
          <a:p>
            <a:r>
              <a:rPr lang="ru-RU" sz="2000" dirty="0" smtClean="0"/>
              <a:t>Характеристика </a:t>
            </a:r>
            <a:r>
              <a:rPr lang="ru-RU" sz="2000" dirty="0"/>
              <a:t>уровней</a:t>
            </a:r>
            <a:r>
              <a:rPr lang="en-US" sz="2000" dirty="0"/>
              <a:t>:</a:t>
            </a:r>
            <a:endParaRPr lang="ru-RU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Easy</a:t>
            </a:r>
            <a:endParaRPr lang="ru-RU" sz="2000" dirty="0"/>
          </a:p>
          <a:p>
            <a:pPr lvl="1"/>
            <a:r>
              <a:rPr lang="ru-RU" sz="2000" dirty="0"/>
              <a:t>Жизни: 7</a:t>
            </a:r>
          </a:p>
          <a:p>
            <a:pPr lvl="1"/>
            <a:r>
              <a:rPr lang="ru-RU" sz="2000" dirty="0"/>
              <a:t>Стены: 4</a:t>
            </a:r>
          </a:p>
          <a:p>
            <a:pPr lvl="1"/>
            <a:r>
              <a:rPr lang="ru-RU" sz="2000" dirty="0"/>
              <a:t>Количество очков за секунду жизни: 1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Normal</a:t>
            </a:r>
            <a:endParaRPr lang="ru-RU" sz="2000" dirty="0"/>
          </a:p>
          <a:p>
            <a:pPr lvl="1"/>
            <a:r>
              <a:rPr lang="ru-RU" sz="2000" dirty="0"/>
              <a:t>Жизни: </a:t>
            </a:r>
            <a:r>
              <a:rPr lang="en-US" sz="2000" dirty="0"/>
              <a:t>5</a:t>
            </a:r>
            <a:endParaRPr lang="ru-RU" sz="2000" dirty="0"/>
          </a:p>
          <a:p>
            <a:pPr lvl="1"/>
            <a:r>
              <a:rPr lang="ru-RU" sz="2000" dirty="0"/>
              <a:t>Стены: 6</a:t>
            </a:r>
          </a:p>
          <a:p>
            <a:pPr lvl="1"/>
            <a:r>
              <a:rPr lang="ru-RU" sz="2000" dirty="0"/>
              <a:t>Количество очков за секунду жизни: 2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Hard</a:t>
            </a:r>
            <a:endParaRPr lang="ru-RU" sz="2000" dirty="0"/>
          </a:p>
          <a:p>
            <a:pPr lvl="1"/>
            <a:r>
              <a:rPr lang="ru-RU" sz="2000" dirty="0"/>
              <a:t>Жизни: 3</a:t>
            </a:r>
          </a:p>
          <a:p>
            <a:pPr lvl="1"/>
            <a:r>
              <a:rPr lang="ru-RU" sz="2000" dirty="0"/>
              <a:t>Стены: 8</a:t>
            </a:r>
          </a:p>
          <a:p>
            <a:pPr lvl="1"/>
            <a:r>
              <a:rPr lang="ru-RU" sz="2000" dirty="0"/>
              <a:t>Количество очков за секунду жизни: 4</a:t>
            </a:r>
          </a:p>
          <a:p>
            <a:endParaRPr lang="ru-RU" sz="20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091" y="3419825"/>
            <a:ext cx="2595661" cy="77014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091" y="4708524"/>
            <a:ext cx="2595661" cy="74831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7091" y="2131126"/>
            <a:ext cx="2595661" cy="77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5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25788"/>
            <a:ext cx="10515600" cy="1325563"/>
          </a:xfrm>
        </p:spPr>
        <p:txBody>
          <a:bodyPr/>
          <a:lstStyle/>
          <a:p>
            <a:r>
              <a:rPr lang="ru-RU" dirty="0"/>
              <a:t> </a:t>
            </a:r>
            <a:r>
              <a:rPr lang="ru-RU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Обзор аналогов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092" y="1851751"/>
            <a:ext cx="4961708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51751"/>
            <a:ext cx="4937760" cy="3581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926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4372"/>
          </a:xfrm>
        </p:spPr>
        <p:txBody>
          <a:bodyPr/>
          <a:lstStyle/>
          <a:p>
            <a:r>
              <a:rPr lang="ru-RU" dirty="0" smtClean="0"/>
              <a:t> </a:t>
            </a:r>
            <a:r>
              <a:rPr lang="ru-RU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Обзор аналогов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02694"/>
              </p:ext>
            </p:extLst>
          </p:nvPr>
        </p:nvGraphicFramePr>
        <p:xfrm>
          <a:off x="716280" y="1288042"/>
          <a:ext cx="10944495" cy="54805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5610">
                  <a:extLst>
                    <a:ext uri="{9D8B030D-6E8A-4147-A177-3AD203B41FA5}">
                      <a16:colId xmlns="" xmlns:a16="http://schemas.microsoft.com/office/drawing/2014/main" val="3659958815"/>
                    </a:ext>
                  </a:extLst>
                </a:gridCol>
                <a:gridCol w="1647777">
                  <a:extLst>
                    <a:ext uri="{9D8B030D-6E8A-4147-A177-3AD203B41FA5}">
                      <a16:colId xmlns="" xmlns:a16="http://schemas.microsoft.com/office/drawing/2014/main" val="1472604442"/>
                    </a:ext>
                  </a:extLst>
                </a:gridCol>
                <a:gridCol w="1647777">
                  <a:extLst>
                    <a:ext uri="{9D8B030D-6E8A-4147-A177-3AD203B41FA5}">
                      <a16:colId xmlns="" xmlns:a16="http://schemas.microsoft.com/office/drawing/2014/main" val="607944197"/>
                    </a:ext>
                  </a:extLst>
                </a:gridCol>
                <a:gridCol w="1647777">
                  <a:extLst>
                    <a:ext uri="{9D8B030D-6E8A-4147-A177-3AD203B41FA5}">
                      <a16:colId xmlns="" xmlns:a16="http://schemas.microsoft.com/office/drawing/2014/main" val="3225981308"/>
                    </a:ext>
                  </a:extLst>
                </a:gridCol>
                <a:gridCol w="1647777">
                  <a:extLst>
                    <a:ext uri="{9D8B030D-6E8A-4147-A177-3AD203B41FA5}">
                      <a16:colId xmlns="" xmlns:a16="http://schemas.microsoft.com/office/drawing/2014/main" val="1302183582"/>
                    </a:ext>
                  </a:extLst>
                </a:gridCol>
                <a:gridCol w="1647777">
                  <a:extLst>
                    <a:ext uri="{9D8B030D-6E8A-4147-A177-3AD203B41FA5}">
                      <a16:colId xmlns="" xmlns:a16="http://schemas.microsoft.com/office/drawing/2014/main" val="2055190453"/>
                    </a:ext>
                  </a:extLst>
                </a:gridCol>
              </a:tblGrid>
              <a:tr h="137014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УРОВНИ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83874291"/>
                  </a:ext>
                </a:extLst>
              </a:tr>
              <a:tr h="137014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19858372"/>
                  </a:ext>
                </a:extLst>
              </a:tr>
              <a:tr h="137014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9446536"/>
                  </a:ext>
                </a:extLst>
              </a:tr>
              <a:tr h="137014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5080549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2855" y="4471484"/>
            <a:ext cx="257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ЗМЕЙКА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107" y="5814637"/>
            <a:ext cx="289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МОЙ ПРОЕКТ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3164" y="1758422"/>
            <a:ext cx="147156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ЦЕНА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2223" y="1758422"/>
            <a:ext cx="2055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РЕКЛАМА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10680" y="1758422"/>
            <a:ext cx="213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ИНТЕРНЕТ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16331" y="1758422"/>
            <a:ext cx="1238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РЕКОРД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07526" y="5828997"/>
            <a:ext cx="14324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" dirty="0" smtClean="0"/>
              <a:t>4</a:t>
            </a:r>
            <a:endParaRPr lang="ru-RU" sz="3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бесплатно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84898" y="3116483"/>
            <a:ext cx="131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есть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26841" y="5831468"/>
            <a:ext cx="15762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" dirty="0" smtClean="0"/>
              <a:t>4</a:t>
            </a:r>
            <a:endParaRPr lang="ru-RU" sz="3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отсутствует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57949" y="3115648"/>
            <a:ext cx="163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необходим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37054" y="5875163"/>
            <a:ext cx="182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необязателен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35763" y="4440706"/>
            <a:ext cx="1114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35615" y="5798219"/>
            <a:ext cx="1314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97219" y="4517650"/>
            <a:ext cx="155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бесплатно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3694" y="3045438"/>
            <a:ext cx="984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27927" y="5798219"/>
            <a:ext cx="984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8200" y="3081667"/>
            <a:ext cx="257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ШАРИКИ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68007" y="3116483"/>
            <a:ext cx="155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бесплатно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4905" y="1762668"/>
            <a:ext cx="2403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НАЗВАНИЕ ИГРЫ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42337" y="4517650"/>
            <a:ext cx="131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есть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57949" y="4521296"/>
            <a:ext cx="163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необходим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27927" y="4421828"/>
            <a:ext cx="984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57185" y="3045438"/>
            <a:ext cx="471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57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00593"/>
            <a:ext cx="10515600" cy="619534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Ход работы</a:t>
            </a:r>
            <a:endParaRPr lang="ru-RU" sz="28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87679"/>
            <a:ext cx="10515600" cy="611341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dirty="0"/>
              <a:t>Выбор темы игры и проработка </a:t>
            </a:r>
            <a:r>
              <a:rPr lang="ru-RU" dirty="0" smtClean="0"/>
              <a:t>сюжета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Разработка дизайна </a:t>
            </a:r>
            <a:r>
              <a:rPr lang="ru-RU" dirty="0" smtClean="0"/>
              <a:t>игры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Подбор изображений, звука и </a:t>
            </a:r>
            <a:r>
              <a:rPr lang="ru-RU" dirty="0" smtClean="0"/>
              <a:t>музыки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Написание </a:t>
            </a:r>
            <a:r>
              <a:rPr lang="ru-RU" dirty="0" smtClean="0"/>
              <a:t>кода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Тестирование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Отладка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Стрелка вниз 6"/>
          <p:cNvSpPr/>
          <p:nvPr/>
        </p:nvSpPr>
        <p:spPr>
          <a:xfrm>
            <a:off x="5886994" y="1516516"/>
            <a:ext cx="418011" cy="52251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5886994" y="2535419"/>
            <a:ext cx="418011" cy="52251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5886993" y="3536904"/>
            <a:ext cx="418011" cy="52251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низ 12"/>
          <p:cNvSpPr/>
          <p:nvPr/>
        </p:nvSpPr>
        <p:spPr>
          <a:xfrm>
            <a:off x="5886993" y="4583156"/>
            <a:ext cx="418011" cy="52251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низ 13"/>
          <p:cNvSpPr/>
          <p:nvPr/>
        </p:nvSpPr>
        <p:spPr>
          <a:xfrm>
            <a:off x="5886992" y="5557292"/>
            <a:ext cx="418011" cy="52251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35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2551</TotalTime>
  <Words>513</Words>
  <Application>Microsoft Office PowerPoint</Application>
  <PresentationFormat>Широкоэкранный</PresentationFormat>
  <Paragraphs>95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Verdana</vt:lpstr>
      <vt:lpstr>Тема Office</vt:lpstr>
      <vt:lpstr>Презентация PowerPoint</vt:lpstr>
      <vt:lpstr>Презентация PowerPoint</vt:lpstr>
      <vt:lpstr>Целевая аудитория</vt:lpstr>
      <vt:lpstr>Постановка задачи</vt:lpstr>
      <vt:lpstr>Сюжет игры</vt:lpstr>
      <vt:lpstr>Сюжет игры</vt:lpstr>
      <vt:lpstr> Обзор аналогов</vt:lpstr>
      <vt:lpstr> Обзор аналогов</vt:lpstr>
      <vt:lpstr>Ход работы</vt:lpstr>
      <vt:lpstr>Презентация PowerPoint</vt:lpstr>
      <vt:lpstr>Выводы </vt:lpstr>
      <vt:lpstr>Перспективы дальнейшей разработки </vt:lpstr>
      <vt:lpstr>Список литературы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Bor CapDj</dc:creator>
  <cp:lastModifiedBy>алена голубева</cp:lastModifiedBy>
  <cp:revision>93</cp:revision>
  <dcterms:created xsi:type="dcterms:W3CDTF">2020-11-07T17:22:39Z</dcterms:created>
  <dcterms:modified xsi:type="dcterms:W3CDTF">2023-01-15T16:28:30Z</dcterms:modified>
</cp:coreProperties>
</file>