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1" r:id="rId2"/>
    <p:sldId id="258" r:id="rId3"/>
    <p:sldId id="259" r:id="rId4"/>
    <p:sldId id="260" r:id="rId5"/>
    <p:sldId id="262" r:id="rId6"/>
    <p:sldId id="269" r:id="rId7"/>
    <p:sldId id="268" r:id="rId8"/>
    <p:sldId id="264" r:id="rId9"/>
    <p:sldId id="265" r:id="rId10"/>
    <p:sldId id="266" r:id="rId11"/>
    <p:sldId id="267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22"/>
    <p:restoredTop sz="96658"/>
  </p:normalViewPr>
  <p:slideViewPr>
    <p:cSldViewPr snapToGrid="0">
      <p:cViewPr>
        <p:scale>
          <a:sx n="120" d="100"/>
          <a:sy n="120" d="100"/>
        </p:scale>
        <p:origin x="110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957E-B54F-A44B-9CF2-73BDFFB35701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82A3-319E-0745-8875-C96EBFE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460B-94F1-6D46-A3D6-CE33F1205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BD788-2AB1-28E1-5C71-62C98C561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9208-EB1B-2E06-B088-4BDCF1A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EEFB-823E-6465-00A1-76843AB8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EF14E-4A81-C677-E011-A4412755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66E-F76E-FE24-3775-1904E49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E1101-27E0-0150-44DE-280F71F4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A0FD-77BB-27F7-318F-FD573DDA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509F-3D26-A15A-7956-431947E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783A-E3CB-38A2-3F72-8F3FBDC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E4113-21BA-47DD-FE19-9CA6BCF9D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B7B9F-6E73-A9EE-FFA8-C9186331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AEBE-AA69-3C5D-3C98-174D813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E346-E296-2652-89C5-FBB1133C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7DD59-E1D0-3F25-5294-E536C3F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CB8A-703A-45F4-2F9B-FA03072A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B3CE-637A-0F20-9227-C9E9B323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4EC6-D345-4E04-E1B4-590BEC0F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791D-46DC-7B64-6A57-618A0C4C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1BBB7-D0EA-D96A-3499-6B40B5D0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1446-1D8A-7928-46FD-44A45BD8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58A18-ED5A-261A-9912-D09712AE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5E08A-AEF4-5BAC-B807-5D76AFC7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ACA7-BFD2-6DC3-C8A8-BA77501B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AB08-7AE7-5E4C-0C6B-CA2E675F3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E4B8-A9F1-2B3B-4A84-2C6249FD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BBEF-024F-0C99-393F-B0E6D22F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20EB-0A42-3229-B276-FC2D07D0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B389-62C5-BC30-1F7A-5AC1C551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00D9-F4D8-2799-7F3E-B7D59AC8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DAB1-3DB9-4B77-5ACA-37645460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0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EF39-6F2C-487B-0FF4-8097FEF6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4C5A-D8E9-C030-A742-BA31F8C63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C8CA-F95C-BD83-4A0D-5CE549C4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1105-603F-B291-8634-22CBE50B8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9F3AB-10B9-686C-FFC0-DD275CB6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8A38C-2553-878C-2A7A-EDD5E336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3BC5-C366-9128-C1CF-F6EBB48C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3673F-BEC6-C47F-1C82-A3B8454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C2F7-A188-620A-E257-D844E92F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DD7A4-6FFC-F9BA-6613-257798E6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27AAC-1EFD-C4FF-ECCD-332014B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74B5-2B77-F97B-CE58-B7A4D755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E23B9-D6EB-C3BC-2CE1-64F3D669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737D8-C871-16B0-308C-13EEF1A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C17A-D2B3-CDD2-823D-58D807F2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1430-B9EA-664B-8195-44D748C7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F6BD-DBC8-C69C-1157-18EA67E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2FE8F-BAA8-E1F0-3E73-5E1C5F87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8572A-5BA7-395A-5BCD-0F1F7A8A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0D43-0CBE-BFC6-DC83-DB1AE2CD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68748-988D-3232-648D-A160BD0C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7C6-D036-473E-4192-9EB2A38E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475E9-3306-FFE1-AE9D-44D80D116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645FF-5A29-9FFF-37D4-6D0B59462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1134-E4AA-BA3C-ECCE-ADC068B1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223CF-5D53-A632-D991-5C9BEF99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6159-3C7C-23E5-97E0-0C2806F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2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03977-0F8E-F57D-4BCE-9918C5C3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6F54-DE6D-5348-DE02-58426353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FE61-CAFD-F647-8318-A2313A265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B4478-6EA1-DF57-0B36-6AFBB1F9C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6537-0B50-7001-CE83-8F7322E34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1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432619" y="2674826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Leveraging Open AI’s Agent SDK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1AA4D6-037F-E638-4FFB-921729D31B58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5828FA-5680-D556-4535-C22608E35F7E}"/>
              </a:ext>
            </a:extLst>
          </p:cNvPr>
          <p:cNvSpPr txBox="1"/>
          <p:nvPr/>
        </p:nvSpPr>
        <p:spPr>
          <a:xfrm>
            <a:off x="432619" y="3175369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Observations from a </a:t>
            </a:r>
            <a:r>
              <a:rPr lang="en-US" dirty="0"/>
              <a:t>H</a:t>
            </a:r>
            <a:r>
              <a:rPr lang="en-US" sz="1800" dirty="0"/>
              <a:t>ypothetical use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54668-A9A4-A59C-D619-F09AF26FFD44}"/>
              </a:ext>
            </a:extLst>
          </p:cNvPr>
          <p:cNvSpPr txBox="1"/>
          <p:nvPr/>
        </p:nvSpPr>
        <p:spPr>
          <a:xfrm>
            <a:off x="432619" y="6029321"/>
            <a:ext cx="4500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openai.github.io</a:t>
            </a:r>
            <a:r>
              <a:rPr lang="en-US" sz="1600" dirty="0"/>
              <a:t>/</a:t>
            </a:r>
            <a:r>
              <a:rPr lang="en-US" sz="1600" dirty="0" err="1"/>
              <a:t>openai</a:t>
            </a:r>
            <a:r>
              <a:rPr lang="en-US" sz="1600" dirty="0"/>
              <a:t>-agents-python/</a:t>
            </a:r>
          </a:p>
        </p:txBody>
      </p:sp>
    </p:spTree>
    <p:extLst>
      <p:ext uri="{BB962C8B-B14F-4D97-AF65-F5344CB8AC3E}">
        <p14:creationId xmlns:p14="http://schemas.microsoft.com/office/powerpoint/2010/main" val="129411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Orchestration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D2A7A1-41B6-3809-CE19-54125905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8" y="683452"/>
            <a:ext cx="8331200" cy="154432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B032F-B08F-D8D1-3E1F-E0A14A3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87" y="2365423"/>
            <a:ext cx="8320278" cy="424535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763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Appendix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27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A5C4456-426C-78A8-C227-A29B5403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61692"/>
              </p:ext>
            </p:extLst>
          </p:nvPr>
        </p:nvGraphicFramePr>
        <p:xfrm>
          <a:off x="828875" y="1174093"/>
          <a:ext cx="10534249" cy="450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985">
                  <a:extLst>
                    <a:ext uri="{9D8B030D-6E8A-4147-A177-3AD203B41FA5}">
                      <a16:colId xmlns:a16="http://schemas.microsoft.com/office/drawing/2014/main" val="2920642967"/>
                    </a:ext>
                  </a:extLst>
                </a:gridCol>
                <a:gridCol w="3072299">
                  <a:extLst>
                    <a:ext uri="{9D8B030D-6E8A-4147-A177-3AD203B41FA5}">
                      <a16:colId xmlns:a16="http://schemas.microsoft.com/office/drawing/2014/main" val="4268748432"/>
                    </a:ext>
                  </a:extLst>
                </a:gridCol>
                <a:gridCol w="2744665">
                  <a:extLst>
                    <a:ext uri="{9D8B030D-6E8A-4147-A177-3AD203B41FA5}">
                      <a16:colId xmlns:a16="http://schemas.microsoft.com/office/drawing/2014/main" val="107341782"/>
                    </a:ext>
                  </a:extLst>
                </a:gridCol>
                <a:gridCol w="3284300">
                  <a:extLst>
                    <a:ext uri="{9D8B030D-6E8A-4147-A177-3AD203B41FA5}">
                      <a16:colId xmlns:a16="http://schemas.microsoft.com/office/drawing/2014/main" val="2915879242"/>
                    </a:ext>
                  </a:extLst>
                </a:gridCol>
              </a:tblGrid>
              <a:tr h="4254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Category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AI / ML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Generative AI (GenAI)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Agentic AI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54769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r>
                        <a:rPr lang="en-US" sz="1400" dirty="0"/>
                        <a:t>What is 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AI/ML focuses on pattern recognition, predictions, and automation based on structured and unstructured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GenAI</a:t>
                      </a:r>
                      <a:r>
                        <a:rPr lang="en-US" sz="1400" dirty="0"/>
                        <a:t> is a subset of AI that generates new content (text, images, code) rather than just analyzing or predicting.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Agentic AI goes beyond content generation, acting autonomously, making decisions, and taking actions based on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980898"/>
                  </a:ext>
                </a:extLst>
              </a:tr>
              <a:tr h="937649">
                <a:tc>
                  <a:txBody>
                    <a:bodyPr/>
                    <a:lstStyle/>
                    <a:p>
                      <a:r>
                        <a:rPr lang="en-US" sz="1400" dirty="0"/>
                        <a:t>Core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Learns from data, identifies trends, and makes predictions (e.g., fraud detection, recommendation engines).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human-like content (e.g., </a:t>
                      </a:r>
                      <a:r>
                        <a:rPr lang="en-US" sz="1400" dirty="0" err="1"/>
                        <a:t>ChatGPT</a:t>
                      </a:r>
                      <a:r>
                        <a:rPr lang="en-US" sz="1400" dirty="0"/>
                        <a:t>, DALL·E, Copilot) based on patterns learned from massive datasets.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plan, reason, and interact with multiple systems, continuously improving through reinforcement.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8689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Predictive analytics, recommendation systems, fraud detection, autonomous driving.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writing assistants, image generators, code generation tools.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agents for workflow automation, self-operating business assistants, trading bots.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80637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Human 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human-defined rules and training on structured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Generates outputs based on prompts but requires validation by users.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Minimal human input needed; can set goals and execute multi-step tasks.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1760"/>
                  </a:ext>
                </a:extLst>
              </a:tr>
              <a:tr h="723329">
                <a:tc>
                  <a:txBody>
                    <a:bodyPr/>
                    <a:lstStyle/>
                    <a:p>
                      <a:r>
                        <a:rPr lang="en-US" sz="1400" dirty="0"/>
                        <a:t>Best Used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Optimizing business processes, improving decision-making, and automating repetitive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 generation, creative ideation, and rapid prototyping of new ideas.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automating decision-making processes, autonomous research, and real-world task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0542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428264"/>
            <a:ext cx="2005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of AI</a:t>
            </a:r>
          </a:p>
        </p:txBody>
      </p:sp>
    </p:spTree>
    <p:extLst>
      <p:ext uri="{BB962C8B-B14F-4D97-AF65-F5344CB8AC3E}">
        <p14:creationId xmlns:p14="http://schemas.microsoft.com/office/powerpoint/2010/main" val="110486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3153" y="60227"/>
            <a:ext cx="343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and Future of AI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888055-EF74-82BF-7298-9527977D8803}"/>
              </a:ext>
            </a:extLst>
          </p:cNvPr>
          <p:cNvSpPr/>
          <p:nvPr/>
        </p:nvSpPr>
        <p:spPr>
          <a:xfrm>
            <a:off x="1982454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AI/ML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CAB3D4-9CE6-A462-4339-360A30B9F2DA}"/>
              </a:ext>
            </a:extLst>
          </p:cNvPr>
          <p:cNvSpPr/>
          <p:nvPr/>
        </p:nvSpPr>
        <p:spPr>
          <a:xfrm>
            <a:off x="404182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GenAI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CE98F-7A66-936C-2CF7-F7464AA66F7A}"/>
              </a:ext>
            </a:extLst>
          </p:cNvPr>
          <p:cNvSpPr/>
          <p:nvPr/>
        </p:nvSpPr>
        <p:spPr>
          <a:xfrm>
            <a:off x="6237397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Agentic AI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FBA7F-18F2-ECA0-778F-FD43544C5B12}"/>
              </a:ext>
            </a:extLst>
          </p:cNvPr>
          <p:cNvSpPr/>
          <p:nvPr/>
        </p:nvSpPr>
        <p:spPr>
          <a:xfrm>
            <a:off x="8196145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83DF8-EC93-A4B7-140E-D0ADCDF9D517}"/>
              </a:ext>
            </a:extLst>
          </p:cNvPr>
          <p:cNvSpPr/>
          <p:nvPr/>
        </p:nvSpPr>
        <p:spPr>
          <a:xfrm>
            <a:off x="10255518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FD3C-AEDE-1D85-38F3-2027086EFA3D}"/>
              </a:ext>
            </a:extLst>
          </p:cNvPr>
          <p:cNvSpPr/>
          <p:nvPr/>
        </p:nvSpPr>
        <p:spPr>
          <a:xfrm>
            <a:off x="12068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Rule-Based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48C88-1967-D95A-CE26-78CD54E65771}"/>
              </a:ext>
            </a:extLst>
          </p:cNvPr>
          <p:cNvSpPr txBox="1"/>
          <p:nvPr/>
        </p:nvSpPr>
        <p:spPr>
          <a:xfrm>
            <a:off x="120686" y="4578098"/>
            <a:ext cx="133580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AI follows explicitly </a:t>
            </a:r>
            <a:r>
              <a:rPr lang="en-US" sz="1100" b="1" dirty="0"/>
              <a:t>programmed rules</a:t>
            </a:r>
            <a:r>
              <a:rPr lang="en-US" sz="1100" dirty="0"/>
              <a:t> (if-then statements) without learning or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D04EC-8F61-224E-1076-409B89F8A005}"/>
              </a:ext>
            </a:extLst>
          </p:cNvPr>
          <p:cNvSpPr txBox="1"/>
          <p:nvPr/>
        </p:nvSpPr>
        <p:spPr>
          <a:xfrm>
            <a:off x="1982454" y="4578099"/>
            <a:ext cx="1335808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 </a:t>
            </a:r>
            <a:r>
              <a:rPr lang="en-US" b="1" dirty="0"/>
              <a:t>learn patterns from large datasets </a:t>
            </a:r>
            <a:r>
              <a:rPr lang="en-US" dirty="0"/>
              <a:t>rather than relying on hardcoded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D2594-3D0B-2A5F-C6A9-6BB2A084558B}"/>
              </a:ext>
            </a:extLst>
          </p:cNvPr>
          <p:cNvSpPr txBox="1"/>
          <p:nvPr/>
        </p:nvSpPr>
        <p:spPr>
          <a:xfrm>
            <a:off x="4144523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models, especially large neural networks, process vast amounts of data and </a:t>
            </a:r>
            <a:r>
              <a:rPr lang="en-US" b="1" dirty="0"/>
              <a:t>generate</a:t>
            </a:r>
            <a:r>
              <a:rPr lang="en-US" dirty="0"/>
              <a:t> </a:t>
            </a:r>
            <a:r>
              <a:rPr lang="en-US" b="1" dirty="0"/>
              <a:t>human-like responses.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4BB9D-AD18-E910-412F-F76E583A30DB}"/>
              </a:ext>
            </a:extLst>
          </p:cNvPr>
          <p:cNvSpPr txBox="1"/>
          <p:nvPr/>
        </p:nvSpPr>
        <p:spPr>
          <a:xfrm>
            <a:off x="6305808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operates </a:t>
            </a:r>
            <a:r>
              <a:rPr lang="en-US" b="1" dirty="0"/>
              <a:t>autonomously,</a:t>
            </a:r>
            <a:r>
              <a:rPr lang="en-US" dirty="0"/>
              <a:t> </a:t>
            </a:r>
            <a:r>
              <a:rPr lang="en-US" b="1" dirty="0"/>
              <a:t>executing multi-step tasks</a:t>
            </a:r>
            <a:r>
              <a:rPr lang="en-US" dirty="0"/>
              <a:t> with minimal human intervention.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5B90-A3DD-7CBB-2A60-71BCE769EE02}"/>
              </a:ext>
            </a:extLst>
          </p:cNvPr>
          <p:cNvSpPr txBox="1"/>
          <p:nvPr/>
        </p:nvSpPr>
        <p:spPr>
          <a:xfrm>
            <a:off x="8288588" y="4578098"/>
            <a:ext cx="133502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systems develop general intelligence, meaning they can reason, learn, and solve new problems </a:t>
            </a:r>
            <a:r>
              <a:rPr lang="en-US" b="1" dirty="0"/>
              <a:t>as flexibly as humans.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4D50-E992-5679-2E59-FB7203A345A3}"/>
              </a:ext>
            </a:extLst>
          </p:cNvPr>
          <p:cNvSpPr txBox="1"/>
          <p:nvPr/>
        </p:nvSpPr>
        <p:spPr>
          <a:xfrm>
            <a:off x="10383534" y="4578098"/>
            <a:ext cx="13350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becomes vastly </a:t>
            </a:r>
            <a:r>
              <a:rPr lang="en-US" b="1" dirty="0"/>
              <a:t>superior to human intelligence </a:t>
            </a:r>
            <a:r>
              <a:rPr lang="en-US" dirty="0"/>
              <a:t>across domains, capable of self-improvement beyond human-designed constraints.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4C49-F0CF-28E3-8E38-FF347CD01B72}"/>
              </a:ext>
            </a:extLst>
          </p:cNvPr>
          <p:cNvSpPr txBox="1"/>
          <p:nvPr/>
        </p:nvSpPr>
        <p:spPr>
          <a:xfrm>
            <a:off x="240626" y="3521310"/>
            <a:ext cx="90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Algorithmic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1BB48-0474-94CA-BF3C-7A19705515EB}"/>
              </a:ext>
            </a:extLst>
          </p:cNvPr>
          <p:cNvSpPr txBox="1"/>
          <p:nvPr/>
        </p:nvSpPr>
        <p:spPr>
          <a:xfrm>
            <a:off x="1987117" y="3521310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2889F-3CB8-FA65-1D3D-8C90D5C0FFB0}"/>
              </a:ext>
            </a:extLst>
          </p:cNvPr>
          <p:cNvSpPr txBox="1"/>
          <p:nvPr/>
        </p:nvSpPr>
        <p:spPr>
          <a:xfrm>
            <a:off x="4210142" y="3521310"/>
            <a:ext cx="1033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Generative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3B31A-184C-87F6-5DEE-D1071F26F3CD}"/>
              </a:ext>
            </a:extLst>
          </p:cNvPr>
          <p:cNvSpPr txBox="1"/>
          <p:nvPr/>
        </p:nvSpPr>
        <p:spPr>
          <a:xfrm>
            <a:off x="6253280" y="3519875"/>
            <a:ext cx="1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Agent &amp; </a:t>
            </a:r>
          </a:p>
          <a:p>
            <a:pPr algn="ctr"/>
            <a:r>
              <a:rPr lang="en-US" sz="1200" dirty="0"/>
              <a:t>Autonomous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655C1-4075-19DC-2975-DD440A666F55}"/>
              </a:ext>
            </a:extLst>
          </p:cNvPr>
          <p:cNvSpPr txBox="1"/>
          <p:nvPr/>
        </p:nvSpPr>
        <p:spPr>
          <a:xfrm>
            <a:off x="8034331" y="3521826"/>
            <a:ext cx="1589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Generative 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E535F-7414-60B4-8FD6-567901D95A5F}"/>
              </a:ext>
            </a:extLst>
          </p:cNvPr>
          <p:cNvSpPr txBox="1"/>
          <p:nvPr/>
        </p:nvSpPr>
        <p:spPr>
          <a:xfrm>
            <a:off x="9993079" y="3496391"/>
            <a:ext cx="1818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Superintelligence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C1810F9-D17B-1616-48DC-A6176A4BA7E6}"/>
              </a:ext>
            </a:extLst>
          </p:cNvPr>
          <p:cNvSpPr/>
          <p:nvPr/>
        </p:nvSpPr>
        <p:spPr>
          <a:xfrm>
            <a:off x="139202" y="3362600"/>
            <a:ext cx="11808542" cy="178259"/>
          </a:xfrm>
          <a:prstGeom prst="rightArrow">
            <a:avLst/>
          </a:prstGeom>
          <a:gradFill flip="none" rotWithShape="1">
            <a:gsLst>
              <a:gs pos="32000">
                <a:schemeClr val="accent6">
                  <a:lumMod val="40000"/>
                  <a:lumOff val="60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2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9BB75-1B29-93F9-D8AB-A671BADA9319}"/>
              </a:ext>
            </a:extLst>
          </p:cNvPr>
          <p:cNvSpPr txBox="1"/>
          <p:nvPr/>
        </p:nvSpPr>
        <p:spPr>
          <a:xfrm>
            <a:off x="479460" y="3055595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3D9EF-36D6-6319-BA23-37FE306CA9D6}"/>
              </a:ext>
            </a:extLst>
          </p:cNvPr>
          <p:cNvSpPr txBox="1"/>
          <p:nvPr/>
        </p:nvSpPr>
        <p:spPr>
          <a:xfrm>
            <a:off x="2438261" y="305500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C80F1-BC9D-13FA-13E0-D654C687707C}"/>
              </a:ext>
            </a:extLst>
          </p:cNvPr>
          <p:cNvSpPr txBox="1"/>
          <p:nvPr/>
        </p:nvSpPr>
        <p:spPr>
          <a:xfrm>
            <a:off x="4493173" y="305499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6E788-9B14-2990-A3A2-F947560DD464}"/>
              </a:ext>
            </a:extLst>
          </p:cNvPr>
          <p:cNvSpPr txBox="1"/>
          <p:nvPr/>
        </p:nvSpPr>
        <p:spPr>
          <a:xfrm>
            <a:off x="6687982" y="305499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3FEDFF-4295-0FCB-967F-173C33362ACA}"/>
              </a:ext>
            </a:extLst>
          </p:cNvPr>
          <p:cNvSpPr txBox="1"/>
          <p:nvPr/>
        </p:nvSpPr>
        <p:spPr>
          <a:xfrm>
            <a:off x="8623688" y="305492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2030s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4E1BA-9FCA-E648-C37C-D0D832217D2D}"/>
              </a:ext>
            </a:extLst>
          </p:cNvPr>
          <p:cNvSpPr txBox="1"/>
          <p:nvPr/>
        </p:nvSpPr>
        <p:spPr>
          <a:xfrm>
            <a:off x="10718634" y="304886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2040s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192A1A-A98E-20EF-8A57-1619262CA430}"/>
              </a:ext>
            </a:extLst>
          </p:cNvPr>
          <p:cNvCxnSpPr/>
          <p:nvPr/>
        </p:nvCxnSpPr>
        <p:spPr>
          <a:xfrm>
            <a:off x="426117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113632"/>
            <a:ext cx="245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Agentic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ED010-0171-A31C-CD7E-A7655BE25A90}"/>
              </a:ext>
            </a:extLst>
          </p:cNvPr>
          <p:cNvSpPr txBox="1"/>
          <p:nvPr/>
        </p:nvSpPr>
        <p:spPr>
          <a:xfrm>
            <a:off x="299655" y="859545"/>
            <a:ext cx="551121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Agentic AI refers to </a:t>
            </a:r>
            <a:r>
              <a:rPr lang="en-US" sz="1400" b="1" dirty="0"/>
              <a:t>AI systems that operate autonomously</a:t>
            </a:r>
            <a:r>
              <a:rPr lang="en-US" sz="1400" dirty="0"/>
              <a:t>, executing multi-step tasks, making decisions, and adapting dynamically with minimal human oversight.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How to Understand Agentic AI?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Moves beyond static responses to </a:t>
            </a:r>
            <a:r>
              <a:rPr lang="en-US" sz="1400" b="1" dirty="0"/>
              <a:t>goal-driven</a:t>
            </a:r>
            <a:r>
              <a:rPr lang="en-US" sz="1400" dirty="0"/>
              <a:t>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</a:t>
            </a:r>
            <a:r>
              <a:rPr lang="en-US" sz="1400" b="1" dirty="0"/>
              <a:t>memory, planning, and reasoning</a:t>
            </a:r>
            <a:r>
              <a:rPr lang="en-US" sz="1400" dirty="0"/>
              <a:t> to complete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Think of it as an </a:t>
            </a:r>
            <a:r>
              <a:rPr lang="en-US" sz="1400" b="1" dirty="0"/>
              <a:t>AI assistant that can take actions</a:t>
            </a:r>
            <a:r>
              <a:rPr lang="en-US" sz="1400" dirty="0"/>
              <a:t> rather than just providing answers.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Purpose of Agentic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AI to </a:t>
            </a:r>
            <a:r>
              <a:rPr lang="en-US" sz="1400" b="1" dirty="0"/>
              <a:t>act on its own</a:t>
            </a:r>
            <a:r>
              <a:rPr lang="en-US" sz="1400" dirty="0"/>
              <a:t>, reducing manual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 for </a:t>
            </a:r>
            <a:r>
              <a:rPr lang="en-US" sz="1400" b="1" dirty="0"/>
              <a:t>long-term decision-making</a:t>
            </a:r>
            <a:r>
              <a:rPr lang="en-US" sz="1400" dirty="0"/>
              <a:t> and self-improvement.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D5C9E-446E-448F-84F4-9327558C8E67}"/>
              </a:ext>
            </a:extLst>
          </p:cNvPr>
          <p:cNvCxnSpPr/>
          <p:nvPr/>
        </p:nvCxnSpPr>
        <p:spPr>
          <a:xfrm>
            <a:off x="6076335" y="1519138"/>
            <a:ext cx="0" cy="381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DFDC2-670F-0473-4550-F499A6E81444}"/>
              </a:ext>
            </a:extLst>
          </p:cNvPr>
          <p:cNvSpPr txBox="1"/>
          <p:nvPr/>
        </p:nvSpPr>
        <p:spPr>
          <a:xfrm>
            <a:off x="10956107" y="-1086697"/>
            <a:ext cx="40855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70C0"/>
                </a:solidFill>
              </a:rPr>
              <a:t>“Agentic AI acts as an </a:t>
            </a:r>
            <a:r>
              <a:rPr lang="en-US" b="1" i="1" dirty="0">
                <a:solidFill>
                  <a:srgbClr val="0070C0"/>
                </a:solidFill>
              </a:rPr>
              <a:t>executor of tasks </a:t>
            </a:r>
            <a:r>
              <a:rPr lang="en-US" i="1" dirty="0">
                <a:solidFill>
                  <a:srgbClr val="0070C0"/>
                </a:solidFill>
              </a:rPr>
              <a:t>based on given instructions, capable of orchestrating multiple tasks efficiently. </a:t>
            </a:r>
          </a:p>
          <a:p>
            <a:pPr algn="ctr"/>
            <a:endParaRPr lang="en-US" i="1" dirty="0">
              <a:solidFill>
                <a:srgbClr val="0070C0"/>
              </a:solidFill>
            </a:endParaRP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It serves as an </a:t>
            </a:r>
            <a:r>
              <a:rPr lang="en-US" b="1" i="1" dirty="0">
                <a:solidFill>
                  <a:srgbClr val="0070C0"/>
                </a:solidFill>
              </a:rPr>
              <a:t>accelerator</a:t>
            </a:r>
            <a:r>
              <a:rPr lang="en-US" i="1" dirty="0">
                <a:solidFill>
                  <a:srgbClr val="0070C0"/>
                </a:solidFill>
              </a:rPr>
              <a:t>, streamlining processes while </a:t>
            </a:r>
            <a:r>
              <a:rPr lang="en-US" b="1" i="1" dirty="0">
                <a:solidFill>
                  <a:srgbClr val="0070C0"/>
                </a:solidFill>
              </a:rPr>
              <a:t>still requiring human oversight </a:t>
            </a:r>
            <a:r>
              <a:rPr lang="en-US" i="1" dirty="0">
                <a:solidFill>
                  <a:srgbClr val="0070C0"/>
                </a:solidFill>
              </a:rPr>
              <a:t>for guidance and validation of outputs.”</a:t>
            </a:r>
          </a:p>
          <a:p>
            <a:pPr algn="r"/>
            <a:endParaRPr lang="en-US" i="1" dirty="0">
              <a:solidFill>
                <a:srgbClr val="0070C0"/>
              </a:solidFill>
            </a:endParaRPr>
          </a:p>
          <a:p>
            <a:pPr algn="r"/>
            <a:r>
              <a:rPr lang="en-US" i="1" dirty="0">
                <a:solidFill>
                  <a:srgbClr val="0070C0"/>
                </a:solidFill>
              </a:rPr>
              <a:t>Vasudevan Seshadri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4FE95-8257-1D9E-E41A-3CA2DC98124E}"/>
              </a:ext>
            </a:extLst>
          </p:cNvPr>
          <p:cNvCxnSpPr/>
          <p:nvPr/>
        </p:nvCxnSpPr>
        <p:spPr>
          <a:xfrm>
            <a:off x="432619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D11061-0380-6F48-5D2C-39EF3F759ED1}"/>
              </a:ext>
            </a:extLst>
          </p:cNvPr>
          <p:cNvSpPr txBox="1"/>
          <p:nvPr/>
        </p:nvSpPr>
        <p:spPr>
          <a:xfrm>
            <a:off x="6453052" y="858599"/>
            <a:ext cx="540570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March 2025, </a:t>
            </a:r>
            <a:r>
              <a:rPr lang="en-US" sz="1400" b="1" dirty="0" err="1"/>
              <a:t>OpenAI</a:t>
            </a:r>
            <a:r>
              <a:rPr lang="en-US" sz="1400" dirty="0"/>
              <a:t> introduced the Agents SDK, an open-source python framework designed to enhance AI agents with tools and capabilities for autonomous task execution.</a:t>
            </a:r>
          </a:p>
          <a:p>
            <a:endParaRPr lang="en-US" sz="1400" b="1" dirty="0"/>
          </a:p>
          <a:p>
            <a:r>
              <a:rPr lang="en-US" sz="1400" b="1" dirty="0"/>
              <a:t>What are tools?</a:t>
            </a:r>
            <a:r>
              <a:rPr lang="en-US" sz="1400" dirty="0"/>
              <a:t> </a:t>
            </a:r>
          </a:p>
          <a:p>
            <a:r>
              <a:rPr lang="en-US" sz="1400" dirty="0"/>
              <a:t>In </a:t>
            </a:r>
            <a:r>
              <a:rPr lang="en-US" sz="1400" b="1" dirty="0"/>
              <a:t>Agentic AI</a:t>
            </a:r>
            <a:r>
              <a:rPr lang="en-US" sz="1400" dirty="0"/>
              <a:t>, a </a:t>
            </a:r>
            <a:r>
              <a:rPr lang="en-US" sz="1400" b="1" dirty="0"/>
              <a:t>tool</a:t>
            </a:r>
            <a:r>
              <a:rPr lang="en-US" sz="1400" dirty="0"/>
              <a:t> refers to an external capability or function that an AI agents can invoke to complete tasks beyond its built-in abilities.</a:t>
            </a:r>
          </a:p>
          <a:p>
            <a:endParaRPr lang="en-US" sz="1400" dirty="0"/>
          </a:p>
          <a:p>
            <a:r>
              <a:rPr lang="en-US" sz="1400" b="1" dirty="0"/>
              <a:t>What are the new capabilities?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Function Tools</a:t>
            </a:r>
            <a:r>
              <a:rPr lang="en-US" sz="1400" dirty="0"/>
              <a:t> – Allows the agent to execute predefined functions (e.g., fetching stock prices, running calculations).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Web Search</a:t>
            </a:r>
            <a:r>
              <a:rPr lang="en-US" sz="1400" dirty="0"/>
              <a:t> – Enables agents to query the internet for real-time information.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File Processing</a:t>
            </a:r>
            <a:r>
              <a:rPr lang="en-US" sz="1400" dirty="0"/>
              <a:t> – Reads, writes, and extracts structured data from files (CSV, JSON, PDFs,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Memory &amp; State Management</a:t>
            </a:r>
            <a:r>
              <a:rPr lang="en-US" sz="1400" dirty="0"/>
              <a:t> – Maintains context across multiple interactions for continuity.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Data Retrieval</a:t>
            </a:r>
            <a:r>
              <a:rPr lang="en-US" sz="1400" dirty="0"/>
              <a:t> – Queries structured and unstructured data sources (vector databases, SQL,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Integration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Connects to external services (e.g., databases, CRM systems, financial services).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Execution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Runs code snippets in Python, JavaScript, etc., to compute or transform data dynamically.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82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3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EF8DF-D3BE-76CD-DA64-DA819E5DA002}"/>
              </a:ext>
            </a:extLst>
          </p:cNvPr>
          <p:cNvSpPr txBox="1"/>
          <p:nvPr/>
        </p:nvSpPr>
        <p:spPr>
          <a:xfrm>
            <a:off x="8766813" y="4472308"/>
            <a:ext cx="25458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software engineer</a:t>
            </a:r>
            <a:r>
              <a:rPr lang="en-US" sz="1400" dirty="0"/>
              <a:t> to analyze source code, document logic, and execute technical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ADF/JSON File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Snowflake/Stored-procedure analysis</a:t>
            </a:r>
          </a:p>
          <a:p>
            <a:endParaRPr lang="en-US" sz="1400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83193-D05D-D1D0-1C3E-C757F541B166}"/>
              </a:ext>
            </a:extLst>
          </p:cNvPr>
          <p:cNvSpPr/>
          <p:nvPr/>
        </p:nvSpPr>
        <p:spPr>
          <a:xfrm>
            <a:off x="5517605" y="861934"/>
            <a:ext cx="1616846" cy="584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Trader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830F09-2BA5-D787-AC4F-739E387459BC}"/>
              </a:ext>
            </a:extLst>
          </p:cNvPr>
          <p:cNvSpPr/>
          <p:nvPr/>
        </p:nvSpPr>
        <p:spPr>
          <a:xfrm>
            <a:off x="1751060" y="2927274"/>
            <a:ext cx="1722536" cy="5321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Sales Agent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36C9CE-9EFC-E222-A5CA-D1507AA8F2BA}"/>
              </a:ext>
            </a:extLst>
          </p:cNvPr>
          <p:cNvSpPr/>
          <p:nvPr/>
        </p:nvSpPr>
        <p:spPr>
          <a:xfrm>
            <a:off x="5466358" y="2927274"/>
            <a:ext cx="1722536" cy="5321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Financial Analyst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0EF24E-B36B-4F64-CC1D-2020959922C3}"/>
              </a:ext>
            </a:extLst>
          </p:cNvPr>
          <p:cNvSpPr/>
          <p:nvPr/>
        </p:nvSpPr>
        <p:spPr>
          <a:xfrm>
            <a:off x="9178460" y="2927274"/>
            <a:ext cx="1722536" cy="5321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Engineer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3DA53C-6856-B923-0FC0-3F819C4BCCD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728817" y="330062"/>
            <a:ext cx="1480723" cy="3713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4BD70ED-2DC8-D8CC-20ED-FDDE8CE835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5586466" y="2186113"/>
            <a:ext cx="1480723" cy="1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37D570-9B42-577D-3ECF-5036DC488D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7442517" y="330062"/>
            <a:ext cx="1480723" cy="3713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4444A-9D00-1A66-2EFE-3292C1E5A4F3}"/>
              </a:ext>
            </a:extLst>
          </p:cNvPr>
          <p:cNvSpPr txBox="1"/>
          <p:nvPr/>
        </p:nvSpPr>
        <p:spPr>
          <a:xfrm>
            <a:off x="1220942" y="4472309"/>
            <a:ext cx="2782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sales representative</a:t>
            </a:r>
            <a:r>
              <a:rPr lang="en-US" sz="1400" dirty="0"/>
              <a:t> to engage with customers and provide details about available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agent</a:t>
            </a:r>
            <a:r>
              <a:rPr lang="en-US" sz="1400" dirty="0"/>
              <a:t> that can retrieve additional insights beyond inventory through </a:t>
            </a:r>
            <a:r>
              <a:rPr lang="en-US" sz="1400" b="1" dirty="0"/>
              <a:t>web searches</a:t>
            </a:r>
            <a:r>
              <a:rPr lang="en-US" sz="1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C5C6E-8D7D-BA76-8CEC-F0A42EFBD4A1}"/>
              </a:ext>
            </a:extLst>
          </p:cNvPr>
          <p:cNvSpPr txBox="1"/>
          <p:nvPr/>
        </p:nvSpPr>
        <p:spPr>
          <a:xfrm>
            <a:off x="4862613" y="4472309"/>
            <a:ext cx="29268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financial analyst</a:t>
            </a:r>
            <a:r>
              <a:rPr lang="en-US" sz="1400" dirty="0"/>
              <a:t> to evaluate multi-year sales data and generate sales forecasts.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executive assistant</a:t>
            </a:r>
            <a:r>
              <a:rPr lang="en-US" sz="1400" dirty="0"/>
              <a:t> responsible for managing communications, including sending emails.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55AB3-BEFA-122C-EFE6-CEB2BCE860AB}"/>
              </a:ext>
            </a:extLst>
          </p:cNvPr>
          <p:cNvSpPr txBox="1"/>
          <p:nvPr/>
        </p:nvSpPr>
        <p:spPr>
          <a:xfrm rot="16200000">
            <a:off x="-111167" y="1212361"/>
            <a:ext cx="1180219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AA23-12C6-1B14-6121-97E1116540E3}"/>
              </a:ext>
            </a:extLst>
          </p:cNvPr>
          <p:cNvSpPr txBox="1"/>
          <p:nvPr/>
        </p:nvSpPr>
        <p:spPr>
          <a:xfrm rot="16200000">
            <a:off x="-105787" y="3055608"/>
            <a:ext cx="1180219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Persona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556D-1F9B-9DBE-A18E-4E70CCD9C91A}"/>
              </a:ext>
            </a:extLst>
          </p:cNvPr>
          <p:cNvSpPr txBox="1"/>
          <p:nvPr/>
        </p:nvSpPr>
        <p:spPr>
          <a:xfrm rot="16200000">
            <a:off x="-111166" y="5368641"/>
            <a:ext cx="1180218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6765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86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it all work?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7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86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it all work?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43895-FF95-D826-59CE-DBB5ADF31B12}"/>
              </a:ext>
            </a:extLst>
          </p:cNvPr>
          <p:cNvSpPr txBox="1"/>
          <p:nvPr/>
        </p:nvSpPr>
        <p:spPr>
          <a:xfrm>
            <a:off x="299655" y="74303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B4772-560A-9710-8926-CF7774888F9F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456C6-D6CA-1A3F-3A71-4B52DA95AF7B}"/>
              </a:ext>
            </a:extLst>
          </p:cNvPr>
          <p:cNvSpPr/>
          <p:nvPr/>
        </p:nvSpPr>
        <p:spPr>
          <a:xfrm>
            <a:off x="627320" y="1722474"/>
            <a:ext cx="4518837" cy="4465671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BAFF3243-5659-47AE-36B5-6C17332F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57" y="1549052"/>
            <a:ext cx="493400" cy="49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1CA5E8-E59B-0752-D8DB-E70E50EB4B11}"/>
              </a:ext>
            </a:extLst>
          </p:cNvPr>
          <p:cNvSpPr/>
          <p:nvPr/>
        </p:nvSpPr>
        <p:spPr>
          <a:xfrm>
            <a:off x="817111" y="2015232"/>
            <a:ext cx="2202536" cy="296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OpenAI</a:t>
            </a:r>
            <a:r>
              <a:rPr lang="en-US" sz="1000" dirty="0">
                <a:solidFill>
                  <a:schemeClr val="tx1"/>
                </a:solidFill>
              </a:rPr>
              <a:t> Agent SDK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B41B5-06B6-DB7A-3468-8C909EC922D1}"/>
              </a:ext>
            </a:extLst>
          </p:cNvPr>
          <p:cNvSpPr txBox="1"/>
          <p:nvPr/>
        </p:nvSpPr>
        <p:spPr>
          <a:xfrm>
            <a:off x="868266" y="1588556"/>
            <a:ext cx="167629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AgenticAi</a:t>
            </a:r>
            <a:r>
              <a:rPr lang="en-US" sz="1400" dirty="0"/>
              <a:t> Auto Trader </a:t>
            </a:r>
          </a:p>
        </p:txBody>
      </p:sp>
      <p:pic>
        <p:nvPicPr>
          <p:cNvPr id="13" name="Picture 4" descr="openai&quot; Icon - Download for free – Iconduck">
            <a:extLst>
              <a:ext uri="{FF2B5EF4-FFF2-40B4-BE49-F238E27FC236}">
                <a16:creationId xmlns:a16="http://schemas.microsoft.com/office/drawing/2014/main" id="{5F8B2439-82B8-B981-D858-6656A519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90" y="2079039"/>
            <a:ext cx="198821" cy="2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5E53AA-8D35-E00C-78E1-0A9074E13217}"/>
              </a:ext>
            </a:extLst>
          </p:cNvPr>
          <p:cNvSpPr/>
          <p:nvPr/>
        </p:nvSpPr>
        <p:spPr>
          <a:xfrm>
            <a:off x="868266" y="2418951"/>
            <a:ext cx="216255" cy="3503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Agent Orchestrator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DEE5-17D2-D4FA-7F21-D4FE1C75427E}"/>
              </a:ext>
            </a:extLst>
          </p:cNvPr>
          <p:cNvSpPr/>
          <p:nvPr/>
        </p:nvSpPr>
        <p:spPr>
          <a:xfrm>
            <a:off x="1364739" y="2675366"/>
            <a:ext cx="1508424" cy="23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Sales Agent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C9241-BAA6-DB91-EC1E-58592A012132}"/>
              </a:ext>
            </a:extLst>
          </p:cNvPr>
          <p:cNvSpPr/>
          <p:nvPr/>
        </p:nvSpPr>
        <p:spPr>
          <a:xfrm>
            <a:off x="1397089" y="3551289"/>
            <a:ext cx="1508424" cy="23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External Agent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52E1C-ACD8-CB5F-A79E-3FEEA7489AAC}"/>
              </a:ext>
            </a:extLst>
          </p:cNvPr>
          <p:cNvSpPr/>
          <p:nvPr/>
        </p:nvSpPr>
        <p:spPr>
          <a:xfrm>
            <a:off x="1378314" y="4450808"/>
            <a:ext cx="1508424" cy="23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Financial Analyst Agent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197C10-5034-9381-1417-5A438589ADE1}"/>
              </a:ext>
            </a:extLst>
          </p:cNvPr>
          <p:cNvSpPr/>
          <p:nvPr/>
        </p:nvSpPr>
        <p:spPr>
          <a:xfrm>
            <a:off x="1378314" y="5216529"/>
            <a:ext cx="1508424" cy="238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Communications Agent</a:t>
            </a:r>
          </a:p>
        </p:txBody>
      </p:sp>
      <p:sp>
        <p:nvSpPr>
          <p:cNvPr id="20" name="Internal Storage 19">
            <a:extLst>
              <a:ext uri="{FF2B5EF4-FFF2-40B4-BE49-F238E27FC236}">
                <a16:creationId xmlns:a16="http://schemas.microsoft.com/office/drawing/2014/main" id="{0B2CCCFB-96A1-C308-0165-B9032FB18335}"/>
              </a:ext>
            </a:extLst>
          </p:cNvPr>
          <p:cNvSpPr/>
          <p:nvPr/>
        </p:nvSpPr>
        <p:spPr>
          <a:xfrm>
            <a:off x="9434726" y="2489236"/>
            <a:ext cx="703624" cy="424469"/>
          </a:xfrm>
          <a:prstGeom prst="flowChartInternalStorag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Inventory</a:t>
            </a:r>
          </a:p>
        </p:txBody>
      </p:sp>
      <p:pic>
        <p:nvPicPr>
          <p:cNvPr id="1030" name="Picture 6" descr="Internet (global network icon) premium ...">
            <a:extLst>
              <a:ext uri="{FF2B5EF4-FFF2-40B4-BE49-F238E27FC236}">
                <a16:creationId xmlns:a16="http://schemas.microsoft.com/office/drawing/2014/main" id="{B3A097C0-4036-FC5A-E485-C04EC7F7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3" y="3242526"/>
            <a:ext cx="54864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 - Free icons">
            <a:extLst>
              <a:ext uri="{FF2B5EF4-FFF2-40B4-BE49-F238E27FC236}">
                <a16:creationId xmlns:a16="http://schemas.microsoft.com/office/drawing/2014/main" id="{12D6F077-89C4-D508-43A2-5AED9A36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3" y="4162157"/>
            <a:ext cx="594094" cy="5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nd Mail - Free communications icons">
            <a:extLst>
              <a:ext uri="{FF2B5EF4-FFF2-40B4-BE49-F238E27FC236}">
                <a16:creationId xmlns:a16="http://schemas.microsoft.com/office/drawing/2014/main" id="{0285715F-6542-BC36-F11F-18144873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91" y="5347498"/>
            <a:ext cx="594093" cy="59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8BD865-0897-D384-61D7-46EBD65DF901}"/>
              </a:ext>
            </a:extLst>
          </p:cNvPr>
          <p:cNvSpPr txBox="1"/>
          <p:nvPr/>
        </p:nvSpPr>
        <p:spPr>
          <a:xfrm>
            <a:off x="9073842" y="4724380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Multi years sales 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B242C4-ACDD-807D-728F-DD3B5FE6FC17}"/>
              </a:ext>
            </a:extLst>
          </p:cNvPr>
          <p:cNvSpPr/>
          <p:nvPr/>
        </p:nvSpPr>
        <p:spPr>
          <a:xfrm>
            <a:off x="6013178" y="1715631"/>
            <a:ext cx="1758534" cy="4465671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9DF7BA-0094-8B33-5801-B1ED4EF5CDBF}"/>
              </a:ext>
            </a:extLst>
          </p:cNvPr>
          <p:cNvSpPr/>
          <p:nvPr/>
        </p:nvSpPr>
        <p:spPr>
          <a:xfrm>
            <a:off x="8836681" y="1715631"/>
            <a:ext cx="1758534" cy="4465671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openai&quot; Icon - Download for free – Iconduck">
            <a:extLst>
              <a:ext uri="{FF2B5EF4-FFF2-40B4-BE49-F238E27FC236}">
                <a16:creationId xmlns:a16="http://schemas.microsoft.com/office/drawing/2014/main" id="{8D2254CC-8037-E5DC-DF67-78543E5B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51" y="1601710"/>
            <a:ext cx="238322" cy="2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E89F51-5035-54B4-F507-BED780443E9F}"/>
              </a:ext>
            </a:extLst>
          </p:cNvPr>
          <p:cNvSpPr txBox="1"/>
          <p:nvPr/>
        </p:nvSpPr>
        <p:spPr>
          <a:xfrm>
            <a:off x="6189832" y="2675366"/>
            <a:ext cx="1424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OpenAI Sans"/>
              </a:rPr>
              <a:t>gpt-4o-mini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1C6C39-0895-6717-DAB8-2A6080F80C53}"/>
              </a:ext>
            </a:extLst>
          </p:cNvPr>
          <p:cNvSpPr txBox="1"/>
          <p:nvPr/>
        </p:nvSpPr>
        <p:spPr>
          <a:xfrm>
            <a:off x="6180063" y="3845196"/>
            <a:ext cx="1424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OpenAI Sans"/>
              </a:rPr>
              <a:t>gpt-4o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1E2EC2-6CF2-1E81-8283-7620E13F9EB0}"/>
              </a:ext>
            </a:extLst>
          </p:cNvPr>
          <p:cNvSpPr txBox="1"/>
          <p:nvPr/>
        </p:nvSpPr>
        <p:spPr>
          <a:xfrm>
            <a:off x="6189831" y="5027922"/>
            <a:ext cx="1424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effectLst/>
                <a:latin typeface="OpenAI Sans"/>
              </a:rPr>
              <a:t>gpt-4-turbo</a:t>
            </a:r>
            <a:endParaRPr lang="en-US" sz="1400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779E385-A685-A3EF-E46F-EDBF038FB3A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873163" y="2794536"/>
            <a:ext cx="3140015" cy="11539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89FAD76-77B2-557B-45E8-D98328D37D98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7614595" y="2701471"/>
            <a:ext cx="1820131" cy="1277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63C27F22-2A34-1141-6F1A-9B8F52795ADA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2905513" y="3670459"/>
            <a:ext cx="3107665" cy="2780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4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2439-6AF5-5D38-D5D2-5AB934AE383A}"/>
              </a:ext>
            </a:extLst>
          </p:cNvPr>
          <p:cNvSpPr txBox="1"/>
          <p:nvPr/>
        </p:nvSpPr>
        <p:spPr>
          <a:xfrm>
            <a:off x="299655" y="74303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8585-FC8F-D680-0FDC-8831BAB64670}"/>
              </a:ext>
            </a:extLst>
          </p:cNvPr>
          <p:cNvCxnSpPr/>
          <p:nvPr/>
        </p:nvCxnSpPr>
        <p:spPr>
          <a:xfrm>
            <a:off x="432619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0F634-6B01-D651-D1B1-F2FADA24BA4C}"/>
              </a:ext>
            </a:extLst>
          </p:cNvPr>
          <p:cNvSpPr/>
          <p:nvPr/>
        </p:nvSpPr>
        <p:spPr>
          <a:xfrm>
            <a:off x="178943" y="188501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Tokens </a:t>
            </a:r>
          </a:p>
          <a:p>
            <a:pPr algn="ctr"/>
            <a:r>
              <a:rPr lang="en-US" sz="2000" dirty="0"/>
              <a:t>2,562,236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A5704-18BF-DBC0-3A0B-B8EA205E7D2F}"/>
              </a:ext>
            </a:extLst>
          </p:cNvPr>
          <p:cNvSpPr/>
          <p:nvPr/>
        </p:nvSpPr>
        <p:spPr>
          <a:xfrm>
            <a:off x="178943" y="3181170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Requests </a:t>
            </a:r>
          </a:p>
          <a:p>
            <a:pPr algn="ctr"/>
            <a:r>
              <a:rPr lang="en-US" sz="2000" dirty="0"/>
              <a:t>777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CB9B1-154A-7E14-1F77-4FEAD148634D}"/>
              </a:ext>
            </a:extLst>
          </p:cNvPr>
          <p:cNvSpPr/>
          <p:nvPr/>
        </p:nvSpPr>
        <p:spPr>
          <a:xfrm>
            <a:off x="178943" y="4382729"/>
            <a:ext cx="1753444" cy="806246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Spent </a:t>
            </a:r>
          </a:p>
          <a:p>
            <a:pPr algn="ctr"/>
            <a:r>
              <a:rPr lang="en-US" sz="2800" dirty="0"/>
              <a:t>$5.28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E7A47E-D23F-34EC-9E1A-B226F8AB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48" y="1340703"/>
            <a:ext cx="9825609" cy="487756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4728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719180"/>
            <a:ext cx="2204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Workflow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19837</TotalTime>
  <Words>894</Words>
  <Application>Microsoft Macintosh PowerPoint</Application>
  <PresentationFormat>Widescreen</PresentationFormat>
  <Paragraphs>131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OpenAI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Seshadri</dc:creator>
  <cp:lastModifiedBy>Vasudevan Seshadri</cp:lastModifiedBy>
  <cp:revision>20</cp:revision>
  <dcterms:created xsi:type="dcterms:W3CDTF">2025-03-23T18:18:01Z</dcterms:created>
  <dcterms:modified xsi:type="dcterms:W3CDTF">2025-04-06T18:27:13Z</dcterms:modified>
</cp:coreProperties>
</file>