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258" r:id="rId3"/>
    <p:sldId id="259" r:id="rId4"/>
    <p:sldId id="257" r:id="rId5"/>
    <p:sldId id="260" r:id="rId6"/>
    <p:sldId id="262" r:id="rId7"/>
    <p:sldId id="264" r:id="rId8"/>
    <p:sldId id="265" r:id="rId9"/>
    <p:sldId id="266" r:id="rId10"/>
    <p:sldId id="267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6658"/>
  </p:normalViewPr>
  <p:slideViewPr>
    <p:cSldViewPr snapToGrid="0">
      <p:cViewPr>
        <p:scale>
          <a:sx n="160" d="100"/>
          <a:sy n="160" d="100"/>
        </p:scale>
        <p:origin x="11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957E-B54F-A44B-9CF2-73BDFFB35701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982A3-319E-0745-8875-C96EBFE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982A3-319E-0745-8875-C96EBFE559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982A3-319E-0745-8875-C96EBFE55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7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982A3-319E-0745-8875-C96EBFE559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460B-94F1-6D46-A3D6-CE33F1205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BD788-2AB1-28E1-5C71-62C98C561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39208-EB1B-2E06-B088-4BDCF1A4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4EEFB-823E-6465-00A1-76843AB8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EF14E-4A81-C677-E011-A4412755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7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466E-F76E-FE24-3775-1904E49E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E1101-27E0-0150-44DE-280F71F4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A0FD-77BB-27F7-318F-FD573DDA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8509F-3D26-A15A-7956-431947E1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783A-E3CB-38A2-3F72-8F3FBDCC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E4113-21BA-47DD-FE19-9CA6BCF9D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B7B9F-6E73-A9EE-FFA8-C9186331C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AEBE-AA69-3C5D-3C98-174D813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E346-E296-2652-89C5-FBB1133C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DD59-E1D0-3F25-5294-E536C3F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CB8A-703A-45F4-2F9B-FA03072A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B3CE-637A-0F20-9227-C9E9B323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4EC6-D345-4E04-E1B4-590BEC0F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791D-46DC-7B64-6A57-618A0C4C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1BBB7-D0EA-D96A-3499-6B40B5D0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7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1446-1D8A-7928-46FD-44A45BD8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8A18-ED5A-261A-9912-D09712AEF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5E08A-AEF4-5BAC-B807-5D76AFC7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ACA7-BFD2-6DC3-C8A8-BA77501B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AB08-7AE7-5E4C-0C6B-CA2E675F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E4B8-A9F1-2B3B-4A84-2C6249FD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BBEF-024F-0C99-393F-B0E6D22F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20EB-0A42-3229-B276-FC2D07D0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B389-62C5-BC30-1F7A-5AC1C551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200D9-F4D8-2799-7F3E-B7D59AC8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4DAB1-3DB9-4B77-5ACA-37645460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EF39-6F2C-487B-0FF4-8097FEF6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14C5A-D8E9-C030-A742-BA31F8C63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7C8CA-F95C-BD83-4A0D-5CE549C45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01105-603F-B291-8634-22CBE50B8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9F3AB-10B9-686C-FFC0-DD275CB6F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8A38C-2553-878C-2A7A-EDD5E336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23BC5-C366-9128-C1CF-F6EBB48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3673F-BEC6-C47F-1C82-A3B8454B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C2F7-A188-620A-E257-D844E92F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DD7A4-6FFC-F9BA-6613-257798E6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27AAC-1EFD-C4FF-ECCD-332014B7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F74B5-2B77-F97B-CE58-B7A4D755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E23B9-D6EB-C3BC-2CE1-64F3D669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737D8-C871-16B0-308C-13EEF1A8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AC17A-D2B3-CDD2-823D-58D807F2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1430-B9EA-664B-8195-44D748C7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F6BD-DBC8-C69C-1157-18EA67E8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2FE8F-BAA8-E1F0-3E73-5E1C5F87D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8572A-5BA7-395A-5BCD-0F1F7A8A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0D43-0CBE-BFC6-DC83-DB1AE2CD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8748-988D-3232-648D-A160BD0C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37C6-D036-473E-4192-9EB2A38E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475E9-3306-FFE1-AE9D-44D80D116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645FF-5A29-9FFF-37D4-6D0B59462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1134-E4AA-BA3C-ECCE-ADC068B1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223CF-5D53-A632-D991-5C9BEF99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A6159-3C7C-23E5-97E0-0C2806F8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03977-0F8E-F57D-4BCE-9918C5C3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96F54-DE6D-5348-DE02-584263538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FE61-CAFD-F647-8318-A2313A265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F712-418A-6448-A39A-7D8D507B5866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B4478-6EA1-DF57-0B36-6AFBB1F9C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6537-0B50-7001-CE83-8F7322E34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432619" y="2674826"/>
            <a:ext cx="503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Leveraging Open AI’s Agent SDK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1AA4D6-037F-E638-4FFB-921729D31B58}"/>
              </a:ext>
            </a:extLst>
          </p:cNvPr>
          <p:cNvCxnSpPr/>
          <p:nvPr/>
        </p:nvCxnSpPr>
        <p:spPr>
          <a:xfrm>
            <a:off x="432619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5828FA-5680-D556-4535-C22608E35F7E}"/>
              </a:ext>
            </a:extLst>
          </p:cNvPr>
          <p:cNvSpPr txBox="1"/>
          <p:nvPr/>
        </p:nvSpPr>
        <p:spPr>
          <a:xfrm>
            <a:off x="432619" y="3175369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Observations from a </a:t>
            </a:r>
            <a:r>
              <a:rPr lang="en-US" dirty="0"/>
              <a:t>H</a:t>
            </a:r>
            <a:r>
              <a:rPr lang="en-US" sz="1800" dirty="0"/>
              <a:t>ypothetical use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54668-A9A4-A59C-D619-F09AF26FFD44}"/>
              </a:ext>
            </a:extLst>
          </p:cNvPr>
          <p:cNvSpPr txBox="1"/>
          <p:nvPr/>
        </p:nvSpPr>
        <p:spPr>
          <a:xfrm>
            <a:off x="432619" y="6029321"/>
            <a:ext cx="4500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openai.github.io</a:t>
            </a:r>
            <a:r>
              <a:rPr lang="en-US" sz="1600" dirty="0"/>
              <a:t>/</a:t>
            </a:r>
            <a:r>
              <a:rPr lang="en-US" sz="1600" dirty="0" err="1"/>
              <a:t>openai</a:t>
            </a:r>
            <a:r>
              <a:rPr lang="en-US" sz="1600" dirty="0"/>
              <a:t>-agents-python/</a:t>
            </a:r>
          </a:p>
        </p:txBody>
      </p:sp>
    </p:spTree>
    <p:extLst>
      <p:ext uri="{BB962C8B-B14F-4D97-AF65-F5344CB8AC3E}">
        <p14:creationId xmlns:p14="http://schemas.microsoft.com/office/powerpoint/2010/main" val="129411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4" y="2719180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Appendix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19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7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5C4456-426C-78A8-C227-A29B54036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61692"/>
              </p:ext>
            </p:extLst>
          </p:nvPr>
        </p:nvGraphicFramePr>
        <p:xfrm>
          <a:off x="828875" y="1174093"/>
          <a:ext cx="10534249" cy="450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985">
                  <a:extLst>
                    <a:ext uri="{9D8B030D-6E8A-4147-A177-3AD203B41FA5}">
                      <a16:colId xmlns:a16="http://schemas.microsoft.com/office/drawing/2014/main" val="2920642967"/>
                    </a:ext>
                  </a:extLst>
                </a:gridCol>
                <a:gridCol w="3072299">
                  <a:extLst>
                    <a:ext uri="{9D8B030D-6E8A-4147-A177-3AD203B41FA5}">
                      <a16:colId xmlns:a16="http://schemas.microsoft.com/office/drawing/2014/main" val="4268748432"/>
                    </a:ext>
                  </a:extLst>
                </a:gridCol>
                <a:gridCol w="2744665">
                  <a:extLst>
                    <a:ext uri="{9D8B030D-6E8A-4147-A177-3AD203B41FA5}">
                      <a16:colId xmlns:a16="http://schemas.microsoft.com/office/drawing/2014/main" val="107341782"/>
                    </a:ext>
                  </a:extLst>
                </a:gridCol>
                <a:gridCol w="3284300">
                  <a:extLst>
                    <a:ext uri="{9D8B030D-6E8A-4147-A177-3AD203B41FA5}">
                      <a16:colId xmlns:a16="http://schemas.microsoft.com/office/drawing/2014/main" val="2915879242"/>
                    </a:ext>
                  </a:extLst>
                </a:gridCol>
              </a:tblGrid>
              <a:tr h="4254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Category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AI / ML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Generative AI (GenAI)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Agentic AI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547694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r>
                        <a:rPr lang="en-US" sz="1400" dirty="0"/>
                        <a:t>What is 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AI/ML focuses on pattern recognition, predictions, and automation based on structured and unstructured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GenAI</a:t>
                      </a:r>
                      <a:r>
                        <a:rPr lang="en-US" sz="1400" dirty="0"/>
                        <a:t> is a subset of AI that generates new content (text, images, code) rather than just analyzing or predicting.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Agentic AI goes beyond content generation, acting autonomously, making decisions, and taking actions based on goals.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80898"/>
                  </a:ext>
                </a:extLst>
              </a:tr>
              <a:tr h="937649">
                <a:tc>
                  <a:txBody>
                    <a:bodyPr/>
                    <a:lstStyle/>
                    <a:p>
                      <a:r>
                        <a:rPr lang="en-US" sz="1400" dirty="0"/>
                        <a:t>Core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Learns from data, identifies trends, and makes predictions (e.g., fraud detection, recommendation engines).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human-like content (e.g., </a:t>
                      </a:r>
                      <a:r>
                        <a:rPr lang="en-US" sz="1400" dirty="0" err="1"/>
                        <a:t>ChatGPT</a:t>
                      </a:r>
                      <a:r>
                        <a:rPr lang="en-US" sz="1400" dirty="0"/>
                        <a:t>, DALL·E, Copilot) based on patterns learned from massive datasets.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plan, reason, and interact with multiple systems, continuously improving through reinforcement.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86897"/>
                  </a:ext>
                </a:extLst>
              </a:tr>
              <a:tr h="723329">
                <a:tc>
                  <a:txBody>
                    <a:bodyPr/>
                    <a:lstStyle/>
                    <a:p>
                      <a:r>
                        <a:rPr lang="en-US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Predictive analytics, recommendation systems, fraud detection, autonomous driving.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 writing assistants, image generators, code generation tools.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 agents for workflow automation, self-operating business assistants, trading bots.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80637"/>
                  </a:ext>
                </a:extLst>
              </a:tr>
              <a:tr h="723329">
                <a:tc>
                  <a:txBody>
                    <a:bodyPr/>
                    <a:lstStyle/>
                    <a:p>
                      <a:r>
                        <a:rPr lang="en-US" sz="1400" dirty="0"/>
                        <a:t>Human 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Requires human-defined rules and training on structured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Generates outputs based on prompts but requires validation by users.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Minimal human input needed; can set goals and execute multi-step tasks.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11760"/>
                  </a:ext>
                </a:extLst>
              </a:tr>
              <a:tr h="723329">
                <a:tc>
                  <a:txBody>
                    <a:bodyPr/>
                    <a:lstStyle/>
                    <a:p>
                      <a:r>
                        <a:rPr lang="en-US" sz="1400" dirty="0"/>
                        <a:t>Best Used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Optimizing business processes, improving decision-making, and automating repetitive tasks.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Content generation, creative ideation, and rapid prototyping of new ideas.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Fully automating decision-making processes, autonomous research, and real-world task execution.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0542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B3B3094-C8DB-4D2E-5C83-4C4CBD55DD41}"/>
              </a:ext>
            </a:extLst>
          </p:cNvPr>
          <p:cNvSpPr txBox="1"/>
          <p:nvPr/>
        </p:nvSpPr>
        <p:spPr>
          <a:xfrm>
            <a:off x="299655" y="428264"/>
            <a:ext cx="2005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Evolution of AI</a:t>
            </a:r>
          </a:p>
        </p:txBody>
      </p:sp>
    </p:spTree>
    <p:extLst>
      <p:ext uri="{BB962C8B-B14F-4D97-AF65-F5344CB8AC3E}">
        <p14:creationId xmlns:p14="http://schemas.microsoft.com/office/powerpoint/2010/main" val="110486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B3B3094-C8DB-4D2E-5C83-4C4CBD55DD41}"/>
              </a:ext>
            </a:extLst>
          </p:cNvPr>
          <p:cNvSpPr txBox="1"/>
          <p:nvPr/>
        </p:nvSpPr>
        <p:spPr>
          <a:xfrm>
            <a:off x="293153" y="60227"/>
            <a:ext cx="3439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Evolution and Future of AI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888055-EF74-82BF-7298-9527977D8803}"/>
              </a:ext>
            </a:extLst>
          </p:cNvPr>
          <p:cNvSpPr/>
          <p:nvPr/>
        </p:nvSpPr>
        <p:spPr>
          <a:xfrm>
            <a:off x="1982454" y="1248203"/>
            <a:ext cx="146304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AI/ML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CAB3D4-9CE6-A462-4339-360A30B9F2DA}"/>
              </a:ext>
            </a:extLst>
          </p:cNvPr>
          <p:cNvSpPr/>
          <p:nvPr/>
        </p:nvSpPr>
        <p:spPr>
          <a:xfrm>
            <a:off x="4041827" y="1248203"/>
            <a:ext cx="146304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GenAI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CE98F-7A66-936C-2CF7-F7464AA66F7A}"/>
              </a:ext>
            </a:extLst>
          </p:cNvPr>
          <p:cNvSpPr/>
          <p:nvPr/>
        </p:nvSpPr>
        <p:spPr>
          <a:xfrm>
            <a:off x="6237397" y="1248201"/>
            <a:ext cx="146304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Agentic AI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2FBA7F-18F2-ECA0-778F-FD43544C5B12}"/>
              </a:ext>
            </a:extLst>
          </p:cNvPr>
          <p:cNvSpPr/>
          <p:nvPr/>
        </p:nvSpPr>
        <p:spPr>
          <a:xfrm>
            <a:off x="8196145" y="1248203"/>
            <a:ext cx="146304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783DF8-EC93-A4B7-140E-D0ADCDF9D517}"/>
              </a:ext>
            </a:extLst>
          </p:cNvPr>
          <p:cNvSpPr/>
          <p:nvPr/>
        </p:nvSpPr>
        <p:spPr>
          <a:xfrm>
            <a:off x="10255518" y="1248201"/>
            <a:ext cx="146304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12FD3C-AEDE-1D85-38F3-2027086EFA3D}"/>
              </a:ext>
            </a:extLst>
          </p:cNvPr>
          <p:cNvSpPr/>
          <p:nvPr/>
        </p:nvSpPr>
        <p:spPr>
          <a:xfrm>
            <a:off x="120687" y="1248203"/>
            <a:ext cx="146304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Rule-Based 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48C88-1967-D95A-CE26-78CD54E65771}"/>
              </a:ext>
            </a:extLst>
          </p:cNvPr>
          <p:cNvSpPr txBox="1"/>
          <p:nvPr/>
        </p:nvSpPr>
        <p:spPr>
          <a:xfrm>
            <a:off x="120686" y="4578098"/>
            <a:ext cx="1335807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/>
              <a:t>AI follows explicitly </a:t>
            </a:r>
            <a:r>
              <a:rPr lang="en-US" sz="1100" b="1" dirty="0"/>
              <a:t>programmed rules</a:t>
            </a:r>
            <a:r>
              <a:rPr lang="en-US" sz="1100" dirty="0"/>
              <a:t> (if-then statements) without learning or adaptation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D04EC-8F61-224E-1076-409B89F8A005}"/>
              </a:ext>
            </a:extLst>
          </p:cNvPr>
          <p:cNvSpPr txBox="1"/>
          <p:nvPr/>
        </p:nvSpPr>
        <p:spPr>
          <a:xfrm>
            <a:off x="1982454" y="4578099"/>
            <a:ext cx="1335808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models </a:t>
            </a:r>
            <a:r>
              <a:rPr lang="en-US" b="1" dirty="0"/>
              <a:t>learn patterns from large datasets </a:t>
            </a:r>
            <a:r>
              <a:rPr lang="en-US" dirty="0"/>
              <a:t>rather than relying on hardcoded rules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D2594-3D0B-2A5F-C6A9-6BB2A084558B}"/>
              </a:ext>
            </a:extLst>
          </p:cNvPr>
          <p:cNvSpPr txBox="1"/>
          <p:nvPr/>
        </p:nvSpPr>
        <p:spPr>
          <a:xfrm>
            <a:off x="4144523" y="4578098"/>
            <a:ext cx="1335024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models, especially large neural networks, process vast amounts of data and </a:t>
            </a:r>
            <a:r>
              <a:rPr lang="en-US" b="1" dirty="0"/>
              <a:t>generate</a:t>
            </a:r>
            <a:r>
              <a:rPr lang="en-US" dirty="0"/>
              <a:t> </a:t>
            </a:r>
            <a:r>
              <a:rPr lang="en-US" b="1" dirty="0"/>
              <a:t>human-like responses.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4BB9D-AD18-E910-412F-F76E583A30DB}"/>
              </a:ext>
            </a:extLst>
          </p:cNvPr>
          <p:cNvSpPr txBox="1"/>
          <p:nvPr/>
        </p:nvSpPr>
        <p:spPr>
          <a:xfrm>
            <a:off x="6305808" y="4578098"/>
            <a:ext cx="1335024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operates </a:t>
            </a:r>
            <a:r>
              <a:rPr lang="en-US" b="1" dirty="0"/>
              <a:t>autonomously,</a:t>
            </a:r>
            <a:r>
              <a:rPr lang="en-US" dirty="0"/>
              <a:t> </a:t>
            </a:r>
            <a:r>
              <a:rPr lang="en-US" b="1" dirty="0"/>
              <a:t>executing multi-step tasks</a:t>
            </a:r>
            <a:r>
              <a:rPr lang="en-US" dirty="0"/>
              <a:t> with minimal human intervention.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A5B90-A3DD-7CBB-2A60-71BCE769EE02}"/>
              </a:ext>
            </a:extLst>
          </p:cNvPr>
          <p:cNvSpPr txBox="1"/>
          <p:nvPr/>
        </p:nvSpPr>
        <p:spPr>
          <a:xfrm>
            <a:off x="8288588" y="4578098"/>
            <a:ext cx="1335024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systems develop general intelligence, meaning they can reason, learn, and solve new problems </a:t>
            </a:r>
            <a:r>
              <a:rPr lang="en-US" b="1" dirty="0"/>
              <a:t>as flexibly as humans.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5C4D50-E992-5679-2E59-FB7203A345A3}"/>
              </a:ext>
            </a:extLst>
          </p:cNvPr>
          <p:cNvSpPr txBox="1"/>
          <p:nvPr/>
        </p:nvSpPr>
        <p:spPr>
          <a:xfrm>
            <a:off x="10383534" y="4578098"/>
            <a:ext cx="13350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becomes vastly </a:t>
            </a:r>
            <a:r>
              <a:rPr lang="en-US" b="1" dirty="0"/>
              <a:t>superior to human intelligence </a:t>
            </a:r>
            <a:r>
              <a:rPr lang="en-US" dirty="0"/>
              <a:t>across domains, capable of self-improvement beyond human-designed constraints.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364C49-F0CF-28E3-8E38-FF347CD01B72}"/>
              </a:ext>
            </a:extLst>
          </p:cNvPr>
          <p:cNvSpPr txBox="1"/>
          <p:nvPr/>
        </p:nvSpPr>
        <p:spPr>
          <a:xfrm>
            <a:off x="339549" y="2711240"/>
            <a:ext cx="906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Algorithmic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A1BB48-0474-94CA-BF3C-7A19705515EB}"/>
              </a:ext>
            </a:extLst>
          </p:cNvPr>
          <p:cNvSpPr txBox="1"/>
          <p:nvPr/>
        </p:nvSpPr>
        <p:spPr>
          <a:xfrm>
            <a:off x="1965725" y="2711240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Machine Learning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2889F-3CB8-FA65-1D3D-8C90D5C0FFB0}"/>
              </a:ext>
            </a:extLst>
          </p:cNvPr>
          <p:cNvSpPr txBox="1"/>
          <p:nvPr/>
        </p:nvSpPr>
        <p:spPr>
          <a:xfrm>
            <a:off x="4220834" y="2711240"/>
            <a:ext cx="1033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Generative AI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C3B31A-184C-87F6-5DEE-D1071F26F3CD}"/>
              </a:ext>
            </a:extLst>
          </p:cNvPr>
          <p:cNvSpPr txBox="1"/>
          <p:nvPr/>
        </p:nvSpPr>
        <p:spPr>
          <a:xfrm>
            <a:off x="6082481" y="2721336"/>
            <a:ext cx="187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Agent &amp; </a:t>
            </a:r>
          </a:p>
          <a:p>
            <a:pPr algn="ctr"/>
            <a:r>
              <a:rPr lang="en-US" sz="1200" dirty="0"/>
              <a:t>Autonomous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655C1-4075-19DC-2975-DD440A666F55}"/>
              </a:ext>
            </a:extLst>
          </p:cNvPr>
          <p:cNvSpPr txBox="1"/>
          <p:nvPr/>
        </p:nvSpPr>
        <p:spPr>
          <a:xfrm>
            <a:off x="8133254" y="2711756"/>
            <a:ext cx="1589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Artificial Generative AI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BE535F-7414-60B4-8FD6-567901D95A5F}"/>
              </a:ext>
            </a:extLst>
          </p:cNvPr>
          <p:cNvSpPr txBox="1"/>
          <p:nvPr/>
        </p:nvSpPr>
        <p:spPr>
          <a:xfrm>
            <a:off x="10092002" y="2686321"/>
            <a:ext cx="1818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Artificial Superintelligence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BC1810F9-D17B-1616-48DC-A6176A4BA7E6}"/>
              </a:ext>
            </a:extLst>
          </p:cNvPr>
          <p:cNvSpPr/>
          <p:nvPr/>
        </p:nvSpPr>
        <p:spPr>
          <a:xfrm>
            <a:off x="165829" y="3968499"/>
            <a:ext cx="11808542" cy="178259"/>
          </a:xfrm>
          <a:prstGeom prst="rightArrow">
            <a:avLst/>
          </a:prstGeom>
          <a:gradFill flip="none" rotWithShape="1">
            <a:gsLst>
              <a:gs pos="32000">
                <a:schemeClr val="accent6">
                  <a:lumMod val="40000"/>
                  <a:lumOff val="60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2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9BB75-1B29-93F9-D8AB-A671BADA9319}"/>
              </a:ext>
            </a:extLst>
          </p:cNvPr>
          <p:cNvSpPr txBox="1"/>
          <p:nvPr/>
        </p:nvSpPr>
        <p:spPr>
          <a:xfrm>
            <a:off x="217629" y="378002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1950s – 1980s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D3D9EF-36D6-6319-BA23-37FE306CA9D6}"/>
              </a:ext>
            </a:extLst>
          </p:cNvPr>
          <p:cNvSpPr txBox="1"/>
          <p:nvPr/>
        </p:nvSpPr>
        <p:spPr>
          <a:xfrm>
            <a:off x="2185326" y="378002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1990s – 2015s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4C80F1-BC9D-13FA-13E0-D654C687707C}"/>
              </a:ext>
            </a:extLst>
          </p:cNvPr>
          <p:cNvSpPr txBox="1"/>
          <p:nvPr/>
        </p:nvSpPr>
        <p:spPr>
          <a:xfrm>
            <a:off x="4269700" y="377776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2015s – 2020s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6E788-9B14-2990-A3A2-F947560DD464}"/>
              </a:ext>
            </a:extLst>
          </p:cNvPr>
          <p:cNvSpPr txBox="1"/>
          <p:nvPr/>
        </p:nvSpPr>
        <p:spPr>
          <a:xfrm>
            <a:off x="6432389" y="377776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2020s – 2030s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3FEDFF-4295-0FCB-967F-173C33362ACA}"/>
              </a:ext>
            </a:extLst>
          </p:cNvPr>
          <p:cNvSpPr txBox="1"/>
          <p:nvPr/>
        </p:nvSpPr>
        <p:spPr>
          <a:xfrm>
            <a:off x="8455837" y="377776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2030s – 2040s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C4E1BA-9FCA-E648-C37C-D0D832217D2D}"/>
              </a:ext>
            </a:extLst>
          </p:cNvPr>
          <p:cNvSpPr txBox="1"/>
          <p:nvPr/>
        </p:nvSpPr>
        <p:spPr>
          <a:xfrm>
            <a:off x="10479285" y="3777766"/>
            <a:ext cx="1218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2040s &amp; beyond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192A1A-A98E-20EF-8A57-1619262CA430}"/>
              </a:ext>
            </a:extLst>
          </p:cNvPr>
          <p:cNvCxnSpPr/>
          <p:nvPr/>
        </p:nvCxnSpPr>
        <p:spPr>
          <a:xfrm>
            <a:off x="426117" y="531724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8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B3B3094-C8DB-4D2E-5C83-4C4CBD55DD41}"/>
              </a:ext>
            </a:extLst>
          </p:cNvPr>
          <p:cNvSpPr txBox="1"/>
          <p:nvPr/>
        </p:nvSpPr>
        <p:spPr>
          <a:xfrm>
            <a:off x="299655" y="113632"/>
            <a:ext cx="2455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Agentic 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ED010-0171-A31C-CD7E-A7655BE25A90}"/>
              </a:ext>
            </a:extLst>
          </p:cNvPr>
          <p:cNvSpPr txBox="1"/>
          <p:nvPr/>
        </p:nvSpPr>
        <p:spPr>
          <a:xfrm>
            <a:off x="299655" y="1231685"/>
            <a:ext cx="586517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Agentic AI refers to </a:t>
            </a:r>
            <a:r>
              <a:rPr lang="en-US" sz="1400" b="1" dirty="0"/>
              <a:t>AI systems that operate autonomously</a:t>
            </a:r>
            <a:r>
              <a:rPr lang="en-US" sz="1400" dirty="0"/>
              <a:t>, executing multi-step tasks, making decisions, and adapting dynamically with minimal human oversight.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How to Understand Agentic AI?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Moves beyond static responses to </a:t>
            </a:r>
            <a:r>
              <a:rPr lang="en-US" sz="1400" b="1" dirty="0"/>
              <a:t>goal-driven</a:t>
            </a:r>
            <a:r>
              <a:rPr lang="en-US" sz="1400" dirty="0"/>
              <a:t>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</a:t>
            </a:r>
            <a:r>
              <a:rPr lang="en-US" sz="1400" b="1" dirty="0"/>
              <a:t>memory, planning, and reasoning</a:t>
            </a:r>
            <a:r>
              <a:rPr lang="en-US" sz="1400" dirty="0"/>
              <a:t> to complete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Think of it as an </a:t>
            </a:r>
            <a:r>
              <a:rPr lang="en-US" sz="1400" b="1" dirty="0"/>
              <a:t>AI assistant that can take actions</a:t>
            </a:r>
            <a:r>
              <a:rPr lang="en-US" sz="1400" dirty="0"/>
              <a:t> rather than just providing answers.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Purpose of Agentic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Enable AI to </a:t>
            </a:r>
            <a:r>
              <a:rPr lang="en-US" sz="1400" b="1" dirty="0"/>
              <a:t>act on its own</a:t>
            </a:r>
            <a:r>
              <a:rPr lang="en-US" sz="1400" dirty="0"/>
              <a:t>, reducing manual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 for </a:t>
            </a:r>
            <a:r>
              <a:rPr lang="en-US" sz="1400" b="1" dirty="0"/>
              <a:t>long-term decision-making</a:t>
            </a:r>
            <a:r>
              <a:rPr lang="en-US" sz="1400" dirty="0"/>
              <a:t> and self-improvement.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4D5C9E-446E-448F-84F4-9327558C8E67}"/>
              </a:ext>
            </a:extLst>
          </p:cNvPr>
          <p:cNvCxnSpPr/>
          <p:nvPr/>
        </p:nvCxnSpPr>
        <p:spPr>
          <a:xfrm>
            <a:off x="6381135" y="1155400"/>
            <a:ext cx="0" cy="3819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4DFDC2-670F-0473-4550-F499A6E81444}"/>
              </a:ext>
            </a:extLst>
          </p:cNvPr>
          <p:cNvSpPr txBox="1"/>
          <p:nvPr/>
        </p:nvSpPr>
        <p:spPr>
          <a:xfrm>
            <a:off x="6995423" y="1662572"/>
            <a:ext cx="40855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“Agentic AI acts as an </a:t>
            </a:r>
            <a:r>
              <a:rPr lang="en-US" b="1" i="1" dirty="0">
                <a:solidFill>
                  <a:srgbClr val="0070C0"/>
                </a:solidFill>
              </a:rPr>
              <a:t>executor of tasks </a:t>
            </a:r>
            <a:r>
              <a:rPr lang="en-US" i="1" dirty="0">
                <a:solidFill>
                  <a:srgbClr val="0070C0"/>
                </a:solidFill>
              </a:rPr>
              <a:t>based on given instructions, capable of orchestrating multiple tasks efficiently. </a:t>
            </a:r>
          </a:p>
          <a:p>
            <a:pPr algn="ctr"/>
            <a:endParaRPr lang="en-US" i="1" dirty="0">
              <a:solidFill>
                <a:srgbClr val="0070C0"/>
              </a:solidFill>
            </a:endParaRPr>
          </a:p>
          <a:p>
            <a:pPr algn="ctr"/>
            <a:r>
              <a:rPr lang="en-US" i="1" dirty="0">
                <a:solidFill>
                  <a:srgbClr val="0070C0"/>
                </a:solidFill>
              </a:rPr>
              <a:t>It serves as an </a:t>
            </a:r>
            <a:r>
              <a:rPr lang="en-US" b="1" i="1" dirty="0">
                <a:solidFill>
                  <a:srgbClr val="0070C0"/>
                </a:solidFill>
              </a:rPr>
              <a:t>accelerator</a:t>
            </a:r>
            <a:r>
              <a:rPr lang="en-US" i="1" dirty="0">
                <a:solidFill>
                  <a:srgbClr val="0070C0"/>
                </a:solidFill>
              </a:rPr>
              <a:t>, streamlining processes while </a:t>
            </a:r>
            <a:r>
              <a:rPr lang="en-US" b="1" i="1" dirty="0">
                <a:solidFill>
                  <a:srgbClr val="0070C0"/>
                </a:solidFill>
              </a:rPr>
              <a:t>still requiring human oversight </a:t>
            </a:r>
            <a:r>
              <a:rPr lang="en-US" i="1" dirty="0">
                <a:solidFill>
                  <a:srgbClr val="0070C0"/>
                </a:solidFill>
              </a:rPr>
              <a:t>for guidance and validation of outputs.”</a:t>
            </a:r>
          </a:p>
          <a:p>
            <a:pPr algn="r"/>
            <a:endParaRPr lang="en-US" i="1" dirty="0">
              <a:solidFill>
                <a:srgbClr val="0070C0"/>
              </a:solidFill>
            </a:endParaRPr>
          </a:p>
          <a:p>
            <a:pPr algn="r"/>
            <a:r>
              <a:rPr lang="en-US" i="1" dirty="0">
                <a:solidFill>
                  <a:srgbClr val="0070C0"/>
                </a:solidFill>
              </a:rPr>
              <a:t>Vasudevan Seshadri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D4FE95-8257-1D9E-E41A-3CA2DC98124E}"/>
              </a:ext>
            </a:extLst>
          </p:cNvPr>
          <p:cNvCxnSpPr/>
          <p:nvPr/>
        </p:nvCxnSpPr>
        <p:spPr>
          <a:xfrm>
            <a:off x="432619" y="585129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23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299655" y="84135"/>
            <a:ext cx="2731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AI’s Agent SDK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EF8DF-D3BE-76CD-DA64-DA819E5DA002}"/>
              </a:ext>
            </a:extLst>
          </p:cNvPr>
          <p:cNvSpPr txBox="1"/>
          <p:nvPr/>
        </p:nvSpPr>
        <p:spPr>
          <a:xfrm>
            <a:off x="346275" y="997565"/>
            <a:ext cx="11499449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March 2025, </a:t>
            </a:r>
            <a:r>
              <a:rPr lang="en-US" dirty="0" err="1"/>
              <a:t>OpenAI</a:t>
            </a:r>
            <a:r>
              <a:rPr lang="en-US" dirty="0"/>
              <a:t> introduced the Agents SDK, an open-source python framework designed to enhance AI agents with tools and capabilities for autonomous task execution.</a:t>
            </a:r>
          </a:p>
          <a:p>
            <a:endParaRPr lang="en-US" b="1" dirty="0"/>
          </a:p>
          <a:p>
            <a:r>
              <a:rPr lang="en-US" b="1" dirty="0"/>
              <a:t>What are tools?</a:t>
            </a:r>
            <a:r>
              <a:rPr lang="en-US" dirty="0"/>
              <a:t> </a:t>
            </a:r>
          </a:p>
          <a:p>
            <a:r>
              <a:rPr lang="en-US" dirty="0"/>
              <a:t>In </a:t>
            </a:r>
            <a:r>
              <a:rPr lang="en-US" b="1" dirty="0"/>
              <a:t>Agentic AI</a:t>
            </a:r>
            <a:r>
              <a:rPr lang="en-US" dirty="0"/>
              <a:t>, a </a:t>
            </a:r>
            <a:r>
              <a:rPr lang="en-US" b="1" dirty="0"/>
              <a:t>tool</a:t>
            </a:r>
            <a:r>
              <a:rPr lang="en-US" dirty="0"/>
              <a:t> refers to an external capability or function that an AI agents can invoke to complete tasks beyond its built-in abilities.</a:t>
            </a:r>
          </a:p>
          <a:p>
            <a:endParaRPr lang="en-US" dirty="0"/>
          </a:p>
          <a:p>
            <a:r>
              <a:rPr lang="en-US" b="1" dirty="0"/>
              <a:t>What are the new capabilities?</a:t>
            </a:r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Function Tools</a:t>
            </a:r>
            <a:r>
              <a:rPr lang="en-US" sz="1600" dirty="0"/>
              <a:t> – Allows the agent to execute predefined functions (e.g., fetching stock prices, running calculations).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Web Search</a:t>
            </a:r>
            <a:r>
              <a:rPr lang="en-US" sz="1600" dirty="0"/>
              <a:t> – Enables agents to query the internet for real-time information.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File Processing</a:t>
            </a:r>
            <a:r>
              <a:rPr lang="en-US" sz="1600" dirty="0"/>
              <a:t> – Reads, writes, and extracts structured data from files (CSV, JSON, PDFs, etc.).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Memory &amp; State Management</a:t>
            </a:r>
            <a:r>
              <a:rPr lang="en-US" sz="1600" dirty="0"/>
              <a:t> – Maintains context across multiple interactions for continuity.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Data Retrieval</a:t>
            </a:r>
            <a:r>
              <a:rPr lang="en-US" sz="1600" dirty="0"/>
              <a:t> – Queries structured and unstructured data sources (vector databases, SQL, etc.).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Integration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Connects to external services (e.g., databases, CRM systems, financial services).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 Execution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Runs code snippets in Python, JavaScript, etc., to compute or transform data dynamically.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543984-F154-B014-F882-2E08A841C67A}"/>
              </a:ext>
            </a:extLst>
          </p:cNvPr>
          <p:cNvCxnSpPr/>
          <p:nvPr/>
        </p:nvCxnSpPr>
        <p:spPr>
          <a:xfrm>
            <a:off x="432619" y="555632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2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299655" y="74303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 -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EF8DF-D3BE-76CD-DA64-DA819E5DA002}"/>
              </a:ext>
            </a:extLst>
          </p:cNvPr>
          <p:cNvSpPr txBox="1"/>
          <p:nvPr/>
        </p:nvSpPr>
        <p:spPr>
          <a:xfrm>
            <a:off x="9518754" y="3050659"/>
            <a:ext cx="25458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software engineer</a:t>
            </a:r>
            <a:r>
              <a:rPr lang="en-US" dirty="0"/>
              <a:t> to analyze source code, document logic, and execute technical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ADF/JSON File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Snowflake/Stored-procedure analysis</a:t>
            </a:r>
          </a:p>
          <a:p>
            <a:endParaRPr lang="en-US" b="1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E1BF60-C091-F918-A508-C0CD2544E876}"/>
              </a:ext>
            </a:extLst>
          </p:cNvPr>
          <p:cNvCxnSpPr/>
          <p:nvPr/>
        </p:nvCxnSpPr>
        <p:spPr>
          <a:xfrm>
            <a:off x="432619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183193-D05D-D1D0-1C3E-C757F541B166}"/>
              </a:ext>
            </a:extLst>
          </p:cNvPr>
          <p:cNvSpPr/>
          <p:nvPr/>
        </p:nvSpPr>
        <p:spPr>
          <a:xfrm>
            <a:off x="5081666" y="861934"/>
            <a:ext cx="2061147" cy="584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Trader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830F09-2BA5-D787-AC4F-739E387459BC}"/>
              </a:ext>
            </a:extLst>
          </p:cNvPr>
          <p:cNvSpPr/>
          <p:nvPr/>
        </p:nvSpPr>
        <p:spPr>
          <a:xfrm>
            <a:off x="432619" y="2151089"/>
            <a:ext cx="2123204" cy="53215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Agent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36C9CE-9EFC-E222-A5CA-D1507AA8F2BA}"/>
              </a:ext>
            </a:extLst>
          </p:cNvPr>
          <p:cNvSpPr/>
          <p:nvPr/>
        </p:nvSpPr>
        <p:spPr>
          <a:xfrm>
            <a:off x="5051686" y="2151089"/>
            <a:ext cx="2123204" cy="53215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Analyst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0EF24E-B36B-4F64-CC1D-2020959922C3}"/>
              </a:ext>
            </a:extLst>
          </p:cNvPr>
          <p:cNvSpPr/>
          <p:nvPr/>
        </p:nvSpPr>
        <p:spPr>
          <a:xfrm>
            <a:off x="9941380" y="2151089"/>
            <a:ext cx="2123204" cy="5321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B3DA53C-6856-B923-0FC0-3F819C4BCCD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3450962" y="-510189"/>
            <a:ext cx="704538" cy="4618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4BD70ED-2DC8-D8CC-20ED-FDDE8CE8354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5760495" y="1798296"/>
            <a:ext cx="704538" cy="1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537D570-9B42-577D-3ECF-5036DC488D9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8205342" y="-646551"/>
            <a:ext cx="704538" cy="4890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44444A-9D00-1A66-2EFE-3292C1E5A4F3}"/>
              </a:ext>
            </a:extLst>
          </p:cNvPr>
          <p:cNvSpPr txBox="1"/>
          <p:nvPr/>
        </p:nvSpPr>
        <p:spPr>
          <a:xfrm>
            <a:off x="299655" y="3050659"/>
            <a:ext cx="27827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sales representative</a:t>
            </a:r>
            <a:r>
              <a:rPr lang="en-US" dirty="0"/>
              <a:t> to engage with customers and provide details about available inventory.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agent</a:t>
            </a:r>
            <a:r>
              <a:rPr lang="en-US" dirty="0"/>
              <a:t> that can retrieve additional insights beyond inventory through </a:t>
            </a:r>
            <a:r>
              <a:rPr lang="en-US" b="1" dirty="0"/>
              <a:t>web searches</a:t>
            </a:r>
            <a:r>
              <a:rPr lang="en-US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C5C6E-8D7D-BA76-8CEC-F0A42EFBD4A1}"/>
              </a:ext>
            </a:extLst>
          </p:cNvPr>
          <p:cNvSpPr txBox="1"/>
          <p:nvPr/>
        </p:nvSpPr>
        <p:spPr>
          <a:xfrm>
            <a:off x="4853065" y="3073305"/>
            <a:ext cx="29268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financial analyst</a:t>
            </a:r>
            <a:r>
              <a:rPr lang="en-US" dirty="0"/>
              <a:t> to evaluate multi-year sales data and generate sales forecasts.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executive assistant</a:t>
            </a:r>
            <a:r>
              <a:rPr lang="en-US" dirty="0"/>
              <a:t> responsible for managing communications, including sending emails.</a:t>
            </a:r>
          </a:p>
        </p:txBody>
      </p:sp>
    </p:spTree>
    <p:extLst>
      <p:ext uri="{BB962C8B-B14F-4D97-AF65-F5344CB8AC3E}">
        <p14:creationId xmlns:p14="http://schemas.microsoft.com/office/powerpoint/2010/main" val="367654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4" y="271918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19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7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52439-6AF5-5D38-D5D2-5AB934AE383A}"/>
              </a:ext>
            </a:extLst>
          </p:cNvPr>
          <p:cNvSpPr txBox="1"/>
          <p:nvPr/>
        </p:nvSpPr>
        <p:spPr>
          <a:xfrm>
            <a:off x="299655" y="74303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F8585-FC8F-D680-0FDC-8831BAB64670}"/>
              </a:ext>
            </a:extLst>
          </p:cNvPr>
          <p:cNvCxnSpPr/>
          <p:nvPr/>
        </p:nvCxnSpPr>
        <p:spPr>
          <a:xfrm>
            <a:off x="432619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50F634-6B01-D651-D1B1-F2FADA24BA4C}"/>
              </a:ext>
            </a:extLst>
          </p:cNvPr>
          <p:cNvSpPr/>
          <p:nvPr/>
        </p:nvSpPr>
        <p:spPr>
          <a:xfrm>
            <a:off x="178943" y="1885010"/>
            <a:ext cx="1753444" cy="806246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Total Tokens </a:t>
            </a:r>
          </a:p>
          <a:p>
            <a:pPr algn="ctr"/>
            <a:r>
              <a:rPr lang="en-US" sz="2000" dirty="0"/>
              <a:t>2,562,236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A5704-18BF-DBC0-3A0B-B8EA205E7D2F}"/>
              </a:ext>
            </a:extLst>
          </p:cNvPr>
          <p:cNvSpPr/>
          <p:nvPr/>
        </p:nvSpPr>
        <p:spPr>
          <a:xfrm>
            <a:off x="178943" y="3181170"/>
            <a:ext cx="1753444" cy="806246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Total Requests </a:t>
            </a:r>
          </a:p>
          <a:p>
            <a:pPr algn="ctr"/>
            <a:r>
              <a:rPr lang="en-US" sz="2000" dirty="0"/>
              <a:t>777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CB9B1-154A-7E14-1F77-4FEAD148634D}"/>
              </a:ext>
            </a:extLst>
          </p:cNvPr>
          <p:cNvSpPr/>
          <p:nvPr/>
        </p:nvSpPr>
        <p:spPr>
          <a:xfrm>
            <a:off x="178943" y="4382729"/>
            <a:ext cx="1753444" cy="806246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Total Spent </a:t>
            </a:r>
          </a:p>
          <a:p>
            <a:pPr algn="ctr"/>
            <a:r>
              <a:rPr lang="en-US" sz="2800" dirty="0"/>
              <a:t>$5.28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E7A47E-D23F-34EC-9E1A-B226F8AB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48" y="1340703"/>
            <a:ext cx="9825609" cy="487756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4728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4" y="2719180"/>
            <a:ext cx="220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 Workflow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19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1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299655" y="74303"/>
            <a:ext cx="270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 Orchestration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E1BF60-C091-F918-A508-C0CD2544E876}"/>
              </a:ext>
            </a:extLst>
          </p:cNvPr>
          <p:cNvCxnSpPr/>
          <p:nvPr/>
        </p:nvCxnSpPr>
        <p:spPr>
          <a:xfrm>
            <a:off x="432619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D2A7A1-41B6-3809-CE19-54125905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68" y="683452"/>
            <a:ext cx="8331200" cy="154432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B032F-B08F-D8D1-3E1F-E0A14A3D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187" y="2365423"/>
            <a:ext cx="8320278" cy="424535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763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14301</TotalTime>
  <Words>859</Words>
  <Application>Microsoft Macintosh PowerPoint</Application>
  <PresentationFormat>Widescreen</PresentationFormat>
  <Paragraphs>115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Seshadri</dc:creator>
  <cp:lastModifiedBy>Vasudevan Seshadri</cp:lastModifiedBy>
  <cp:revision>18</cp:revision>
  <dcterms:created xsi:type="dcterms:W3CDTF">2025-03-23T18:18:01Z</dcterms:created>
  <dcterms:modified xsi:type="dcterms:W3CDTF">2025-04-02T16:39:32Z</dcterms:modified>
</cp:coreProperties>
</file>