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7559675" cy="106918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1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09480" y="222840"/>
            <a:ext cx="1097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rtl="0" algn="l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document/d/1giUKYxCevbwtgX-nXdzK377uOWLwutIx562jChIZsyo/edit?usp=sharing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1154880" y="1447920"/>
            <a:ext cx="8825040" cy="1878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60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Лекция по MatLab №1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5A40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ОСНОВЫ ПРОГРАММИРОВАНИЯ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Математические операции с массивами и матрицами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1103400" y="1752475"/>
            <a:ext cx="89460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Символьно математические операции ничем не отличаются от обычной математики. Можно использовать следующие основные математические операции над переменными (содержащим одного число):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 добавление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отнимание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 умножение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 деление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Напр. для добавления двух чисел в Command window нужно ввести: 5 + 6 [нажать Enter]. Или для умножения двух переменных хранящимися в них числами: a * b [нажать Enter].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Необходимо помнить, что делить на ноль в математике нельзя. При таком действии MatLab присвоит переменной ответа значение «Inf», то есть бесконечность (от слова «infinitive»)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1000" y="5991120"/>
            <a:ext cx="800640" cy="70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Математические операции с массивами и матрицами 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1103400" y="1727280"/>
            <a:ext cx="8946000" cy="452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Операции с массивами и матрицами могут иметь отличия, которые следует различать. Операции над элементами могут быть произведены в прямом назначении (умножение двух матриц в математике) или поэлементном (умножение 1-го элемента одного массива/матрицы на первый элемент второго массива/матрицы и так далее с каждым элементом). При этом для поэлементных операций к стандартной операции добавляется точка: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.* поэлементное умножение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./ поэлементное деление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.^ поэлементное поднесение в степень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Нужно отметить, что операции добавления и отнимания с массивами/матрицами и так происходит поэлементно, поэтому точка перед символами «+» и «-» не требуется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9720" y="5724240"/>
            <a:ext cx="800640" cy="70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Логические операции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1103400" y="1219320"/>
            <a:ext cx="8946000" cy="502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Логические операции применимы как непосредственно с числами, так и с переменными, содержащие эти числа. Логическими они названы потому, что результатом их работы есть логический вывод состоящий из </a:t>
            </a:r>
            <a:r>
              <a:rPr lang="ru-RU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четкого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одного ответа «да» (true - истина) или «нет» (false - ложь). С точки зрения Булевой алгебры («алгебра единиц/нулей») это ответы один («1») или ноль («0»).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Существует два типа логических операторов: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Операторы отношения - служат для сравнения двух величин, векторов или матриц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Логические операторы - служат для реализации поэлементных логических операций над элементами одинаковых по размеру массивов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Операторы отношения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103400" y="1219320"/>
            <a:ext cx="8946000" cy="502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Существуют следующие стандартные операторы отношения: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Равность </a:t>
            </a:r>
            <a:r>
              <a:rPr b="0" i="0" lang="ru-RU" sz="2000" u="none" cap="none" strike="noStrike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==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(Вопрос: «равны ли числа?»)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lang="ru-RU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Неравность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ru-RU" sz="2000" u="none" cap="none" strike="noStrike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~=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(Вопрос: «эти числа не равны?»)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Меньше </a:t>
            </a:r>
            <a:r>
              <a:rPr b="0" i="0" lang="ru-RU" sz="2000" u="none" cap="none" strike="noStrike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(Вопрос: «меньше ли первое число второго?»)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Больше </a:t>
            </a:r>
            <a:r>
              <a:rPr b="0" i="0" lang="ru-RU" sz="2000" u="none" cap="none" strike="noStrike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(Вопрос: «больше ли первое число второго?»)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Меньше равно </a:t>
            </a:r>
            <a:r>
              <a:rPr b="0" i="0" lang="ru-RU" sz="2000" u="none" cap="none" strike="noStrike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&lt;=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(Вопрос: «меньше или равно ли первое число второго?»)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Больше равно </a:t>
            </a:r>
            <a:r>
              <a:rPr b="0" i="0" lang="ru-RU" sz="2000" u="none" cap="none" strike="noStrike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&gt;=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(Вопрос: «больше или равно ли первое число второго?»)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Напр. при введении логической операции </a:t>
            </a:r>
            <a:r>
              <a:rPr b="0" i="0" lang="ru-RU" sz="2000" u="none" cap="none" strike="noStrike">
                <a:solidFill>
                  <a:srgbClr val="8E7CC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ru-RU" sz="2000" u="none" cap="none" strike="noStrike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ru-RU" sz="2000" u="none" cap="none" strike="noStrike">
                <a:solidFill>
                  <a:srgbClr val="8E7CC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[нажатие Enter] мы как бы спрашиваем компьютер: «три больше двух?» Ответ такой операции выдаёт нам единицу («да, больше»).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Логические операторы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1103400" y="1219325"/>
            <a:ext cx="9730200" cy="50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Логические операторы используются для операций над логикой – единицами и нулями. Для лучшего понимания можно рассмотреть раздел математики: операции над множествами.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Существуют следующие стандартные логические операторы: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01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500"/>
              <a:buFont typeface="Noto Sans Symbols"/>
              <a:buChar char="►"/>
            </a:pPr>
            <a:r>
              <a:rPr b="0" i="0" lang="ru-RU" sz="1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Логическое И ( &amp;&amp; ) - операция умножения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01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500"/>
              <a:buFont typeface="Noto Sans Symbols"/>
              <a:buChar char="►"/>
            </a:pPr>
            <a:r>
              <a:rPr b="0" i="0" lang="ru-RU" sz="1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Логическое ИЛИ ( || ) - операция добавления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01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500"/>
              <a:buFont typeface="Noto Sans Symbols"/>
              <a:buChar char="►"/>
            </a:pPr>
            <a:r>
              <a:rPr b="0" i="0" lang="ru-RU" sz="1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Логическое НЕ ( ~ ) - операция отрицания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Далее логические операторы варьируют между собой.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Напр. нам необходимо выполнить код при выполнении одновременно двух условий, когда переменная «а» находится в промежутке между числом пять и десять, это можно задать кодом: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19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i="0" lang="ru-RU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i="0" lang="ru-RU" sz="19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0" lang="ru-RU" sz="1900" u="none" cap="none" strike="noStrike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i="0" lang="ru-RU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ru-RU" sz="19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i="0" lang="ru-RU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i="0" lang="ru-RU" sz="19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ru-RU" sz="1900" u="none" cap="none" strike="noStrike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10 </a:t>
            </a:r>
            <a:endParaRPr i="0" sz="1900" u="none" cap="none" strike="noStrike">
              <a:solidFill>
                <a:srgbClr val="8E7CC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i="0" lang="ru-RU" sz="1900" u="none" cap="none" strike="noStrike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disp</a:t>
            </a:r>
            <a:r>
              <a:rPr i="0" lang="ru-RU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9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</a:t>
            </a:r>
            <a:r>
              <a:rPr i="0" lang="ru-RU" sz="19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Попадание! </a:t>
            </a:r>
            <a:r>
              <a:rPr lang="ru-RU" sz="19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</a:t>
            </a:r>
            <a:r>
              <a:rPr i="0" lang="ru-RU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% фун</a:t>
            </a:r>
            <a:r>
              <a:rPr lang="ru-RU"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к</a:t>
            </a:r>
            <a:r>
              <a:rPr i="0" lang="ru-RU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ция disp отображает фразу в </a:t>
            </a:r>
            <a:endParaRPr i="0" sz="19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3657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окно Command</a:t>
            </a:r>
            <a:r>
              <a:rPr lang="ru-RU"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ru-RU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endParaRPr i="0" sz="190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19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i="0" sz="1900" u="none" cap="none" strike="noStrike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9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(задаётся условие: «только если «а» больше 5-ти И одновременно меньше 10-ти – выполните следующие действия»)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Возникновение ошибки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103400" y="1168560"/>
            <a:ext cx="8946000" cy="351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Система MATLAB контролирует правильность написания программ и, при наличии ошибок, выдает соответствующее сообщение в окне команд (Command window). При этом указывается номер строки, где допущена ошибка, и характер ошибки.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После уяснения сути ошибки ее необходимо исправить в тексте программы, сохранить М-файл (создается в окне Editor) командой Save и снова выполнить программу. Перед этим желательно очистить окно команд от сообщения об ошибках с помощью команды clc (Очистить окно команд) в Command window.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1360" y="5076720"/>
            <a:ext cx="800640" cy="704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1061640" y="4968000"/>
            <a:ext cx="8946000" cy="11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 запуске программы на выполнение </a:t>
            </a:r>
            <a:r>
              <a:rPr b="0" i="0" lang="ru-RU" sz="2000" u="none" cap="none" strike="noStrike">
                <a:solidFill>
                  <a:srgbClr val="93C47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(run , F5)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М-файл </a:t>
            </a:r>
            <a:r>
              <a:rPr lang="ru-RU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сохранится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автоматически, для сохранения кода в случае зависания программы.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/>
          <p:nvPr/>
        </p:nvSpPr>
        <p:spPr>
          <a:xfrm>
            <a:off x="646200" y="452880"/>
            <a:ext cx="9403920" cy="77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Использование Help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1103400" y="1168560"/>
            <a:ext cx="8946000" cy="50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Умение пользоваться помощником при программировании это половина от успешного пользования любой программной средой! В MatLab предусмотрено несколько вариантов использования функцией Help: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Непосредственно в Command window. Для этого нужно написать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 искомая_функция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Напр.: </a:t>
            </a:r>
            <a:r>
              <a:rPr lang="ru-RU" sz="2000" u="none" cap="none" strike="noStrike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help </a:t>
            </a:r>
            <a:r>
              <a:rPr lang="ru-RU" sz="2000" u="none" cap="none" strike="noStrike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fft</a:t>
            </a:r>
            <a:endParaRPr sz="2000" u="none" cap="none" strike="noStrike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Используя кнопку F1, предварительно выделив нужную функцию </a:t>
            </a:r>
            <a:r>
              <a:rPr lang="ru-RU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курсором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мыши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Используя символ знака вопроса («?») на панели главного окна Matlab (визуальная оболочка)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646200" y="452880"/>
            <a:ext cx="94039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Пользование Help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1103400" y="1168560"/>
            <a:ext cx="8946000" cy="50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Пользование функцией Help через визуальную оболочку даёт следующие возможности: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Видно все возможные вариации использования функции. При этом описываются все вариации (синтаксис функции) входных и выходных параметров («аргументы» и «функции»), как на рисунке: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Описано все возможные вариации использования функции (Description) от простого к сложному.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0674" y="3162251"/>
            <a:ext cx="2682800" cy="2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646200" y="452880"/>
            <a:ext cx="94039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Пользование Help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1103400" y="1528560"/>
            <a:ext cx="8946000" cy="379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Показаны разнообразные примеры (Examples) при использовании функции в разных вариациях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Подробно описаны свойства (Properties) создаваемых объектов, например при построении графика функцией Plot можно настроить дополнительные свойства линии и графика, напр. ширину, цвет линии, области отображения графика, подписать оси.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646200" y="452880"/>
            <a:ext cx="9403920" cy="85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Особенности создания скрипта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103400" y="1168560"/>
            <a:ext cx="8946000" cy="423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Скрипт (или м-файл) можно создать либо из интерфейса главного окна, или командой «edit» из Command window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Сохранять скрипт стоит только на латинице с директорией, состоящей только из латинских букв, хотя последние версии Matlab работают с любой директорией, но на больших проектах лучше не рисковать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Можно создавать собственные функции (function) к которым можно обращаться из центрального файла. Все дополнительные функции стоит хранить в центральной рабочей директории создаваемой программы. Создание собственных функций упрощает работу с часто повторяющимися одинаковыми операциями.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2880000" y="1296000"/>
            <a:ext cx="8207640" cy="244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MatLab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(сокращение от англ. «Matrix Laboratory») — пакет прикладных программ для решения задач технических вычислений и одноимённый язык программирования, используемый в этом пакете. Пакет используют более миллиона инженерных и научных работников, он работает на большинстве современных операционных систем, включая </a:t>
            </a: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 OS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и </a:t>
            </a: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Windows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10368000" y="38484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320" y="1512000"/>
            <a:ext cx="1669320" cy="150012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646560" y="452880"/>
            <a:ext cx="94039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Что такое MatLab?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720000" y="3604320"/>
            <a:ext cx="94039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MatLab – </a:t>
            </a:r>
            <a:r>
              <a:rPr lang="ru-RU" sz="42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проприетарен</a:t>
            </a: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808000" y="4428000"/>
            <a:ext cx="8207640" cy="18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Стоимость программы: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Для домашнего пользования (нельзя создавать ПО для продаж) – от 95$;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Для студентов и обучения (нельзя создавать ПО для продаж) – от 55$;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ru-RU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Коммерческая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версия — около 2000 $.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>
            <a:off x="646200" y="452880"/>
            <a:ext cx="9403920" cy="85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Особенности создания скрипта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1027200" y="1168560"/>
            <a:ext cx="8946000" cy="5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06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80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MatLab работает в рабочей директории, которая определяется при первом запуске центрального м-файла программы. Узнать текущую рабочую директорию можно с помощью функции «pwd» (personal work directory). При первом запуске скрипта MatLab сам предложит изменить </a:t>
            </a:r>
            <a:r>
              <a:rPr lang="ru-RU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текущую</a:t>
            </a: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директорию «Change directory»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06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80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 любых программах существует возможность создать комментарий. Такие комментарии необходимо создавать в больших проектах, для описания тех или иных шагов работы программы. Это поможет Вам разобраться с кодом, после того как вы давно его не редактировали его или поможет разобраться в работе программы другому пользователю, </a:t>
            </a:r>
            <a:r>
              <a:rPr lang="ru-RU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редактируемому</a:t>
            </a: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Ваш код. В Matlab такие комментарии создаются с помощью символа процента (% или %%), после написания которого текст комментария будет выделен зеленым цветом. Комментарии лучше писать латиницей!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Важно знать, что с помощью комментариев можно временно отключать выполнение целых блоков программы. Для этого необходимо выделить строки блока программы, который не нужно выполнять и нажать </a:t>
            </a:r>
            <a:r>
              <a:rPr b="1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ctrl + R </a:t>
            </a: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или выбрать в контекстном меню «Comment»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520" y="5243760"/>
            <a:ext cx="800640" cy="70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/>
          <p:nvPr/>
        </p:nvSpPr>
        <p:spPr>
          <a:xfrm>
            <a:off x="646200" y="452880"/>
            <a:ext cx="9403920" cy="85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Практические задания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1103400" y="1168550"/>
            <a:ext cx="9594600" cy="5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Необходимо решить пример в Command Window:  						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ответ: 599,3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Задайте матрицу следующего формата: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Обратитесь к 4-му элементу созданной матрицы X. Обратитесь к элементу 2-го столбца и 2-го рядка созданной матрицы Х, в чём разница?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Измените элемент 1-го столбца и 2-го рядка созданной матрицы на любое число.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Проведите все операции сравнения с помощью операторов отношения над двумя числами: 4,345 и 4,324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Найдите в help функции создающую матрицу из случайных (rand) чисел и создайте с её помощью матрицу состоящую из 2х рядков и 3х столбиков.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Дополнительные задания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3000" y="1032000"/>
            <a:ext cx="2668320" cy="72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4100" y="1997150"/>
            <a:ext cx="1511640" cy="70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2880000" y="1296000"/>
            <a:ext cx="8207640" cy="24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0368000" y="38484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646560" y="452880"/>
            <a:ext cx="94039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Аналоги MatLab?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944360" y="1368360"/>
            <a:ext cx="8207640" cy="47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Аналогов у MatLab можно насчитать около десятка программ, но самые </a:t>
            </a:r>
            <a:r>
              <a:rPr lang="ru-RU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популярные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GNU Octave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Scilab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FreeLab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4908600"/>
            <a:ext cx="893520" cy="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00" y="3744000"/>
            <a:ext cx="106308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0360" y="2304360"/>
            <a:ext cx="899640" cy="89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864000" y="1296000"/>
            <a:ext cx="10223640" cy="223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Решения на основе MatLab: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обработка больших массивов данных;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машинное обучение;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интернет вещей (IoT): arduino, Raspberry Pi;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моделирование систем и комплексов;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обработка сигналов и изображений;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Front-end разработка;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 многое другое!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10368000" y="38484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646560" y="452880"/>
            <a:ext cx="94039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Возможности MatLab?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500000">
            <a:off x="4128840" y="4261680"/>
            <a:ext cx="941040" cy="55116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4896000" y="3532320"/>
            <a:ext cx="237564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MatLab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8000" y="5072400"/>
            <a:ext cx="1155240" cy="115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72000" y="5112000"/>
            <a:ext cx="1151640" cy="11516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3492000" y="5112000"/>
            <a:ext cx="1727640" cy="43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MATLAB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955600" y="5472000"/>
            <a:ext cx="280404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Язык программирования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588000" y="5112000"/>
            <a:ext cx="2015640" cy="43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SIMULINK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264000" y="5508000"/>
            <a:ext cx="280404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Среда разработки моделей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210598">
            <a:off x="6845400" y="4299840"/>
            <a:ext cx="941040" cy="55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646200" y="452880"/>
            <a:ext cx="940392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Почему MatLab?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103400" y="1168550"/>
            <a:ext cx="8946000" cy="5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 нём множество готовых, встроенных функций, несложных в обращении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Нет необходимости объявлять переменную и её тип в заголовке программы: все переменные создаются и заполняются по мере работы программы. Это упрощает создание переменных и контроль за типом этих переменных, но пропадает контроль за уникальностью создаваемых переменных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Есть возможность создания как консольных программ, так и программ с интерфейсом, а также их «запаковки» в формат приложения (*.exe)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Мощная система помощника и готовых решений другими пользователями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Существуют целые программные блоки (ToolBox) для подключения разнообразной аппаратной периферии, а также работы с разными задачами (моделирование, экономика, статистика, нейронные сети, обработка сигналов и картинок и т.д.)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Интерфейс программы MatLab: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1008000" y="1744560"/>
            <a:ext cx="8946000" cy="307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Интерфейс состоит из следующих основных частей: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Workspace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отображаются созданные переменные и их значения;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Command Window 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окно команд, где отображаются результаты работы скриптов, а </a:t>
            </a:r>
            <a:r>
              <a:rPr lang="ru-RU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также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где можно составить программу или проверить некоторые команды напрямую;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Editor 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окно написания скрипта «консольной» части программы.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Ввод и вывод данных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431650" y="1168549"/>
            <a:ext cx="9920100" cy="55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Для задания определенных значений переменным используется </a:t>
            </a:r>
            <a:r>
              <a:rPr b="0" i="1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оператор присваивания</a:t>
            </a: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вводимый знаком равенства ( = 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Имя_переменной = Выражение 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Напр.: </a:t>
            </a:r>
            <a:r>
              <a:rPr i="0" lang="ru-RU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time = </a:t>
            </a:r>
            <a:r>
              <a:rPr i="0" lang="ru-RU" sz="1800" u="none" cap="none" strike="noStrike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3.56</a:t>
            </a: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 этом дробные числа вводятся только через точку! </a:t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06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800"/>
              <a:buFont typeface="Noto Sans Symbols"/>
              <a:buChar char="►"/>
            </a:pPr>
            <a:r>
              <a:rPr b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Имя любой переменной должно быть уникальным. Имя должно начинаться с буквы, может содержать буквы, цифры и символ подчеркивания (_). Недопустимо включать в имена пробелы и специальные знаки.</a:t>
            </a:r>
            <a:endParaRPr b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06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800"/>
              <a:buFont typeface="Noto Sans Symbols"/>
              <a:buChar char="►"/>
            </a:pPr>
            <a:r>
              <a:rPr b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 языке MATLAB нет явных операторов ввода вывода данных в режиме диалога. Для вывода нет </a:t>
            </a:r>
            <a:r>
              <a:rPr lang="ru-RU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необходимости</a:t>
            </a:r>
            <a:r>
              <a:rPr b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после математического выражения ставить символ точку с запятой (;). Но если она не будет стоять, то в </a:t>
            </a:r>
            <a:r>
              <a:rPr lang="ru-RU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command</a:t>
            </a:r>
            <a:r>
              <a:rPr b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window</a:t>
            </a:r>
            <a:r>
              <a:rPr lang="ru-RU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будет выводится все промежуточные расчеты программы.</a:t>
            </a:r>
            <a:endParaRPr b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0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800"/>
              <a:buFont typeface="Noto Sans Symbols"/>
              <a:buChar char="►"/>
            </a:pPr>
            <a:r>
              <a:rPr b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 системным константам относятся:</a:t>
            </a:r>
            <a:endParaRPr b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</a:t>
            </a: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3,1415 … число “ПИ”;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или </a:t>
            </a:r>
            <a:r>
              <a:rPr b="1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</a:t>
            </a: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мнимые единицы;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NaN</a:t>
            </a: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неопределенность в виде 0/0;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</a:t>
            </a: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бесконечность типа а/0 ;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ans </a:t>
            </a:r>
            <a:r>
              <a:rPr b="0" i="0" lang="ru-RU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результат последней операции.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0400" y="2940720"/>
            <a:ext cx="800640" cy="70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0400" y="5482800"/>
            <a:ext cx="800640" cy="70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Создание массивов (векторов)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1103400" y="1168549"/>
            <a:ext cx="8946000" cy="5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Для создания вектора значений с шагом в MATLAB необходимо использовать оператор </a:t>
            </a:r>
            <a:r>
              <a:rPr b="0" i="1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двоеточие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b="0" i="0" lang="ru-RU" sz="2000" u="none" cap="none" strike="noStrike">
                <a:solidFill>
                  <a:srgbClr val="E0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), который представляется следующим образом: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= </a:t>
            </a:r>
            <a:r>
              <a:rPr b="1" i="1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Начальное_значение </a:t>
            </a: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i="1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Шаг </a:t>
            </a: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i="1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Конечное_значение </a:t>
            </a: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Напр.: 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time </a:t>
            </a:r>
            <a:r>
              <a:rPr i="0" lang="ru-RU" sz="20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ru-RU" sz="2000" u="none" cap="none" strike="noStrike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ru-RU" sz="20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ru-RU" sz="2000" u="none" cap="none" strike="noStrike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ru-RU" sz="20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ru-RU" sz="2000" u="none" cap="none" strike="noStrike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Вывод: в переменной time содержится массив: </a:t>
            </a:r>
            <a:r>
              <a:rPr b="0" i="0" lang="ru-RU" sz="2000" u="none" cap="none" strike="noStrike">
                <a:solidFill>
                  <a:srgbClr val="8E7CC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0, 1, 2, 3, 4 … 60</a:t>
            </a:r>
            <a:endParaRPr b="0" i="0" sz="20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Создание массива вручную выполняется благодаря операторам квадратных скобок [ ], следующим образом: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= [ </a:t>
            </a:r>
            <a:r>
              <a:rPr b="1" i="1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значение1</a:t>
            </a: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1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значение2</a:t>
            </a: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… , </a:t>
            </a:r>
            <a:r>
              <a:rPr b="1" i="1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значениеN </a:t>
            </a: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 этом вместо запятой можно оставлять пробелы.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Напр.: 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time </a:t>
            </a:r>
            <a:r>
              <a:rPr i="0" lang="ru-RU" sz="20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[ </a:t>
            </a:r>
            <a:r>
              <a:rPr i="0" lang="ru-RU" sz="2000" u="none" cap="none" strike="noStrike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lang="ru-RU" sz="20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lang="ru-RU" sz="20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]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или 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time </a:t>
            </a:r>
            <a:r>
              <a:rPr i="0" lang="ru-RU" sz="20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[ </a:t>
            </a:r>
            <a:r>
              <a:rPr lang="ru-RU" sz="20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0 1 2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]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Создание матриц выполняется следующей командой: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= </a:t>
            </a:r>
            <a:r>
              <a:rPr b="1" lang="ru-RU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1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значения_первого_рядка </a:t>
            </a: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</a:t>
            </a:r>
            <a:r>
              <a:rPr b="1" i="1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значения</a:t>
            </a:r>
            <a:r>
              <a:rPr b="1" i="1" lang="ru-RU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</a:t>
            </a:r>
            <a:r>
              <a:rPr b="1" i="1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второго</a:t>
            </a:r>
            <a:r>
              <a:rPr b="1" i="1" lang="ru-RU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</a:t>
            </a:r>
            <a:r>
              <a:rPr b="1" i="1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рядка </a:t>
            </a:r>
            <a:r>
              <a:rPr b="1" lang="ru-RU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Напр.: 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time </a:t>
            </a:r>
            <a:r>
              <a:rPr i="0" lang="ru-RU" sz="20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20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1 2 3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; </a:t>
            </a:r>
            <a:r>
              <a:rPr lang="ru-RU" sz="20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4 5 6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; </a:t>
            </a:r>
            <a:r>
              <a:rPr lang="ru-RU" sz="20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7 8 9</a:t>
            </a:r>
            <a:r>
              <a:rPr lang="ru-RU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200" u="none" cap="none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Обращение к элементам массива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103400" y="1752480"/>
            <a:ext cx="8946000" cy="44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Обращение к элементам массива делается в двух случаях: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Для обращения ради считывания текущего значения в массиве, чтоб использовать его или ознакомиться.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Напр., обращение к 3-му элементу массива time следует производить следующим образом: 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time(</a:t>
            </a:r>
            <a:r>
              <a:rPr i="0" lang="ru-RU" sz="2000" u="none" cap="none" strike="noStrike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i="0" sz="200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Для элемента матрицы во втором столбике и третьем рядке это выглядит так: 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time(</a:t>
            </a:r>
            <a:r>
              <a:rPr i="0" lang="ru-RU" sz="2000" u="none" cap="none" strike="noStrike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ru-RU" sz="2000" u="none" cap="none" strike="noStrike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Запятая в данном случае обязательна!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just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5A408"/>
              </a:buClr>
              <a:buSzPts val="1600"/>
              <a:buFont typeface="Noto Sans Symbols"/>
              <a:buChar char="►"/>
            </a:pPr>
            <a:r>
              <a:rPr b="1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Для изменения элемента массива.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Напр. Чтобы присвоить третьему элементу массива новое число необходимо сделать следующий запрос: 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time(</a:t>
            </a:r>
            <a:r>
              <a:rPr i="0" lang="ru-RU" sz="2000" u="none" cap="none" strike="noStrike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0" lang="ru-RU" sz="20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ru-RU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ru-RU" sz="2000" u="none" cap="none" strike="noStrike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34.3</a:t>
            </a:r>
            <a:endParaRPr i="0" sz="2000" u="none" cap="none" strike="noStrike">
              <a:solidFill>
                <a:srgbClr val="8E7CC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