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9" r:id="rId4"/>
    <p:sldId id="259" r:id="rId5"/>
    <p:sldId id="260" r:id="rId6"/>
    <p:sldId id="261" r:id="rId7"/>
    <p:sldId id="262" r:id="rId8"/>
    <p:sldId id="275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3"/>
  </p:normalViewPr>
  <p:slideViewPr>
    <p:cSldViewPr snapToGrid="0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36E3-2BAA-CA67-A3F8-EDF6DC0A1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453CF-2C87-FB05-6E36-F3565C2F7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2E9C-2BCA-1E24-DDEF-91AC4884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8217-BA30-837A-6A2E-799DA4ED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5E8C-B134-0243-AE68-86E2934E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69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4253-B479-93FC-8FFA-B178068B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8656-4AD9-0107-FE56-7CEAF714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68F6-7C0A-EB59-2CC2-BAC37F5B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D2D3-B996-4443-9EB0-4406A157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EFB3D-3587-18BB-1FAC-F22899F2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981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C488F-3F8B-0FAA-FDB8-AC2C0B913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48E7B-FA20-63D9-52DA-7A9F2E64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9455-F83C-9447-6E0F-EA0B922C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D734-2EB4-68DD-B63A-261682EE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1823-B8A9-925D-97E8-C573027B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263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C5DF-08E1-3FEC-AE16-2DEAAA6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8902-E0BA-FF2C-8F31-CA3CDA6E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A9DC-B4DE-37C6-0856-2BF9217F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9CEC-16E4-6C7A-FD06-6969DD53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BF6D-F6F3-04BA-7530-BBF21CF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1156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3551-21A4-4845-8709-B2CE6392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9A0B2-641B-334D-B951-58048F2A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364A-7C8E-0E7D-4CBE-3F36603E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9B08-FF95-1AC1-9A84-88BB2F2C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1F65-8E89-4770-1D56-8F2626A3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313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C31C-D9B4-7103-7811-3342807C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C8F6-E7E0-D504-B94F-D6200E8DB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67CE-3DD0-4A34-B8D2-94733723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1F88-D584-3BD0-FD2E-7081EF9A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8DD44-3193-4EED-5C98-00F3612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9000-C7BA-2183-715A-C796CD9E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215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F1B4-4A60-9F1A-2515-6D974658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1AB9-6CB2-837B-25A1-5B2C2743E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9504-31C3-71AB-324E-78F492FD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D67A0-4368-F817-5B58-F0C65220F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08B22-6D48-7941-39F8-74261B3FA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6BB0F-CF6D-2840-A34F-1594335E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3FAD2-FA5C-8B8F-FD7E-C89B4C1B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FB65F-DC94-678E-DD6B-06C77144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20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427B-4E5F-D065-D55A-02A0BD25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84641-5029-193B-CF97-0355E463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73638-BAFF-D35B-D75A-5E069CF7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F1E84-47E4-66F4-0343-A7ED6FBB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51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0C490-E7F0-A6D5-1671-2B2BD37B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B3C00-0A14-47E1-F5C7-A5120486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074A-A3A3-B305-B62C-4C23CD10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51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C9FC-3930-0B98-B2A5-3ECC17AE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DF99-F6F4-A740-37D5-C9A66F20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49691-A2C3-58B8-EC6D-0E0924F1C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F488D-C950-0F1E-3B3E-88825CFD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994E4-4D41-CF19-A05D-644B2E12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16095-8FA4-7BD0-0CEB-323C5598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766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2EE9-5ACC-A341-5C37-01905E6A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1E64C-83DB-D9BD-8852-955E86BD7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1CA2-A7FD-4BB8-66FF-D77C6EEF2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C9D-8705-618D-66B0-CB785533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9CFED-068D-0F2F-4EE9-D08BFFBF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A3B1-7300-92BF-986D-C7A5BBCB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7402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CAADD-AB8C-0EDD-3E64-C287A23A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A060-A4C4-9880-762B-9374F028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1A4D-063E-195E-C46A-AC9240429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0CCA-384D-B542-920A-AB9B5E1417B8}" type="datetimeFigureOut">
              <a:rPr lang="en-RU" smtClean="0"/>
              <a:t>02.09.2023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9C92-F0C0-43AE-C5B7-D3DABB247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755AD-A070-4906-F0EE-C1A44F619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6495-DC52-C44B-A898-91DED3135A3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4710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4">
            <a:extLst>
              <a:ext uri="{FF2B5EF4-FFF2-40B4-BE49-F238E27FC236}">
                <a16:creationId xmlns:a16="http://schemas.microsoft.com/office/drawing/2014/main" id="{B008A7FD-2F2E-0EC0-46B7-58C351D91066}"/>
              </a:ext>
            </a:extLst>
          </p:cNvPr>
          <p:cNvSpPr/>
          <p:nvPr/>
        </p:nvSpPr>
        <p:spPr>
          <a:xfrm>
            <a:off x="1154880" y="1447920"/>
            <a:ext cx="8825040" cy="1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Лекция по </a:t>
            </a:r>
            <a:r>
              <a:rPr lang="ru-RU" sz="60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r>
              <a:rPr lang="ru-RU" sz="6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№1</a:t>
            </a:r>
            <a:endParaRPr sz="6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79B587E2-C9E6-5868-B7C0-24ABAFAF267E}"/>
              </a:ext>
            </a:extLst>
          </p:cNvPr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ОСНОВЫ ПРОГРАММИРОВАНИЯ</a:t>
            </a:r>
            <a:endParaRPr lang="en-US" sz="2000" b="0" i="0" u="none" strike="noStrike" cap="none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5A77DDAB-09EC-CE87-711D-24C15A518AB6}"/>
              </a:ext>
            </a:extLst>
          </p:cNvPr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2C10E-1C46-1F5F-A9B4-7511426B0BD3}"/>
              </a:ext>
            </a:extLst>
          </p:cNvPr>
          <p:cNvSpPr txBox="1"/>
          <p:nvPr/>
        </p:nvSpPr>
        <p:spPr>
          <a:xfrm>
            <a:off x="1154880" y="5410080"/>
            <a:ext cx="3420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entury Gothic" panose="020B0502020202020204" pitchFamily="34" charset="0"/>
              </a:rPr>
              <a:t>Преподаватели</a:t>
            </a:r>
            <a:r>
              <a:rPr lang="en-US" sz="1600" dirty="0">
                <a:latin typeface="Century Gothic" panose="020B0502020202020204" pitchFamily="34" charset="0"/>
              </a:rPr>
              <a:t>:</a:t>
            </a:r>
          </a:p>
          <a:p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</a:rPr>
              <a:t>Севернов Владлен</a:t>
            </a:r>
          </a:p>
          <a:p>
            <a:r>
              <a:rPr lang="ru-RU" sz="1600" dirty="0">
                <a:latin typeface="Century Gothic" panose="020B0502020202020204" pitchFamily="34" charset="0"/>
              </a:rPr>
              <a:t>Севернов Богдан</a:t>
            </a:r>
            <a:endParaRPr lang="en-RU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8AD8-607D-3C36-95A8-B133E86742B1}"/>
              </a:ext>
            </a:extLst>
          </p:cNvPr>
          <p:cNvSpPr txBox="1">
            <a:spLocks/>
          </p:cNvSpPr>
          <p:nvPr/>
        </p:nvSpPr>
        <p:spPr>
          <a:xfrm>
            <a:off x="609480" y="222840"/>
            <a:ext cx="10972500" cy="124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Преподаватели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6B2B-483A-E608-69D5-59A2F5E9A74A}"/>
              </a:ext>
            </a:extLst>
          </p:cNvPr>
          <p:cNvSpPr txBox="1"/>
          <p:nvPr/>
        </p:nvSpPr>
        <p:spPr>
          <a:xfrm>
            <a:off x="609480" y="1101778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latin typeface="Century Gothic" panose="020B0502020202020204" pitchFamily="34" charset="0"/>
              </a:rPr>
              <a:t>Севернов Владлен</a:t>
            </a:r>
            <a:endParaRPr lang="en-US" sz="1800" b="1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Ex: Machine </a:t>
            </a:r>
            <a:r>
              <a:rPr lang="en-US" dirty="0">
                <a:latin typeface="Century Gothic" panose="020B0502020202020204" pitchFamily="34" charset="0"/>
              </a:rPr>
              <a:t>L</a:t>
            </a:r>
            <a:r>
              <a:rPr lang="en-US" sz="1800" dirty="0">
                <a:latin typeface="Century Gothic" panose="020B0502020202020204" pitchFamily="34" charset="0"/>
              </a:rPr>
              <a:t>earning </a:t>
            </a:r>
            <a:r>
              <a:rPr lang="en-US" dirty="0">
                <a:latin typeface="Century Gothic" panose="020B0502020202020204" pitchFamily="34" charset="0"/>
              </a:rPr>
              <a:t>E</a:t>
            </a:r>
            <a:r>
              <a:rPr lang="en-US" sz="1800" dirty="0">
                <a:latin typeface="Century Gothic" panose="020B0502020202020204" pitchFamily="34" charset="0"/>
              </a:rPr>
              <a:t>ngineer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Current: Machine </a:t>
            </a:r>
            <a:r>
              <a:rPr lang="en-US" dirty="0">
                <a:latin typeface="Century Gothic" panose="020B0502020202020204" pitchFamily="34" charset="0"/>
              </a:rPr>
              <a:t>L</a:t>
            </a:r>
            <a:r>
              <a:rPr lang="en-US" sz="1800" dirty="0">
                <a:latin typeface="Century Gothic" panose="020B0502020202020204" pitchFamily="34" charset="0"/>
              </a:rPr>
              <a:t>earning </a:t>
            </a:r>
            <a:r>
              <a:rPr lang="en-US" dirty="0">
                <a:latin typeface="Century Gothic" panose="020B0502020202020204" pitchFamily="34" charset="0"/>
              </a:rPr>
              <a:t>E</a:t>
            </a:r>
            <a:r>
              <a:rPr lang="en-US" sz="1800" dirty="0">
                <a:latin typeface="Century Gothic" panose="020B0502020202020204" pitchFamily="34" charset="0"/>
              </a:rPr>
              <a:t>ngineer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endParaRPr lang="ru-RU" sz="1800" dirty="0">
              <a:latin typeface="Century Gothic" panose="020B0502020202020204" pitchFamily="34" charset="0"/>
            </a:endParaRPr>
          </a:p>
          <a:p>
            <a:r>
              <a:rPr lang="ru-RU" sz="1800" b="1" dirty="0">
                <a:latin typeface="Century Gothic" panose="020B0502020202020204" pitchFamily="34" charset="0"/>
              </a:rPr>
              <a:t>Севернов Богдан</a:t>
            </a:r>
          </a:p>
          <a:p>
            <a:endParaRPr lang="ru-RU" sz="1800" b="1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Ex: Data </a:t>
            </a:r>
            <a:r>
              <a:rPr lang="en-US" dirty="0">
                <a:latin typeface="Century Gothic" panose="020B0502020202020204" pitchFamily="34" charset="0"/>
              </a:rPr>
              <a:t>Scientist</a:t>
            </a:r>
            <a:endParaRPr lang="en-US" sz="1800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Ex: Machine </a:t>
            </a:r>
            <a:r>
              <a:rPr lang="en-US" dirty="0">
                <a:latin typeface="Century Gothic" panose="020B0502020202020204" pitchFamily="34" charset="0"/>
              </a:rPr>
              <a:t>L</a:t>
            </a:r>
            <a:r>
              <a:rPr lang="en-US" sz="1800" dirty="0">
                <a:latin typeface="Century Gothic" panose="020B0502020202020204" pitchFamily="34" charset="0"/>
              </a:rPr>
              <a:t>earning </a:t>
            </a:r>
            <a:r>
              <a:rPr lang="en-US" dirty="0">
                <a:latin typeface="Century Gothic" panose="020B0502020202020204" pitchFamily="34" charset="0"/>
              </a:rPr>
              <a:t>E</a:t>
            </a:r>
            <a:r>
              <a:rPr lang="en-US" sz="1800" dirty="0">
                <a:latin typeface="Century Gothic" panose="020B0502020202020204" pitchFamily="34" charset="0"/>
              </a:rPr>
              <a:t>ngineer</a:t>
            </a:r>
          </a:p>
          <a:p>
            <a:endParaRPr lang="ru-RU" sz="1800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Current: Machine </a:t>
            </a:r>
            <a:r>
              <a:rPr lang="en-US" dirty="0">
                <a:latin typeface="Century Gothic" panose="020B0502020202020204" pitchFamily="34" charset="0"/>
              </a:rPr>
              <a:t>L</a:t>
            </a:r>
            <a:r>
              <a:rPr lang="en-US" sz="1800" dirty="0">
                <a:latin typeface="Century Gothic" panose="020B0502020202020204" pitchFamily="34" charset="0"/>
              </a:rPr>
              <a:t>earning </a:t>
            </a:r>
            <a:r>
              <a:rPr lang="en-US" dirty="0">
                <a:latin typeface="Century Gothic" panose="020B0502020202020204" pitchFamily="34" charset="0"/>
              </a:rPr>
              <a:t>E</a:t>
            </a:r>
            <a:r>
              <a:rPr lang="en-US" sz="1800" dirty="0">
                <a:latin typeface="Century Gothic" panose="020B0502020202020204" pitchFamily="34" charset="0"/>
              </a:rPr>
              <a:t>ngineer</a:t>
            </a:r>
            <a:endParaRPr lang="ru-RU" sz="1800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endParaRPr lang="en-RU" sz="1800" dirty="0">
              <a:latin typeface="Century Gothic" panose="020B0502020202020204" pitchFamily="34" charset="0"/>
            </a:endParaRPr>
          </a:p>
        </p:txBody>
      </p:sp>
      <p:pic>
        <p:nvPicPr>
          <p:cNvPr id="1028" name="Picture 4" descr="Shares and investments, financial news, and information about SberBank for  shareholders and investors — SberBank">
            <a:extLst>
              <a:ext uri="{FF2B5EF4-FFF2-40B4-BE49-F238E27FC236}">
                <a16:creationId xmlns:a16="http://schemas.microsoft.com/office/drawing/2014/main" id="{BAD81AD7-8607-7793-A3A6-9A55D44D0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t="13783" r="15542" b="11784"/>
          <a:stretch/>
        </p:blipFill>
        <p:spPr bwMode="auto">
          <a:xfrm>
            <a:off x="661273" y="1972006"/>
            <a:ext cx="504497" cy="5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Билайн — Википедия">
            <a:extLst>
              <a:ext uri="{FF2B5EF4-FFF2-40B4-BE49-F238E27FC236}">
                <a16:creationId xmlns:a16="http://schemas.microsoft.com/office/drawing/2014/main" id="{5F8074B2-6C99-C2C4-AC1B-EAB309F9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3" y="2729930"/>
            <a:ext cx="1069428" cy="7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4209AC-D034-92E7-4AA7-8A2DDABF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361" y="1673176"/>
            <a:ext cx="917581" cy="10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547D0A6-F29B-490D-091A-CCCAE785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90" y="1924402"/>
            <a:ext cx="528441" cy="5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Фирменный стиль ФКН – Факультет компьютерных наук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AFBC4A2B-67AC-2E45-0D91-34E9FDCF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491" y="2077325"/>
            <a:ext cx="754982" cy="2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res and investments, financial news, and information about SberBank for  shareholders and investors — SberBank">
            <a:extLst>
              <a:ext uri="{FF2B5EF4-FFF2-40B4-BE49-F238E27FC236}">
                <a16:creationId xmlns:a16="http://schemas.microsoft.com/office/drawing/2014/main" id="{F8D3BC90-D381-88C9-3C27-4CCD6108F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t="13783" r="15542" b="11784"/>
          <a:stretch/>
        </p:blipFill>
        <p:spPr bwMode="auto">
          <a:xfrm>
            <a:off x="639697" y="4418851"/>
            <a:ext cx="504497" cy="5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iffeisen Online">
            <a:extLst>
              <a:ext uri="{FF2B5EF4-FFF2-40B4-BE49-F238E27FC236}">
                <a16:creationId xmlns:a16="http://schemas.microsoft.com/office/drawing/2014/main" id="{EE0E4C0C-2708-AAD7-EA30-AFFDD9788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0" y="5329732"/>
            <a:ext cx="400910" cy="40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Билайн — Википедия">
            <a:extLst>
              <a:ext uri="{FF2B5EF4-FFF2-40B4-BE49-F238E27FC236}">
                <a16:creationId xmlns:a16="http://schemas.microsoft.com/office/drawing/2014/main" id="{8BAA186F-DB10-2783-9902-426BAA0C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5986651"/>
            <a:ext cx="1069428" cy="7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8E970C39-6963-CAE7-AD0C-71A52FCA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361" y="4401308"/>
            <a:ext cx="917581" cy="10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54DBD37-3152-5D45-55BD-9392DF8F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90" y="4652534"/>
            <a:ext cx="528441" cy="5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Фирменный стиль ФКН – Факультет компьютерных наук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F85BD68-5A0D-9827-D1C2-3E61348CE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491" y="4805457"/>
            <a:ext cx="754982" cy="2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ОТП Банк: горячая линия, контакты • адрес, номер телефона">
            <a:extLst>
              <a:ext uri="{FF2B5EF4-FFF2-40B4-BE49-F238E27FC236}">
                <a16:creationId xmlns:a16="http://schemas.microsoft.com/office/drawing/2014/main" id="{CE360ADC-EAA2-2F4A-252C-1A87A076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11" y="4411741"/>
            <a:ext cx="748678" cy="5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2C387-0DE1-3D44-76A0-CF760682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0" y="3230479"/>
            <a:ext cx="1676783" cy="2346157"/>
          </a:xfrm>
          <a:prstGeom prst="rect">
            <a:avLst/>
          </a:prstGeom>
        </p:spPr>
      </p:pic>
      <p:pic>
        <p:nvPicPr>
          <p:cNvPr id="2050" name="Picture 2" descr="Бесплатные лицензии на Solidworks, MATLAB и Simulink для студентов и  преподавателей МГТУ им. Н.Э. Баумана | Кафедра СМ-10 &quot;Колесные Машины&quot; МГТУ  им. Н.Э. Баумана">
            <a:extLst>
              <a:ext uri="{FF2B5EF4-FFF2-40B4-BE49-F238E27FC236}">
                <a16:creationId xmlns:a16="http://schemas.microsoft.com/office/drawing/2014/main" id="{3B3E7634-EAD1-E3BE-BE13-FF1042ED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36" y="3820027"/>
            <a:ext cx="1506451" cy="135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AD06B3-4DA0-B406-588F-BFD2AB7C6E57}"/>
              </a:ext>
            </a:extLst>
          </p:cNvPr>
          <p:cNvCxnSpPr>
            <a:cxnSpLocks/>
            <a:stCxn id="2050" idx="3"/>
          </p:cNvCxnSpPr>
          <p:nvPr/>
        </p:nvCxnSpPr>
        <p:spPr>
          <a:xfrm>
            <a:off x="2299287" y="4496802"/>
            <a:ext cx="925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2B72EB-123C-A73A-08E4-8DF114037A40}"/>
              </a:ext>
            </a:extLst>
          </p:cNvPr>
          <p:cNvCxnSpPr/>
          <p:nvPr/>
        </p:nvCxnSpPr>
        <p:spPr>
          <a:xfrm flipV="1">
            <a:off x="5658660" y="4496802"/>
            <a:ext cx="14093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7365BDA3-5146-5276-B36B-C8DFC231E252}"/>
              </a:ext>
            </a:extLst>
          </p:cNvPr>
          <p:cNvSpPr/>
          <p:nvPr/>
        </p:nvSpPr>
        <p:spPr>
          <a:xfrm>
            <a:off x="7445653" y="3688236"/>
            <a:ext cx="4333264" cy="188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Делать задания из учебника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cap="none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entury Gothic"/>
                <a:ea typeface="Arial"/>
                <a:cs typeface="Arial"/>
                <a:sym typeface="Century Gothic"/>
              </a:rPr>
              <a:t>Работать на семинарах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latin typeface="Century Gothic"/>
              <a:ea typeface="Arial"/>
              <a:cs typeface="Arial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entury Gothic"/>
                <a:ea typeface="Arial"/>
                <a:cs typeface="Arial"/>
                <a:sym typeface="Century Gothic"/>
              </a:rPr>
              <a:t>Делать ДЗ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9B2C91-4C5B-B1DD-B0C4-49FE971FD9F5}"/>
              </a:ext>
            </a:extLst>
          </p:cNvPr>
          <p:cNvSpPr txBox="1">
            <a:spLocks/>
          </p:cNvSpPr>
          <p:nvPr/>
        </p:nvSpPr>
        <p:spPr>
          <a:xfrm>
            <a:off x="609480" y="222840"/>
            <a:ext cx="10972500" cy="124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/>
                <a:ea typeface="Arial"/>
                <a:cs typeface="Arial"/>
                <a:sym typeface="Century Gothic"/>
              </a:rPr>
              <a:t>Что надо делать</a:t>
            </a:r>
            <a:endParaRPr lang="en-GB"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1E21D-B677-C9C1-AA73-756D97B9BEFD}"/>
              </a:ext>
            </a:extLst>
          </p:cNvPr>
          <p:cNvSpPr txBox="1"/>
          <p:nvPr/>
        </p:nvSpPr>
        <p:spPr>
          <a:xfrm>
            <a:off x="898642" y="3039050"/>
            <a:ext cx="1676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Установить</a:t>
            </a:r>
          </a:p>
          <a:p>
            <a:pPr algn="ctr"/>
            <a:r>
              <a:rPr lang="en-US" dirty="0">
                <a:latin typeface="Century Gothic"/>
                <a:sym typeface="Century Gothic"/>
              </a:rPr>
              <a:t>MATLAB</a:t>
            </a:r>
            <a:endParaRPr lang="en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0EE13-613A-CBEA-5D6F-F5D8A31DE224}"/>
              </a:ext>
            </a:extLst>
          </p:cNvPr>
          <p:cNvSpPr txBox="1"/>
          <p:nvPr/>
        </p:nvSpPr>
        <p:spPr>
          <a:xfrm>
            <a:off x="3413006" y="1944359"/>
            <a:ext cx="2057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entury Gothic"/>
                <a:sym typeface="Century Gothic"/>
              </a:rPr>
              <a:t>Читать теорию и </a:t>
            </a:r>
          </a:p>
          <a:p>
            <a:pPr algn="ctr"/>
            <a:r>
              <a:rPr lang="ru-RU" dirty="0">
                <a:latin typeface="Century Gothic"/>
                <a:sym typeface="Century Gothic"/>
              </a:rPr>
              <a:t>разбирать примеры из учебника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044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;p15">
            <a:extLst>
              <a:ext uri="{FF2B5EF4-FFF2-40B4-BE49-F238E27FC236}">
                <a16:creationId xmlns:a16="http://schemas.microsoft.com/office/drawing/2014/main" id="{6ED6FF2E-AD95-0B57-0487-9CB61A2F4C46}"/>
              </a:ext>
            </a:extLst>
          </p:cNvPr>
          <p:cNvSpPr/>
          <p:nvPr/>
        </p:nvSpPr>
        <p:spPr>
          <a:xfrm>
            <a:off x="2880000" y="1296000"/>
            <a:ext cx="8207640" cy="24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(сокращение от англ. «Matrix Laboratory») — пакет прикладных программ для решения задач технических вычислений и одноимённый язык программирования, используемый в этом пакете. Пакет используют более миллиона инженерных и научных работников, он работает на большинстве современных операционных систем, включая </a:t>
            </a:r>
            <a:r>
              <a:rPr lang="ru-RU" sz="2000" b="1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2000" b="1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Mac OS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lang="ru-RU" sz="2000" b="1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Windows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BB960023-4C75-2A54-ACB2-B316F536A35D}"/>
              </a:ext>
            </a:extLst>
          </p:cNvPr>
          <p:cNvSpPr/>
          <p:nvPr/>
        </p:nvSpPr>
        <p:spPr>
          <a:xfrm>
            <a:off x="10368000" y="38484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66;p15">
            <a:extLst>
              <a:ext uri="{FF2B5EF4-FFF2-40B4-BE49-F238E27FC236}">
                <a16:creationId xmlns:a16="http://schemas.microsoft.com/office/drawing/2014/main" id="{D14C4718-FD7F-3BC2-1B37-6BA39DA660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0320" y="1512000"/>
            <a:ext cx="1669320" cy="1500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EF9CE477-BFFC-86BF-16D8-E92AC569DBCC}"/>
              </a:ext>
            </a:extLst>
          </p:cNvPr>
          <p:cNvSpPr/>
          <p:nvPr/>
        </p:nvSpPr>
        <p:spPr>
          <a:xfrm>
            <a:off x="64656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Что такое </a:t>
            </a:r>
            <a:r>
              <a:rPr lang="ru-RU" sz="42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r>
              <a:rPr lang="ru-RU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8;p15">
            <a:extLst>
              <a:ext uri="{FF2B5EF4-FFF2-40B4-BE49-F238E27FC236}">
                <a16:creationId xmlns:a16="http://schemas.microsoft.com/office/drawing/2014/main" id="{764C210A-EEB8-845A-44C3-4FC878A011A8}"/>
              </a:ext>
            </a:extLst>
          </p:cNvPr>
          <p:cNvSpPr/>
          <p:nvPr/>
        </p:nvSpPr>
        <p:spPr>
          <a:xfrm>
            <a:off x="720000" y="360432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r>
              <a:rPr lang="ru-RU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– </a:t>
            </a:r>
            <a:r>
              <a:rPr lang="ru-RU" sz="4200" dirty="0" err="1">
                <a:latin typeface="Century Gothic"/>
                <a:ea typeface="Century Gothic"/>
                <a:cs typeface="Century Gothic"/>
                <a:sym typeface="Century Gothic"/>
              </a:rPr>
              <a:t>проприетарен</a:t>
            </a:r>
            <a:r>
              <a:rPr lang="ru-RU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4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4A603A92-DEDF-24D7-E96A-1BA361274450}"/>
              </a:ext>
            </a:extLst>
          </p:cNvPr>
          <p:cNvSpPr/>
          <p:nvPr/>
        </p:nvSpPr>
        <p:spPr>
          <a:xfrm>
            <a:off x="2808000" y="4428000"/>
            <a:ext cx="8207640" cy="187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Стоимость программы: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- Для домашнего пользования (нельзя создавать ПО для продаж) – от 95$;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- Для студентов и обучения (нельзя создавать ПО для продаж) – от 55$;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ru-RU" sz="2000" dirty="0">
                <a:latin typeface="Century Gothic"/>
                <a:ea typeface="Century Gothic"/>
                <a:cs typeface="Century Gothic"/>
                <a:sym typeface="Century Gothic"/>
              </a:rPr>
              <a:t>Коммерческая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версия — около 2000 $.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44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6E19EF10-B4C2-5973-07C1-AA5167F1F85E}"/>
              </a:ext>
            </a:extLst>
          </p:cNvPr>
          <p:cNvSpPr/>
          <p:nvPr/>
        </p:nvSpPr>
        <p:spPr>
          <a:xfrm>
            <a:off x="2880000" y="1296000"/>
            <a:ext cx="8207640" cy="24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5;p16">
            <a:extLst>
              <a:ext uri="{FF2B5EF4-FFF2-40B4-BE49-F238E27FC236}">
                <a16:creationId xmlns:a16="http://schemas.microsoft.com/office/drawing/2014/main" id="{A2ACE3F3-90A0-03B9-4C3D-49E4B8652F19}"/>
              </a:ext>
            </a:extLst>
          </p:cNvPr>
          <p:cNvSpPr/>
          <p:nvPr/>
        </p:nvSpPr>
        <p:spPr>
          <a:xfrm>
            <a:off x="10368000" y="38484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62CBEB9E-9E9A-D130-5432-E9AA7179AE51}"/>
              </a:ext>
            </a:extLst>
          </p:cNvPr>
          <p:cNvSpPr/>
          <p:nvPr/>
        </p:nvSpPr>
        <p:spPr>
          <a:xfrm>
            <a:off x="64656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Аналоги </a:t>
            </a:r>
            <a:r>
              <a:rPr lang="ru-RU" sz="42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r>
              <a:rPr lang="ru-RU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B921CA51-2A97-8BF8-157F-654B550550D7}"/>
              </a:ext>
            </a:extLst>
          </p:cNvPr>
          <p:cNvSpPr/>
          <p:nvPr/>
        </p:nvSpPr>
        <p:spPr>
          <a:xfrm>
            <a:off x="1944360" y="1368360"/>
            <a:ext cx="8207640" cy="47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Аналогов у </a:t>
            </a:r>
            <a:r>
              <a:rPr lang="ru-RU" sz="20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можно насчитать около десятка программ, но самые </a:t>
            </a:r>
            <a:r>
              <a:rPr lang="ru-RU" sz="2000" dirty="0">
                <a:latin typeface="Century Gothic"/>
                <a:ea typeface="Century Gothic"/>
                <a:cs typeface="Century Gothic"/>
                <a:sym typeface="Century Gothic"/>
              </a:rPr>
              <a:t>популярные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- GNU </a:t>
            </a:r>
            <a:r>
              <a:rPr lang="ru-RU" sz="20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Octave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ru-RU" sz="20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Scilab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ru-RU" sz="20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FreeLab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78;p16">
            <a:extLst>
              <a:ext uri="{FF2B5EF4-FFF2-40B4-BE49-F238E27FC236}">
                <a16:creationId xmlns:a16="http://schemas.microsoft.com/office/drawing/2014/main" id="{65C5AF37-D933-9ABB-8FE6-06B27FCEBA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000" y="4908600"/>
            <a:ext cx="893520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9;p16">
            <a:extLst>
              <a:ext uri="{FF2B5EF4-FFF2-40B4-BE49-F238E27FC236}">
                <a16:creationId xmlns:a16="http://schemas.microsoft.com/office/drawing/2014/main" id="{F56A1ED3-2477-3437-9017-A2C9120DCF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000" y="3744000"/>
            <a:ext cx="106308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0;p16">
            <a:extLst>
              <a:ext uri="{FF2B5EF4-FFF2-40B4-BE49-F238E27FC236}">
                <a16:creationId xmlns:a16="http://schemas.microsoft.com/office/drawing/2014/main" id="{2F87B953-54E7-21E8-8091-0D05315C82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360" y="2304360"/>
            <a:ext cx="899640" cy="899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9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7">
            <a:extLst>
              <a:ext uri="{FF2B5EF4-FFF2-40B4-BE49-F238E27FC236}">
                <a16:creationId xmlns:a16="http://schemas.microsoft.com/office/drawing/2014/main" id="{2D1A06F7-DABF-279E-7B8D-705D4672A560}"/>
              </a:ext>
            </a:extLst>
          </p:cNvPr>
          <p:cNvSpPr/>
          <p:nvPr/>
        </p:nvSpPr>
        <p:spPr>
          <a:xfrm>
            <a:off x="864000" y="1296000"/>
            <a:ext cx="10223640" cy="22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Решения на основе MatLab: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- обработка больших массивов данных;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- машинное обучение;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- интернет вещей (IoT): arduino, Raspberry Pi;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- моделирование систем и комплексов;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- обработка сигналов и изображений;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- Front-end разработка;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и многое другое!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6;p17">
            <a:extLst>
              <a:ext uri="{FF2B5EF4-FFF2-40B4-BE49-F238E27FC236}">
                <a16:creationId xmlns:a16="http://schemas.microsoft.com/office/drawing/2014/main" id="{2435D0AE-55C6-A344-521C-FA175E8E9B55}"/>
              </a:ext>
            </a:extLst>
          </p:cNvPr>
          <p:cNvSpPr/>
          <p:nvPr/>
        </p:nvSpPr>
        <p:spPr>
          <a:xfrm>
            <a:off x="10368000" y="38484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7;p17">
            <a:extLst>
              <a:ext uri="{FF2B5EF4-FFF2-40B4-BE49-F238E27FC236}">
                <a16:creationId xmlns:a16="http://schemas.microsoft.com/office/drawing/2014/main" id="{9823BF87-06E9-4D33-5122-3C04CFB354D7}"/>
              </a:ext>
            </a:extLst>
          </p:cNvPr>
          <p:cNvSpPr/>
          <p:nvPr/>
        </p:nvSpPr>
        <p:spPr>
          <a:xfrm>
            <a:off x="64656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Возможности MatLab?</a:t>
            </a:r>
            <a:endParaRPr sz="4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88;p17">
            <a:extLst>
              <a:ext uri="{FF2B5EF4-FFF2-40B4-BE49-F238E27FC236}">
                <a16:creationId xmlns:a16="http://schemas.microsoft.com/office/drawing/2014/main" id="{66F4248D-64E2-4BCE-8936-70A9E3FFD1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500000">
            <a:off x="4128840" y="4261680"/>
            <a:ext cx="941040" cy="551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7">
            <a:extLst>
              <a:ext uri="{FF2B5EF4-FFF2-40B4-BE49-F238E27FC236}">
                <a16:creationId xmlns:a16="http://schemas.microsoft.com/office/drawing/2014/main" id="{252E3172-59CC-F34E-D13A-B4F282D8ED18}"/>
              </a:ext>
            </a:extLst>
          </p:cNvPr>
          <p:cNvSpPr/>
          <p:nvPr/>
        </p:nvSpPr>
        <p:spPr>
          <a:xfrm>
            <a:off x="4896000" y="3532320"/>
            <a:ext cx="23756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endParaRPr sz="4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90;p17">
            <a:extLst>
              <a:ext uri="{FF2B5EF4-FFF2-40B4-BE49-F238E27FC236}">
                <a16:creationId xmlns:a16="http://schemas.microsoft.com/office/drawing/2014/main" id="{8EE8115C-F83B-F973-BB9B-25FF61AFF9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8000" y="5072400"/>
            <a:ext cx="1155240" cy="115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1;p17">
            <a:extLst>
              <a:ext uri="{FF2B5EF4-FFF2-40B4-BE49-F238E27FC236}">
                <a16:creationId xmlns:a16="http://schemas.microsoft.com/office/drawing/2014/main" id="{AC5B66CE-08F0-A36C-5E3F-0270856CE5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2000" y="5112000"/>
            <a:ext cx="1151640" cy="11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2;p17">
            <a:extLst>
              <a:ext uri="{FF2B5EF4-FFF2-40B4-BE49-F238E27FC236}">
                <a16:creationId xmlns:a16="http://schemas.microsoft.com/office/drawing/2014/main" id="{C9D7002F-4D1B-7332-FBEE-C98D298761F5}"/>
              </a:ext>
            </a:extLst>
          </p:cNvPr>
          <p:cNvSpPr/>
          <p:nvPr/>
        </p:nvSpPr>
        <p:spPr>
          <a:xfrm>
            <a:off x="3492000" y="5112000"/>
            <a:ext cx="1727640" cy="4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3;p17">
            <a:extLst>
              <a:ext uri="{FF2B5EF4-FFF2-40B4-BE49-F238E27FC236}">
                <a16:creationId xmlns:a16="http://schemas.microsoft.com/office/drawing/2014/main" id="{09FCF5B2-110C-4944-16F8-F6027BE7CDC0}"/>
              </a:ext>
            </a:extLst>
          </p:cNvPr>
          <p:cNvSpPr/>
          <p:nvPr/>
        </p:nvSpPr>
        <p:spPr>
          <a:xfrm>
            <a:off x="2955600" y="5472000"/>
            <a:ext cx="28040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Язык программирования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4;p17">
            <a:extLst>
              <a:ext uri="{FF2B5EF4-FFF2-40B4-BE49-F238E27FC236}">
                <a16:creationId xmlns:a16="http://schemas.microsoft.com/office/drawing/2014/main" id="{A6A6D5DD-16C5-33E0-C091-E21E1002C99A}"/>
              </a:ext>
            </a:extLst>
          </p:cNvPr>
          <p:cNvSpPr/>
          <p:nvPr/>
        </p:nvSpPr>
        <p:spPr>
          <a:xfrm>
            <a:off x="6588000" y="5112000"/>
            <a:ext cx="2015640" cy="4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SIMULINK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5;p17">
            <a:extLst>
              <a:ext uri="{FF2B5EF4-FFF2-40B4-BE49-F238E27FC236}">
                <a16:creationId xmlns:a16="http://schemas.microsoft.com/office/drawing/2014/main" id="{DFFB3BB1-A4AA-D374-792E-B8162533337C}"/>
              </a:ext>
            </a:extLst>
          </p:cNvPr>
          <p:cNvSpPr/>
          <p:nvPr/>
        </p:nvSpPr>
        <p:spPr>
          <a:xfrm>
            <a:off x="6264000" y="5508000"/>
            <a:ext cx="280404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Среда разработки моделей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96;p17">
            <a:extLst>
              <a:ext uri="{FF2B5EF4-FFF2-40B4-BE49-F238E27FC236}">
                <a16:creationId xmlns:a16="http://schemas.microsoft.com/office/drawing/2014/main" id="{0C5F8705-8473-0CAB-5DB1-49F4A6BB29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210598">
            <a:off x="6845400" y="4299840"/>
            <a:ext cx="941040" cy="55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36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18">
            <a:extLst>
              <a:ext uri="{FF2B5EF4-FFF2-40B4-BE49-F238E27FC236}">
                <a16:creationId xmlns:a16="http://schemas.microsoft.com/office/drawing/2014/main" id="{E5ADC163-540E-843F-174D-3DC970876A9D}"/>
              </a:ext>
            </a:extLst>
          </p:cNvPr>
          <p:cNvSpPr/>
          <p:nvPr/>
        </p:nvSpPr>
        <p:spPr>
          <a:xfrm>
            <a:off x="64620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Почему MatLab?</a:t>
            </a:r>
            <a:endParaRPr sz="4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2;p18">
            <a:extLst>
              <a:ext uri="{FF2B5EF4-FFF2-40B4-BE49-F238E27FC236}">
                <a16:creationId xmlns:a16="http://schemas.microsoft.com/office/drawing/2014/main" id="{64FB22C9-724A-2BDC-157C-4BCB6E02400B}"/>
              </a:ext>
            </a:extLst>
          </p:cNvPr>
          <p:cNvSpPr/>
          <p:nvPr/>
        </p:nvSpPr>
        <p:spPr>
          <a:xfrm>
            <a:off x="1103400" y="1168550"/>
            <a:ext cx="8946000" cy="5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В нём множество готовых, встроенных функций, несложных в обращении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Нет необходимости объявлять переменную и её тип в заголовке программы: все переменные создаются и заполняются по мере работы программы. Это упрощает создание переменных и контроль за типом этих переменных, но пропадает контроль за уникальностью создаваемых переменных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Есть возможность создания как консольных программ, так и программ с интерфейсом, а также их «запаковки» в формат приложения (*.exe)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Мощная система помощника и готовых решений другими пользователями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lang="ru-RU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Существуют целые программные блоки (ToolBox) для подключения разнообразной аппаратной периферии, а также работы с разными задачами (моделирование, экономика, статистика, нейронные сети, обработка сигналов и картинок и т.д.)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A03699C0-CEB9-C8E3-CF53-5E0D7427555A}"/>
              </a:ext>
            </a:extLst>
          </p:cNvPr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44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9;p31">
            <a:extLst>
              <a:ext uri="{FF2B5EF4-FFF2-40B4-BE49-F238E27FC236}">
                <a16:creationId xmlns:a16="http://schemas.microsoft.com/office/drawing/2014/main" id="{E07C5D00-6664-D931-0A1C-B3540B5434C7}"/>
              </a:ext>
            </a:extLst>
          </p:cNvPr>
          <p:cNvSpPr/>
          <p:nvPr/>
        </p:nvSpPr>
        <p:spPr>
          <a:xfrm>
            <a:off x="64620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Пользование Help</a:t>
            </a:r>
            <a:endParaRPr sz="4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00;p31">
            <a:extLst>
              <a:ext uri="{FF2B5EF4-FFF2-40B4-BE49-F238E27FC236}">
                <a16:creationId xmlns:a16="http://schemas.microsoft.com/office/drawing/2014/main" id="{C2F9AB49-BE44-A7DA-CEF8-EAC3392D9D09}"/>
              </a:ext>
            </a:extLst>
          </p:cNvPr>
          <p:cNvSpPr/>
          <p:nvPr/>
        </p:nvSpPr>
        <p:spPr>
          <a:xfrm>
            <a:off x="1103400" y="1528560"/>
            <a:ext cx="8946000" cy="379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Показаны разнообразные примеры (</a:t>
            </a:r>
            <a:r>
              <a:rPr lang="ru-RU" sz="20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) при использовании функции в разных вариациях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Подробно описаны свойства (Properties) создаваемых объектов, например при построении графика функцией </a:t>
            </a:r>
            <a:r>
              <a:rPr lang="ru-RU" sz="20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Plot</a:t>
            </a:r>
            <a:r>
              <a:rPr lang="ru-RU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можно настроить дополнительные свойства линии и графика, напр. ширину, цвет линии, области отображения графика, подписать оси.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1;p31">
            <a:extLst>
              <a:ext uri="{FF2B5EF4-FFF2-40B4-BE49-F238E27FC236}">
                <a16:creationId xmlns:a16="http://schemas.microsoft.com/office/drawing/2014/main" id="{D9C66AE6-F448-79F0-9A18-365BB0CE35C4}"/>
              </a:ext>
            </a:extLst>
          </p:cNvPr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8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13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427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Севернов Владлен Валерьевич</dc:creator>
  <cp:lastModifiedBy>Севернов Владлен Валерьевич</cp:lastModifiedBy>
  <cp:revision>11</cp:revision>
  <dcterms:created xsi:type="dcterms:W3CDTF">2023-09-01T13:06:59Z</dcterms:created>
  <dcterms:modified xsi:type="dcterms:W3CDTF">2023-09-02T05:46:55Z</dcterms:modified>
</cp:coreProperties>
</file>