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0" r:id="rId9"/>
    <p:sldId id="261" r:id="rId10"/>
    <p:sldId id="270" r:id="rId11"/>
    <p:sldId id="271" r:id="rId12"/>
    <p:sldId id="272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2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2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4177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22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12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94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0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5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9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8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2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7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7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5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4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04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u.wikipedia.org/wiki/Microsoft_Offi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88BE5-5B68-4782-8640-777FDB44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1995" y="211313"/>
            <a:ext cx="7197726" cy="3419816"/>
          </a:xfrm>
        </p:spPr>
        <p:txBody>
          <a:bodyPr>
            <a:norm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ВЫПУСКНАЯ КВАЛИФИКАЦИОННАЯ               РАБОТА по курсу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Science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CA6A37-BBF2-4F26-8453-DCB86BF46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105" y="3429000"/>
            <a:ext cx="9017939" cy="1405467"/>
          </a:xfrm>
        </p:spPr>
        <p:txBody>
          <a:bodyPr>
            <a:normAutofit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Тема: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Прогнозирование конечных свойств новых материалов (композиционных материалов)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1B444-5A60-4DD2-B687-9765F5B0DA04}"/>
              </a:ext>
            </a:extLst>
          </p:cNvPr>
          <p:cNvSpPr txBox="1"/>
          <p:nvPr/>
        </p:nvSpPr>
        <p:spPr>
          <a:xfrm>
            <a:off x="7512676" y="5988607"/>
            <a:ext cx="448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Слушатель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Терещук В. 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34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AD88E2-D106-4690-8893-BD4B1757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86" y="388615"/>
            <a:ext cx="10336849" cy="1400530"/>
          </a:xfrm>
        </p:spPr>
        <p:txBody>
          <a:bodyPr/>
          <a:lstStyle/>
          <a:p>
            <a:r>
              <a:rPr lang="ru-RU" dirty="0"/>
              <a:t>Предсказание для признака «Модуль упругости при растяжении»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76A7E9-EDD0-4FB8-952B-3CDF9E3B3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09C6CE-F411-4026-A87C-32A495DA3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Случайный лес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EF3093-CD9D-4590-8AEE-FFAB9EED21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584412"/>
            <a:ext cx="4826000" cy="25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497A5C-1D47-4352-8B8E-54150934EB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864" y="2589987"/>
            <a:ext cx="4964656" cy="2559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52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AD88E2-D106-4690-8893-BD4B1757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1" y="307657"/>
            <a:ext cx="10214929" cy="1400530"/>
          </a:xfrm>
        </p:spPr>
        <p:txBody>
          <a:bodyPr/>
          <a:lstStyle/>
          <a:p>
            <a:r>
              <a:rPr lang="ru-RU" dirty="0"/>
              <a:t>Предсказание для признака «Модуль упругости при растяжении»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76A7E9-EDD0-4FB8-952B-3CDF9E3B3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К-ближайших соседей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09C6CE-F411-4026-A87C-32A495DA3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206547" cy="4200245"/>
          </a:xfrm>
        </p:spPr>
        <p:txBody>
          <a:bodyPr/>
          <a:lstStyle/>
          <a:p>
            <a:r>
              <a:rPr lang="ru-RU" dirty="0"/>
              <a:t>Стохастический градиентный спуск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299A55-1DB0-458E-9D2A-32D41D713D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1" y="2589987"/>
            <a:ext cx="5334000" cy="255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D1D56D5-9FA6-4AB3-83DE-3DEDFDDEC2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644" y="2589987"/>
            <a:ext cx="5634355" cy="2559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30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AD88E2-D106-4690-8893-BD4B1757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1" y="388615"/>
            <a:ext cx="10214929" cy="1400530"/>
          </a:xfrm>
        </p:spPr>
        <p:txBody>
          <a:bodyPr/>
          <a:lstStyle/>
          <a:p>
            <a:r>
              <a:rPr lang="ru-RU" dirty="0"/>
              <a:t>Предсказание для признака «Прочность при растяжении»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76A7E9-EDD0-4FB8-952B-3CDF9E3B3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Случайный лес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09C6CE-F411-4026-A87C-32A495DA3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206547" cy="4200245"/>
          </a:xfrm>
        </p:spPr>
        <p:txBody>
          <a:bodyPr/>
          <a:lstStyle/>
          <a:p>
            <a:r>
              <a:rPr lang="ru-RU" dirty="0"/>
              <a:t>Деревья решений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C76244-23DF-4D7D-ACFF-1B4CF01136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84" y="2772867"/>
            <a:ext cx="5277667" cy="255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B635241-FCA6-46F6-B7ED-324781626C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335" y="2772867"/>
            <a:ext cx="5206547" cy="2559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69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7FC0F-3331-43AD-A5C0-6DFE676A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Удалённый репозитарий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431432-32BF-42B9-A02E-7E3188E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Репозитарием проекта избран сервис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GitHub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0215" algn="just">
              <a:lnSpc>
                <a:spcPct val="150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Ссылка на репозитарий ВКР:</a:t>
            </a:r>
          </a:p>
          <a:p>
            <a:pPr indent="450215" algn="just">
              <a:lnSpc>
                <a:spcPct val="150000"/>
              </a:lnSpc>
            </a:pPr>
            <a:r>
              <a:rPr lang="en-US" sz="1800" u="sng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https://github.com/vsevolod008/bmstu_qualifying_work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631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59476-8038-4BB6-9EF5-E427218A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Заключение</a:t>
            </a:r>
            <a:br>
              <a:rPr lang="ru-RU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61E4DC-D8F0-4B1E-BA85-81CAFC17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Теоретически разработанный метод определения надёжности изделий из композиционных материалов, основанный на использовании статистически достоверных характеристик материалов, полученных физическим и вычислительным экспериментом, позволяет оценивать уровень надежности изделий как в отдельных точках, так и по всему объёму в целом.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398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1EF59-A6FC-4E17-903A-D4ABF041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357" y="2764664"/>
            <a:ext cx="10131425" cy="1456267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25307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02215-8244-45A8-BE88-84EB9F89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Актуальность темы</a:t>
            </a:r>
            <a:endParaRPr lang="ru-RU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1D306-A291-4ABF-A658-C4CC15B5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Теоретический анализ полимерных композиционных материалов путём построения моделей на основе методов вычислительной механики и прогнозирование их эффективных характеристик с завершающей оценкой их надёжности является актуальным.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Созданные прогнозные модели помогут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70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15C06-F734-4E79-A399-40C7AEFF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64" y="11591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характеристики анализируемого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датасета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F2FFC-8ACD-48F8-AB4C-D46B70A9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963" y="1299574"/>
            <a:ext cx="10131425" cy="2129426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задании представлены два файла «X_bp.xlsx» и «X_nup.xlsx» в формате таблицы </a:t>
            </a:r>
            <a:r>
              <a:rPr lang="ru-RU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 tooltip="Microsoft Office"/>
              </a:rPr>
              <a:t>Microsoft Office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Excel. Для формирование единого массива данных, произведено сведения обоих файлов в один.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Объём и характеристики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в сведённом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1023 записи по каждому показателю, пропуски отсутствуют (нет пустых значений),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F1910B-4027-4D81-B6AA-C234AE232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83864"/>
            <a:ext cx="5372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3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85CFD-C7DD-41C1-8877-E1B36EDE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23" y="29621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Матрица, анализирующая мощность выборки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0C3661-010B-4895-A419-EBD97E490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33" y="4726547"/>
            <a:ext cx="10131425" cy="1642056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представлены основные характеристики параметров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количество элементов, средние значения параметров, минимальные и максимальные значения, а также медианные значения (наименование строки 50%).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81790C-0247-4E76-9677-5704F4D7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78" y="1024347"/>
            <a:ext cx="96393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8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E57F6-BA6C-4C84-BB5A-F4D74DAE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Гистограммы распределения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C0DB91-3FA8-42EE-AE72-452900E9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417509"/>
            <a:ext cx="9230888" cy="283089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3AAE292-0528-4990-A636-074D4433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57" y="1454638"/>
            <a:ext cx="11370685" cy="540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14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2246497-2590-417A-8BCC-23C97E22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270C68-932E-47FE-9F76-44830CA5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Ящик с усами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0EB2D58-7A9A-4DF7-888E-F91A2B620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3" y="1475874"/>
            <a:ext cx="11518231" cy="538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88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270C68-932E-47FE-9F76-44830CA5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корреляция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37F3AEC-E090-458B-B7C3-2742757B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1" y="1363725"/>
            <a:ext cx="9837420" cy="549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01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999D5-E306-418D-98E8-3FF5B8E8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25" y="802783"/>
            <a:ext cx="3456903" cy="1456267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Используемые библиотеки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BD8B0-9E2B-474A-A7E6-076ACD2EB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988" y="2163532"/>
            <a:ext cx="1911438" cy="364913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NumPy</a:t>
            </a:r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Pandas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Matplotlib</a:t>
            </a:r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Seaborn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Sklearn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3B14B-521B-4318-AEFC-267BD3B9C387}"/>
              </a:ext>
            </a:extLst>
          </p:cNvPr>
          <p:cNvSpPr txBox="1"/>
          <p:nvPr/>
        </p:nvSpPr>
        <p:spPr>
          <a:xfrm>
            <a:off x="6551053" y="536552"/>
            <a:ext cx="38851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cap="all" dirty="0">
                <a:ln w="3175" cmpd="sng">
                  <a:noFill/>
                </a:ln>
                <a:latin typeface="Times New Roman" panose="02020603050405020304" pitchFamily="18" charset="0"/>
                <a:cs typeface="+mj-cs"/>
              </a:rPr>
              <a:t>Модели машинного обучения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595B1-0790-4B51-83B3-CD28A88991FB}"/>
              </a:ext>
            </a:extLst>
          </p:cNvPr>
          <p:cNvSpPr txBox="1"/>
          <p:nvPr/>
        </p:nvSpPr>
        <p:spPr>
          <a:xfrm>
            <a:off x="5119350" y="2090172"/>
            <a:ext cx="70726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sklearn.linear_model.LinearRegression</a:t>
            </a:r>
            <a:endParaRPr lang="ru-RU" sz="24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ru-RU" sz="24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sklearn.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linear_model.SGDRegressor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sklearn.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neighbors.KNeighborsRegressor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sklearn.ensemble.RandomForestRegressor</a:t>
            </a:r>
            <a:endParaRPr lang="ru-RU" sz="24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ru-RU" sz="24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sklearn.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tree.DecisionTreeRegressor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sklearn.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ensemble.HistGradientBoostingRegressor</a:t>
            </a:r>
            <a:endParaRPr lang="ru-RU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34ECC-2821-4CE5-A4AF-E1485A2B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04" y="94445"/>
            <a:ext cx="10131425" cy="1456267"/>
          </a:xfrm>
        </p:spPr>
        <p:txBody>
          <a:bodyPr/>
          <a:lstStyle/>
          <a:p>
            <a:pPr algn="ctr"/>
            <a:r>
              <a:rPr lang="ru-RU" dirty="0"/>
              <a:t>ЭТАПЫ ОБРАБОТКИ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EFC74-5D1E-4507-85BE-1A5A91CD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98243"/>
            <a:ext cx="10883720" cy="4997002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первом этапе были проанализированы все признаки для определения их максимальных, минимальных, средних и медианных значений, а также была проведена визуализация данных.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этого было проведено исключение выбросов данных, то есть точек данных, которые лежали вдали от обычного распределения данных. Диаграмма ящиков с усами является отличным способом визуализации таких значений.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заключительном этапе была проведена нормализация данных.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нормализации данных был также проведен анализ взаимосвязи переменных друг с другом. 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результатам предобработки данных можно сделать следующий вывод. Между параметрами модели не наблюдается корреляций и очевидных связей. Число выбросов оказалось незначительным.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рекомендации соотношения «матрица-наполнитель» была разработана простая модель глубокого обучения с помощью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Keras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383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464</Words>
  <Application>Microsoft Office PowerPoint</Application>
  <PresentationFormat>Широкоэкранный</PresentationFormat>
  <Paragraphs>62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Times New Roman</vt:lpstr>
      <vt:lpstr>Wingdings</vt:lpstr>
      <vt:lpstr>Wingdings 3</vt:lpstr>
      <vt:lpstr>Ион</vt:lpstr>
      <vt:lpstr>ВЫПУСКНАЯ КВАЛИФИКАЦИОННАЯ               РАБОТА по курсу «Data Science» </vt:lpstr>
      <vt:lpstr>Актуальность темы</vt:lpstr>
      <vt:lpstr>характеристики анализируемого датасета</vt:lpstr>
      <vt:lpstr>Матрица, анализирующая мощность выборки</vt:lpstr>
      <vt:lpstr>Гистограммы распределения</vt:lpstr>
      <vt:lpstr>Ящик с усами</vt:lpstr>
      <vt:lpstr>Матрица корреляция</vt:lpstr>
      <vt:lpstr>Используемые библиотеки</vt:lpstr>
      <vt:lpstr>ЭТАПЫ ОБРАБОТКИ ДАННЫХ</vt:lpstr>
      <vt:lpstr>Предсказание для признака «Модуль упругости при растяжении» </vt:lpstr>
      <vt:lpstr>Предсказание для признака «Модуль упругости при растяжении» </vt:lpstr>
      <vt:lpstr>Предсказание для признака «Прочность при растяжении» </vt:lpstr>
      <vt:lpstr>Удалённый репозитарий</vt:lpstr>
      <vt:lpstr>Заключение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по курсу  «Data Science»</dc:title>
  <dc:creator>Polyakov Sergey</dc:creator>
  <cp:lastModifiedBy>Всеволод Терещук</cp:lastModifiedBy>
  <cp:revision>16</cp:revision>
  <dcterms:created xsi:type="dcterms:W3CDTF">2022-04-02T21:24:42Z</dcterms:created>
  <dcterms:modified xsi:type="dcterms:W3CDTF">2022-04-11T15:03:41Z</dcterms:modified>
</cp:coreProperties>
</file>