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4610100" cy="3460750"/>
  <p:notesSz cx="4610100" cy="34607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7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12" d="100"/>
          <a:sy n="212" d="100"/>
        </p:scale>
        <p:origin x="1884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D1E9A-E424-4DE4-B302-7D72A75E0E15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524FD-44DF-4C5E-BE99-F573852DC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332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7294" y="1180736"/>
            <a:ext cx="3915511" cy="210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45046" y="1818329"/>
            <a:ext cx="3920007" cy="428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608195" cy="359410"/>
          </a:xfrm>
          <a:custGeom>
            <a:avLst/>
            <a:gdLst/>
            <a:ahLst/>
            <a:cxnLst/>
            <a:rect l="l" t="t" r="r" b="b"/>
            <a:pathLst>
              <a:path w="4608195" h="359410">
                <a:moveTo>
                  <a:pt x="4608004" y="0"/>
                </a:moveTo>
                <a:lnTo>
                  <a:pt x="0" y="0"/>
                </a:lnTo>
                <a:lnTo>
                  <a:pt x="0" y="358800"/>
                </a:lnTo>
                <a:lnTo>
                  <a:pt x="4608004" y="3588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608195" cy="359410"/>
          </a:xfrm>
          <a:custGeom>
            <a:avLst/>
            <a:gdLst/>
            <a:ahLst/>
            <a:cxnLst/>
            <a:rect l="l" t="t" r="r" b="b"/>
            <a:pathLst>
              <a:path w="4608195" h="359410">
                <a:moveTo>
                  <a:pt x="4608004" y="0"/>
                </a:moveTo>
                <a:lnTo>
                  <a:pt x="0" y="0"/>
                </a:lnTo>
                <a:lnTo>
                  <a:pt x="0" y="358800"/>
                </a:lnTo>
                <a:lnTo>
                  <a:pt x="4608004" y="3588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1" y="82852"/>
            <a:ext cx="4364837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F9F9F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2155" y="702414"/>
            <a:ext cx="3945788" cy="2103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43755" y="3208620"/>
            <a:ext cx="213995" cy="147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180736"/>
            <a:ext cx="188785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solidFill>
                  <a:srgbClr val="22373A"/>
                </a:solidFill>
                <a:latin typeface="Microsoft Sans Serif"/>
                <a:cs typeface="Microsoft Sans Serif"/>
              </a:rPr>
              <a:t>Лабораторная</a:t>
            </a:r>
            <a:r>
              <a:rPr sz="1200" spc="-3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1200" dirty="0" err="1">
                <a:solidFill>
                  <a:srgbClr val="22373A"/>
                </a:solidFill>
                <a:latin typeface="Microsoft Sans Serif"/>
                <a:cs typeface="Microsoft Sans Serif"/>
              </a:rPr>
              <a:t>работа</a:t>
            </a:r>
            <a:r>
              <a:rPr sz="1200" spc="-3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1200" spc="40" dirty="0" smtClean="0">
                <a:solidFill>
                  <a:srgbClr val="22373A"/>
                </a:solidFill>
                <a:latin typeface="Microsoft Sans Serif"/>
                <a:cs typeface="Microsoft Sans Serif"/>
              </a:rPr>
              <a:t>№</a:t>
            </a:r>
            <a:r>
              <a:rPr lang="ru-RU" sz="1200" spc="40" dirty="0" smtClean="0">
                <a:solidFill>
                  <a:srgbClr val="22373A"/>
                </a:solidFill>
                <a:latin typeface="Microsoft Sans Serif"/>
                <a:cs typeface="Microsoft Sans Serif"/>
              </a:rPr>
              <a:t>7</a:t>
            </a:r>
            <a:endParaRPr sz="12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1616513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5046" y="1818329"/>
            <a:ext cx="3352165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">
              <a:lnSpc>
                <a:spcPct val="155500"/>
              </a:lnSpc>
              <a:spcBef>
                <a:spcPts val="100"/>
              </a:spcBef>
            </a:pPr>
            <a:r>
              <a:rPr lang="ru-RU" sz="850" spc="5" dirty="0" smtClean="0">
                <a:solidFill>
                  <a:srgbClr val="22373A"/>
                </a:solidFill>
                <a:latin typeface="Trebuchet MS"/>
                <a:cs typeface="Trebuchet MS"/>
              </a:rPr>
              <a:t>Филиппова Вероника Сергеевна</a:t>
            </a:r>
            <a:r>
              <a:rPr sz="850" spc="25" dirty="0" smtClean="0">
                <a:solidFill>
                  <a:srgbClr val="22373A"/>
                </a:solidFill>
                <a:latin typeface="Trebuchet MS"/>
                <a:cs typeface="Trebuchet MS"/>
              </a:rPr>
              <a:t>-</a:t>
            </a:r>
            <a:r>
              <a:rPr sz="850" spc="-25" dirty="0" smtClean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50" spc="-20" dirty="0" err="1" smtClean="0">
                <a:solidFill>
                  <a:srgbClr val="22373A"/>
                </a:solidFill>
                <a:latin typeface="Trebuchet MS"/>
                <a:cs typeface="Trebuchet MS"/>
              </a:rPr>
              <a:t>студент</a:t>
            </a:r>
            <a:r>
              <a:rPr lang="ru-RU" sz="850" spc="-20" dirty="0" smtClean="0">
                <a:solidFill>
                  <a:srgbClr val="22373A"/>
                </a:solidFill>
                <a:latin typeface="Trebuchet MS"/>
                <a:cs typeface="Trebuchet MS"/>
              </a:rPr>
              <a:t>ка</a:t>
            </a:r>
            <a:r>
              <a:rPr sz="850" spc="-30" dirty="0" smtClean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50" spc="5" dirty="0">
                <a:solidFill>
                  <a:srgbClr val="22373A"/>
                </a:solidFill>
                <a:latin typeface="Trebuchet MS"/>
                <a:cs typeface="Trebuchet MS"/>
              </a:rPr>
              <a:t>группы</a:t>
            </a:r>
            <a:r>
              <a:rPr sz="850" spc="-25" dirty="0">
                <a:solidFill>
                  <a:srgbClr val="22373A"/>
                </a:solidFill>
                <a:latin typeface="Trebuchet MS"/>
                <a:cs typeface="Trebuchet MS"/>
              </a:rPr>
              <a:t> НКНбд-01-18 </a:t>
            </a:r>
            <a:r>
              <a:rPr sz="850" spc="-2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lang="en-US" sz="850" spc="-85" dirty="0" smtClean="0">
                <a:solidFill>
                  <a:srgbClr val="22373A"/>
                </a:solidFill>
                <a:latin typeface="Trebuchet MS"/>
                <a:cs typeface="Trebuchet MS"/>
              </a:rPr>
              <a:t>1</a:t>
            </a:r>
            <a:r>
              <a:rPr lang="ru-RU" sz="850" spc="-85" dirty="0" smtClean="0">
                <a:solidFill>
                  <a:srgbClr val="22373A"/>
                </a:solidFill>
                <a:latin typeface="Trebuchet MS"/>
                <a:cs typeface="Trebuchet MS"/>
              </a:rPr>
              <a:t>1</a:t>
            </a:r>
            <a:r>
              <a:rPr sz="850" spc="-85" dirty="0" smtClean="0">
                <a:solidFill>
                  <a:srgbClr val="22373A"/>
                </a:solidFill>
                <a:latin typeface="Trebuchet MS"/>
                <a:cs typeface="Trebuchet MS"/>
              </a:rPr>
              <a:t>.1</a:t>
            </a:r>
            <a:r>
              <a:rPr lang="ru-RU" sz="850" spc="-85" dirty="0" smtClean="0">
                <a:solidFill>
                  <a:srgbClr val="22373A"/>
                </a:solidFill>
                <a:latin typeface="Trebuchet MS"/>
                <a:cs typeface="Trebuchet MS"/>
              </a:rPr>
              <a:t>2</a:t>
            </a:r>
            <a:r>
              <a:rPr sz="850" spc="-85" dirty="0" smtClean="0">
                <a:solidFill>
                  <a:srgbClr val="22373A"/>
                </a:solidFill>
                <a:latin typeface="Trebuchet MS"/>
                <a:cs typeface="Trebuchet MS"/>
              </a:rPr>
              <a:t>.2021</a:t>
            </a:r>
            <a:endParaRPr sz="85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6458" y="3213947"/>
            <a:ext cx="143510" cy="1160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35" dirty="0" smtClean="0">
                <a:solidFill>
                  <a:srgbClr val="22373A"/>
                </a:solidFill>
                <a:latin typeface="Trebuchet MS"/>
                <a:cs typeface="Trebuchet MS"/>
              </a:rPr>
              <a:t>1/</a:t>
            </a:r>
            <a:r>
              <a:rPr lang="ru-RU" sz="650" spc="-35" dirty="0" smtClean="0">
                <a:solidFill>
                  <a:srgbClr val="22373A"/>
                </a:solidFill>
                <a:latin typeface="Trebuchet MS"/>
                <a:cs typeface="Trebuchet MS"/>
              </a:rPr>
              <a:t>7</a:t>
            </a:r>
            <a:endParaRPr sz="65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450" y="1196975"/>
            <a:ext cx="2831554" cy="5402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3200"/>
              </a:lnSpc>
              <a:spcBef>
                <a:spcPts val="95"/>
              </a:spcBef>
            </a:pPr>
            <a:r>
              <a:rPr lang="ru-RU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Sans Serif"/>
                <a:cs typeface="Microsoft Sans Serif"/>
              </a:rPr>
              <a:t>Элементы криптографии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Sans Serif"/>
                <a:cs typeface="Microsoft Sans Serif"/>
              </a:rPr>
              <a:t>. Однократное </a:t>
            </a:r>
            <a:r>
              <a:rPr lang="ru-RU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Sans Serif"/>
                <a:cs typeface="Microsoft Sans Serif"/>
              </a:rPr>
              <a:t>гаммирование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10196" y="1898338"/>
            <a:ext cx="2588260" cy="5080"/>
            <a:chOff x="1010196" y="1898338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010196" y="1898338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0196" y="1898338"/>
              <a:ext cx="370205" cy="5080"/>
            </a:xfrm>
            <a:custGeom>
              <a:avLst/>
              <a:gdLst/>
              <a:ahLst/>
              <a:cxnLst/>
              <a:rect l="l" t="t" r="r" b="b"/>
              <a:pathLst>
                <a:path w="370205" h="5080">
                  <a:moveTo>
                    <a:pt x="0" y="5060"/>
                  </a:moveTo>
                  <a:lnTo>
                    <a:pt x="0" y="0"/>
                  </a:lnTo>
                  <a:lnTo>
                    <a:pt x="369651" y="0"/>
                  </a:lnTo>
                  <a:lnTo>
                    <a:pt x="36965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247650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Цель</a:t>
            </a:r>
            <a:r>
              <a:rPr dirty="0"/>
              <a:t> </a:t>
            </a:r>
            <a:r>
              <a:rPr spc="20" dirty="0"/>
              <a:t>выполнения</a:t>
            </a:r>
            <a:r>
              <a:rPr spc="5" dirty="0"/>
              <a:t> </a:t>
            </a:r>
            <a:r>
              <a:rPr spc="10" dirty="0"/>
              <a:t>лабораторной</a:t>
            </a:r>
            <a:r>
              <a:rPr spc="5" dirty="0"/>
              <a:t> 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4"/>
            <a:ext cx="4608195" cy="5080"/>
            <a:chOff x="0" y="358794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4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4"/>
              <a:ext cx="1975485" cy="5080"/>
            </a:xfrm>
            <a:custGeom>
              <a:avLst/>
              <a:gdLst/>
              <a:ahLst/>
              <a:cxnLst/>
              <a:rect l="l" t="t" r="r" b="b"/>
              <a:pathLst>
                <a:path w="1975485" h="5079">
                  <a:moveTo>
                    <a:pt x="0" y="5060"/>
                  </a:moveTo>
                  <a:lnTo>
                    <a:pt x="0" y="0"/>
                  </a:lnTo>
                  <a:lnTo>
                    <a:pt x="1974893" y="0"/>
                  </a:lnTo>
                  <a:lnTo>
                    <a:pt x="197489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90207" y="1421448"/>
            <a:ext cx="3827779" cy="387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lang="ru-RU" sz="900" spc="10" dirty="0">
                <a:solidFill>
                  <a:srgbClr val="22373A"/>
                </a:solidFill>
                <a:latin typeface="Trebuchet MS"/>
                <a:cs typeface="Trebuchet MS"/>
              </a:rPr>
              <a:t>Освоить на практике применение режима однократного </a:t>
            </a:r>
            <a:r>
              <a:rPr lang="ru-RU" sz="900" spc="10" dirty="0" err="1">
                <a:solidFill>
                  <a:srgbClr val="22373A"/>
                </a:solidFill>
                <a:latin typeface="Trebuchet MS"/>
                <a:cs typeface="Trebuchet MS"/>
              </a:rPr>
              <a:t>гаммирования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4343755" y="3208620"/>
            <a:ext cx="213995" cy="121187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-10" dirty="0" smtClean="0"/>
              <a:t>3/</a:t>
            </a:r>
            <a:r>
              <a:rPr lang="ru-RU" spc="-10" dirty="0" smtClean="0"/>
              <a:t>7</a:t>
            </a:r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170942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Задачи</a:t>
            </a:r>
            <a:r>
              <a:rPr spc="-15" dirty="0"/>
              <a:t> </a:t>
            </a:r>
            <a:r>
              <a:rPr spc="20" dirty="0"/>
              <a:t>выполнения</a:t>
            </a:r>
            <a:r>
              <a:rPr spc="-15" dirty="0"/>
              <a:t> </a:t>
            </a:r>
            <a:r>
              <a:rPr spc="5" dirty="0"/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4"/>
            <a:ext cx="4608195" cy="5080"/>
            <a:chOff x="0" y="358794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4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4"/>
              <a:ext cx="2633345" cy="5080"/>
            </a:xfrm>
            <a:custGeom>
              <a:avLst/>
              <a:gdLst/>
              <a:ahLst/>
              <a:cxnLst/>
              <a:rect l="l" t="t" r="r" b="b"/>
              <a:pathLst>
                <a:path w="2633345" h="5079">
                  <a:moveTo>
                    <a:pt x="0" y="5060"/>
                  </a:moveTo>
                  <a:lnTo>
                    <a:pt x="0" y="0"/>
                  </a:lnTo>
                  <a:lnTo>
                    <a:pt x="2633166" y="0"/>
                  </a:lnTo>
                  <a:lnTo>
                    <a:pt x="263316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21642" y="589592"/>
            <a:ext cx="3822395" cy="219675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15570" indent="-103505">
              <a:lnSpc>
                <a:spcPct val="100000"/>
              </a:lnSpc>
              <a:spcBef>
                <a:spcPts val="570"/>
              </a:spcBef>
              <a:buChar char="•"/>
              <a:tabLst>
                <a:tab pos="116205" algn="l"/>
              </a:tabLst>
            </a:pPr>
            <a:endParaRPr lang="ru-RU" sz="900" spc="30" dirty="0">
              <a:solidFill>
                <a:srgbClr val="22373A"/>
              </a:solidFill>
              <a:latin typeface="Trebuchet MS"/>
              <a:cs typeface="Trebuchet MS"/>
            </a:endParaRPr>
          </a:p>
          <a:p>
            <a:pPr marL="12065">
              <a:lnSpc>
                <a:spcPct val="100000"/>
              </a:lnSpc>
              <a:spcBef>
                <a:spcPts val="570"/>
              </a:spcBef>
              <a:tabLst>
                <a:tab pos="116205" algn="l"/>
              </a:tabLst>
            </a:pPr>
            <a:r>
              <a:rPr lang="ru-RU" sz="900" spc="30" dirty="0">
                <a:solidFill>
                  <a:srgbClr val="22373A"/>
                </a:solidFill>
                <a:latin typeface="Trebuchet MS"/>
                <a:cs typeface="Trebuchet MS"/>
              </a:rPr>
              <a:t>Нужно подобрать ключ, чтобы получить сообщение «С Новым Годом, друзья!». </a:t>
            </a:r>
          </a:p>
          <a:p>
            <a:pPr marL="12065">
              <a:lnSpc>
                <a:spcPct val="100000"/>
              </a:lnSpc>
              <a:spcBef>
                <a:spcPts val="570"/>
              </a:spcBef>
              <a:tabLst>
                <a:tab pos="116205" algn="l"/>
              </a:tabLst>
            </a:pPr>
            <a:r>
              <a:rPr lang="ru-RU" sz="900" spc="30" dirty="0">
                <a:solidFill>
                  <a:srgbClr val="22373A"/>
                </a:solidFill>
                <a:latin typeface="Trebuchet MS"/>
                <a:cs typeface="Trebuchet MS"/>
              </a:rPr>
              <a:t>Требуется разработать приложение, позволяющее шифровать и дешифровать данные в режиме однократного </a:t>
            </a:r>
            <a:r>
              <a:rPr lang="ru-RU" sz="900" spc="30" dirty="0" err="1">
                <a:solidFill>
                  <a:srgbClr val="22373A"/>
                </a:solidFill>
                <a:latin typeface="Trebuchet MS"/>
                <a:cs typeface="Trebuchet MS"/>
              </a:rPr>
              <a:t>гаммирования</a:t>
            </a:r>
            <a:r>
              <a:rPr lang="ru-RU" sz="900" spc="30" dirty="0">
                <a:solidFill>
                  <a:srgbClr val="22373A"/>
                </a:solidFill>
                <a:latin typeface="Trebuchet MS"/>
                <a:cs typeface="Trebuchet MS"/>
              </a:rPr>
              <a:t>. </a:t>
            </a:r>
          </a:p>
          <a:p>
            <a:pPr marL="12065">
              <a:lnSpc>
                <a:spcPct val="100000"/>
              </a:lnSpc>
              <a:spcBef>
                <a:spcPts val="570"/>
              </a:spcBef>
              <a:tabLst>
                <a:tab pos="116205" algn="l"/>
              </a:tabLst>
            </a:pPr>
            <a:r>
              <a:rPr lang="ru-RU" sz="900" spc="30" dirty="0">
                <a:solidFill>
                  <a:srgbClr val="22373A"/>
                </a:solidFill>
                <a:latin typeface="Trebuchet MS"/>
                <a:cs typeface="Trebuchet MS"/>
              </a:rPr>
              <a:t>Приложение должно:</a:t>
            </a:r>
          </a:p>
          <a:p>
            <a:pPr marL="12065">
              <a:lnSpc>
                <a:spcPct val="100000"/>
              </a:lnSpc>
              <a:spcBef>
                <a:spcPts val="570"/>
              </a:spcBef>
              <a:tabLst>
                <a:tab pos="116205" algn="l"/>
              </a:tabLst>
            </a:pPr>
            <a:r>
              <a:rPr lang="ru-RU" sz="900" spc="30" dirty="0">
                <a:solidFill>
                  <a:srgbClr val="22373A"/>
                </a:solidFill>
                <a:latin typeface="Trebuchet MS"/>
                <a:cs typeface="Trebuchet MS"/>
              </a:rPr>
              <a:t>1. Определить вид </a:t>
            </a:r>
            <a:r>
              <a:rPr lang="ru-RU" sz="900" spc="30" dirty="0" err="1">
                <a:solidFill>
                  <a:srgbClr val="22373A"/>
                </a:solidFill>
                <a:latin typeface="Trebuchet MS"/>
                <a:cs typeface="Trebuchet MS"/>
              </a:rPr>
              <a:t>шифротекста</a:t>
            </a:r>
            <a:r>
              <a:rPr lang="ru-RU" sz="900" spc="30" dirty="0">
                <a:solidFill>
                  <a:srgbClr val="22373A"/>
                </a:solidFill>
                <a:latin typeface="Trebuchet MS"/>
                <a:cs typeface="Trebuchet MS"/>
              </a:rPr>
              <a:t> при известном ключе и известном открытом тексте.</a:t>
            </a:r>
          </a:p>
          <a:p>
            <a:pPr marL="12065">
              <a:lnSpc>
                <a:spcPct val="100000"/>
              </a:lnSpc>
              <a:spcBef>
                <a:spcPts val="570"/>
              </a:spcBef>
              <a:tabLst>
                <a:tab pos="116205" algn="l"/>
              </a:tabLst>
            </a:pPr>
            <a:r>
              <a:rPr lang="ru-RU" sz="900" spc="30" dirty="0">
                <a:solidFill>
                  <a:srgbClr val="22373A"/>
                </a:solidFill>
                <a:latin typeface="Trebuchet MS"/>
                <a:cs typeface="Trebuchet MS"/>
              </a:rPr>
              <a:t>2. Определить ключ, с помощью которого </a:t>
            </a:r>
            <a:r>
              <a:rPr lang="ru-RU" sz="900" spc="30" dirty="0" err="1">
                <a:solidFill>
                  <a:srgbClr val="22373A"/>
                </a:solidFill>
                <a:latin typeface="Trebuchet MS"/>
                <a:cs typeface="Trebuchet MS"/>
              </a:rPr>
              <a:t>шифротекст</a:t>
            </a:r>
            <a:r>
              <a:rPr lang="ru-RU" sz="900" spc="30" dirty="0">
                <a:solidFill>
                  <a:srgbClr val="22373A"/>
                </a:solidFill>
                <a:latin typeface="Trebuchet MS"/>
                <a:cs typeface="Trebuchet MS"/>
              </a:rPr>
              <a:t> может быть преобразован в некоторый фрагмент текста, представляющий собой один </a:t>
            </a:r>
            <a:r>
              <a:rPr lang="ru-RU" sz="900" spc="30" dirty="0" smtClean="0">
                <a:solidFill>
                  <a:srgbClr val="22373A"/>
                </a:solidFill>
                <a:latin typeface="Trebuchet MS"/>
                <a:cs typeface="Trebuchet MS"/>
              </a:rPr>
              <a:t>из возможных </a:t>
            </a:r>
            <a:r>
              <a:rPr lang="ru-RU" sz="900" spc="30" dirty="0">
                <a:solidFill>
                  <a:srgbClr val="22373A"/>
                </a:solidFill>
                <a:latin typeface="Trebuchet MS"/>
                <a:cs typeface="Trebuchet MS"/>
              </a:rPr>
              <a:t>вариантов прочтения открытого текста.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4343755" y="3208620"/>
            <a:ext cx="213995" cy="121187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-10" dirty="0" smtClean="0"/>
              <a:t>4/</a:t>
            </a:r>
            <a:r>
              <a:rPr lang="ru-RU" spc="-10" dirty="0" smtClean="0"/>
              <a:t>7</a:t>
            </a:r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9410"/>
          </a:xfrm>
          <a:custGeom>
            <a:avLst/>
            <a:gdLst/>
            <a:ahLst/>
            <a:cxnLst/>
            <a:rect l="l" t="t" r="r" b="b"/>
            <a:pathLst>
              <a:path w="4608195" h="359410">
                <a:moveTo>
                  <a:pt x="4608004" y="0"/>
                </a:moveTo>
                <a:lnTo>
                  <a:pt x="0" y="0"/>
                </a:lnTo>
                <a:lnTo>
                  <a:pt x="0" y="358800"/>
                </a:lnTo>
                <a:lnTo>
                  <a:pt x="4608004" y="3588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333819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30" dirty="0">
                <a:solidFill>
                  <a:srgbClr val="F9F9F9"/>
                </a:solidFill>
                <a:latin typeface="Microsoft Sans Serif"/>
                <a:cs typeface="Microsoft Sans Serif"/>
              </a:rPr>
              <a:t>Результаты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9F9F9"/>
                </a:solidFill>
                <a:latin typeface="Microsoft Sans Serif"/>
                <a:cs typeface="Microsoft Sans Serif"/>
              </a:rPr>
              <a:t>выполнения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лабораторной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работы.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25" dirty="0">
                <a:solidFill>
                  <a:srgbClr val="F9F9F9"/>
                </a:solidFill>
                <a:latin typeface="Microsoft Sans Serif"/>
                <a:cs typeface="Microsoft Sans Serif"/>
              </a:rPr>
              <a:t>Часть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120" dirty="0">
                <a:solidFill>
                  <a:srgbClr val="F9F9F9"/>
                </a:solidFill>
                <a:latin typeface="Microsoft Sans Serif"/>
                <a:cs typeface="Microsoft Sans Serif"/>
              </a:rPr>
              <a:t>1</a:t>
            </a:r>
            <a:endParaRPr sz="1000" dirty="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4"/>
            <a:ext cx="4608195" cy="5080"/>
            <a:chOff x="0" y="358794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4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4"/>
              <a:ext cx="3291840" cy="5080"/>
            </a:xfrm>
            <a:custGeom>
              <a:avLst/>
              <a:gdLst/>
              <a:ahLst/>
              <a:cxnLst/>
              <a:rect l="l" t="t" r="r" b="b"/>
              <a:pathLst>
                <a:path w="3291840" h="5079">
                  <a:moveTo>
                    <a:pt x="0" y="5060"/>
                  </a:moveTo>
                  <a:lnTo>
                    <a:pt x="0" y="0"/>
                  </a:lnTo>
                  <a:lnTo>
                    <a:pt x="3291441" y="0"/>
                  </a:lnTo>
                  <a:lnTo>
                    <a:pt x="329144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460828"/>
            <a:ext cx="4091356" cy="4315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u-RU" sz="900" spc="25" dirty="0">
                <a:solidFill>
                  <a:srgbClr val="22373A"/>
                </a:solidFill>
                <a:latin typeface="Trebuchet MS"/>
                <a:cs typeface="Trebuchet MS"/>
              </a:rPr>
              <a:t>Написала функцию шифрования, которая определяет вид </a:t>
            </a:r>
            <a:r>
              <a:rPr lang="ru-RU" sz="900" spc="25" dirty="0" err="1">
                <a:solidFill>
                  <a:srgbClr val="22373A"/>
                </a:solidFill>
                <a:latin typeface="Trebuchet MS"/>
                <a:cs typeface="Trebuchet MS"/>
              </a:rPr>
              <a:t>шифротекста</a:t>
            </a:r>
            <a:r>
              <a:rPr lang="ru-RU" sz="900" spc="25" dirty="0">
                <a:solidFill>
                  <a:srgbClr val="22373A"/>
                </a:solidFill>
                <a:latin typeface="Trebuchet MS"/>
                <a:cs typeface="Trebuchet MS"/>
              </a:rPr>
              <a:t> при известном ключе и известном открытом тексте "С Новы Годом, </a:t>
            </a:r>
            <a:r>
              <a:rPr lang="ru-RU" sz="900" spc="25" dirty="0" smtClean="0">
                <a:solidFill>
                  <a:srgbClr val="22373A"/>
                </a:solidFill>
                <a:latin typeface="Trebuchet MS"/>
                <a:cs typeface="Trebuchet MS"/>
              </a:rPr>
              <a:t>друзья'. </a:t>
            </a:r>
            <a:endParaRPr sz="9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857368"/>
            <a:ext cx="3173050" cy="148142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4343755" y="3208620"/>
            <a:ext cx="213995" cy="121187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-10" dirty="0" smtClean="0"/>
              <a:t>5/</a:t>
            </a:r>
            <a:r>
              <a:rPr lang="ru-RU" spc="-10" dirty="0" smtClean="0"/>
              <a:t>7</a:t>
            </a:r>
            <a:endParaRPr spc="-1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2416175"/>
            <a:ext cx="3233860" cy="74916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9410"/>
          </a:xfrm>
          <a:custGeom>
            <a:avLst/>
            <a:gdLst/>
            <a:ahLst/>
            <a:cxnLst/>
            <a:rect l="l" t="t" r="r" b="b"/>
            <a:pathLst>
              <a:path w="4608195" h="359410">
                <a:moveTo>
                  <a:pt x="4608004" y="0"/>
                </a:moveTo>
                <a:lnTo>
                  <a:pt x="0" y="0"/>
                </a:lnTo>
                <a:lnTo>
                  <a:pt x="0" y="358800"/>
                </a:lnTo>
                <a:lnTo>
                  <a:pt x="4608004" y="3588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3935019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000" spc="-25" dirty="0" smtClean="0">
                <a:solidFill>
                  <a:srgbClr val="F9F9F9"/>
                </a:solidFill>
                <a:latin typeface="Microsoft Sans Serif"/>
                <a:cs typeface="Microsoft Sans Serif"/>
              </a:rPr>
              <a:t>Результаты выполнения лабораторной работы. Часть 2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58794"/>
            <a:ext cx="4608195" cy="5080"/>
            <a:chOff x="0" y="358794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4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4"/>
              <a:ext cx="3950335" cy="5080"/>
            </a:xfrm>
            <a:custGeom>
              <a:avLst/>
              <a:gdLst/>
              <a:ahLst/>
              <a:cxnLst/>
              <a:rect l="l" t="t" r="r" b="b"/>
              <a:pathLst>
                <a:path w="3950335" h="5079">
                  <a:moveTo>
                    <a:pt x="0" y="5060"/>
                  </a:moveTo>
                  <a:lnTo>
                    <a:pt x="0" y="0"/>
                  </a:lnTo>
                  <a:lnTo>
                    <a:pt x="3949785" y="0"/>
                  </a:lnTo>
                  <a:lnTo>
                    <a:pt x="394978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460828"/>
            <a:ext cx="417247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u-RU" sz="900" spc="25" dirty="0">
                <a:solidFill>
                  <a:srgbClr val="22373A"/>
                </a:solidFill>
                <a:latin typeface="Trebuchet MS"/>
                <a:cs typeface="Trebuchet MS"/>
              </a:rPr>
              <a:t>Написала функцию дешифровки, которая определяет ключ, с помощью которого </a:t>
            </a:r>
            <a:r>
              <a:rPr lang="ru-RU" sz="900" spc="25" dirty="0" err="1">
                <a:solidFill>
                  <a:srgbClr val="22373A"/>
                </a:solidFill>
                <a:latin typeface="Trebuchet MS"/>
                <a:cs typeface="Trebuchet MS"/>
              </a:rPr>
              <a:t>шифротекст</a:t>
            </a:r>
            <a:r>
              <a:rPr lang="ru-RU" sz="900" spc="25" dirty="0">
                <a:solidFill>
                  <a:srgbClr val="22373A"/>
                </a:solidFill>
                <a:latin typeface="Trebuchet MS"/>
                <a:cs typeface="Trebuchet MS"/>
              </a:rPr>
              <a:t> может быть преобразован в некоторый фрагмент текста, представляющий собой один из возможных вариантов прочтения открытого текста.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68634" y="3213947"/>
            <a:ext cx="151130" cy="1160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5" dirty="0" smtClean="0">
                <a:solidFill>
                  <a:srgbClr val="22373A"/>
                </a:solidFill>
                <a:latin typeface="Trebuchet MS"/>
                <a:cs typeface="Trebuchet MS"/>
              </a:rPr>
              <a:t>6</a:t>
            </a:r>
            <a:r>
              <a:rPr sz="650" spc="-20" dirty="0" smtClean="0">
                <a:solidFill>
                  <a:srgbClr val="22373A"/>
                </a:solidFill>
                <a:latin typeface="Trebuchet MS"/>
                <a:cs typeface="Trebuchet MS"/>
              </a:rPr>
              <a:t>/</a:t>
            </a:r>
            <a:r>
              <a:rPr lang="ru-RU" sz="650" spc="-20" dirty="0" smtClean="0">
                <a:solidFill>
                  <a:srgbClr val="22373A"/>
                </a:solidFill>
                <a:latin typeface="Trebuchet MS"/>
                <a:cs typeface="Trebuchet MS"/>
              </a:rPr>
              <a:t>7</a:t>
            </a:r>
            <a:endParaRPr sz="650" dirty="0">
              <a:latin typeface="Trebuchet MS"/>
              <a:cs typeface="Trebuchet MS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1127810"/>
            <a:ext cx="3728302" cy="126932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2424835"/>
            <a:ext cx="3730959" cy="75334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50609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Вы</a:t>
            </a:r>
            <a:r>
              <a:rPr spc="-10" dirty="0"/>
              <a:t>в</a:t>
            </a:r>
            <a:r>
              <a:rPr spc="15" dirty="0"/>
              <a:t>о</a:t>
            </a:r>
            <a:r>
              <a:rPr spc="-5" dirty="0"/>
              <a:t>ды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4"/>
            <a:ext cx="4608195" cy="5080"/>
            <a:chOff x="0" y="358794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4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4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47179" y="1471266"/>
            <a:ext cx="3930650" cy="387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525">
              <a:lnSpc>
                <a:spcPct val="144300"/>
              </a:lnSpc>
              <a:spcBef>
                <a:spcPts val="95"/>
              </a:spcBef>
            </a:pPr>
            <a:r>
              <a:rPr lang="ru-RU" sz="900" spc="15" dirty="0">
                <a:solidFill>
                  <a:srgbClr val="22373A"/>
                </a:solidFill>
                <a:latin typeface="Trebuchet MS"/>
                <a:cs typeface="Trebuchet MS"/>
              </a:rPr>
              <a:t>Освоила на практике применение режима однократного </a:t>
            </a:r>
            <a:r>
              <a:rPr lang="ru-RU" sz="900" spc="15" dirty="0" err="1">
                <a:solidFill>
                  <a:srgbClr val="22373A"/>
                </a:solidFill>
                <a:latin typeface="Trebuchet MS"/>
                <a:cs typeface="Trebuchet MS"/>
              </a:rPr>
              <a:t>гаммирования</a:t>
            </a:r>
            <a:r>
              <a:rPr lang="ru-RU" sz="900" spc="15" dirty="0">
                <a:solidFill>
                  <a:srgbClr val="22373A"/>
                </a:solidFill>
                <a:latin typeface="Trebuchet MS"/>
                <a:cs typeface="Trebuchet MS"/>
              </a:rPr>
              <a:t>.</a:t>
            </a:r>
            <a:endParaRPr lang="ru-RU" sz="900" spc="15" dirty="0">
              <a:solidFill>
                <a:srgbClr val="22373A"/>
              </a:solidFill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77829" y="3213947"/>
            <a:ext cx="142240" cy="1160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u-RU" sz="650" spc="-80" dirty="0" smtClean="0">
                <a:solidFill>
                  <a:srgbClr val="22373A"/>
                </a:solidFill>
                <a:latin typeface="Trebuchet MS"/>
                <a:cs typeface="Trebuchet MS"/>
              </a:rPr>
              <a:t>7</a:t>
            </a:r>
            <a:r>
              <a:rPr sz="650" spc="-20" dirty="0" smtClean="0">
                <a:solidFill>
                  <a:srgbClr val="22373A"/>
                </a:solidFill>
                <a:latin typeface="Trebuchet MS"/>
                <a:cs typeface="Trebuchet MS"/>
              </a:rPr>
              <a:t>/</a:t>
            </a:r>
            <a:r>
              <a:rPr lang="ru-RU" sz="650" spc="-20" dirty="0" smtClean="0">
                <a:solidFill>
                  <a:srgbClr val="22373A"/>
                </a:solidFill>
                <a:latin typeface="Trebuchet MS"/>
                <a:cs typeface="Trebuchet MS"/>
              </a:rPr>
              <a:t>7</a:t>
            </a:r>
            <a:endParaRPr sz="65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195</Words>
  <Application>Microsoft Office PowerPoint</Application>
  <PresentationFormat>Произвольный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Calibri</vt:lpstr>
      <vt:lpstr>Microsoft Sans Serif</vt:lpstr>
      <vt:lpstr>Trebuchet MS</vt:lpstr>
      <vt:lpstr>Office Theme</vt:lpstr>
      <vt:lpstr>Презентация PowerPoint</vt:lpstr>
      <vt:lpstr>Презентация PowerPoint</vt:lpstr>
      <vt:lpstr>Цель выполнения лабораторной работы</vt:lpstr>
      <vt:lpstr>Задачи выполнения работы</vt:lpstr>
      <vt:lpstr>Презентация PowerPoint</vt:lpstr>
      <vt:lpstr>Презентация PowerPoint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№2</dc:title>
  <dc:creator>Подмогильный Иван Александрович - студент группы НКНбд-01-18</dc:creator>
  <cp:lastModifiedBy>Вероника</cp:lastModifiedBy>
  <cp:revision>13</cp:revision>
  <dcterms:created xsi:type="dcterms:W3CDTF">2021-10-02T12:33:36Z</dcterms:created>
  <dcterms:modified xsi:type="dcterms:W3CDTF">2021-12-11T09:55:32Z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2021-10-01T00:00:00Z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2021-10-02T00:00:00Z</vt:filetime>
  </property>
</Properties>
</file>