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3" r:id="rId5"/>
    <p:sldId id="271" r:id="rId6"/>
    <p:sldId id="272" r:id="rId7"/>
    <p:sldId id="273" r:id="rId8"/>
    <p:sldId id="274" r:id="rId9"/>
    <p:sldId id="275" r:id="rId10"/>
    <p:sldId id="261" r:id="rId11"/>
    <p:sldId id="262" r:id="rId12"/>
    <p:sldId id="277" r:id="rId13"/>
    <p:sldId id="279" r:id="rId14"/>
    <p:sldId id="266" r:id="rId15"/>
    <p:sldId id="268" r:id="rId16"/>
    <p:sldId id="264" r:id="rId17"/>
    <p:sldId id="270" r:id="rId18"/>
    <p:sldId id="276" r:id="rId19"/>
    <p:sldId id="267" r:id="rId20"/>
    <p:sldId id="281" r:id="rId21"/>
    <p:sldId id="282" r:id="rId22"/>
    <p:sldId id="283" r:id="rId23"/>
    <p:sldId id="284" r:id="rId24"/>
    <p:sldId id="285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337AB7"/>
    <a:srgbClr val="02339E"/>
    <a:srgbClr val="0033A1"/>
    <a:srgbClr val="0032A1"/>
    <a:srgbClr val="002E9C"/>
    <a:srgbClr val="4682B4"/>
    <a:srgbClr val="60527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58" d="100"/>
          <a:sy n="58" d="100"/>
        </p:scale>
        <p:origin x="1228" y="48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4/9/2020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Understanding Biases and Error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77794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</a:t>
            </a:r>
            <a:r>
              <a:rPr lang="en-GB"/>
              <a:t>	CE599-002</a:t>
            </a:r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137285" y="683695"/>
            <a:ext cx="1931479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13 Apr 2017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Bias and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Bias creates an association that is not true, but confounding describes an association that is true, but potentially misleading.</a:t>
            </a:r>
            <a:endParaRPr lang="en-US" sz="2800" dirty="0"/>
          </a:p>
        </p:txBody>
      </p:sp>
      <p:pic>
        <p:nvPicPr>
          <p:cNvPr id="1028" name="Picture 4" descr="http://t0.gstatic.com/images?q=tbn:ANd9GcQoWzVsKL6vk_gQ_fo-RPtlYldNCYa0DYBXQ5QfPlsQPx5ZJbxDn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48980"/>
            <a:ext cx="3276600" cy="25345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 descr="http://t2.gstatic.com/images?q=tbn:ANd9GcTqD2bw455MDRpRh3JGlo6BDz_iWxbkzXH4KeLE3BVcGipBDAz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268882"/>
            <a:ext cx="3733800" cy="2514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971600" y="6084295"/>
            <a:ext cx="760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U. Sharma</a:t>
            </a:r>
          </a:p>
          <a:p>
            <a:r>
              <a:rPr lang="en-US" sz="1200" dirty="0"/>
              <a:t>https://www.slideshare.net/jamesmacroony/bias-and-errors?next_slideshow=1</a:t>
            </a:r>
          </a:p>
        </p:txBody>
      </p:sp>
    </p:spTree>
    <p:extLst>
      <p:ext uri="{BB962C8B-B14F-4D97-AF65-F5344CB8AC3E}">
        <p14:creationId xmlns:p14="http://schemas.microsoft.com/office/powerpoint/2010/main" val="170756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10801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Example of Confounding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92025" y="1853825"/>
            <a:ext cx="2160240" cy="1754326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Socio-economic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Cohort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6580" y="4468789"/>
            <a:ext cx="2160240" cy="1477328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Tech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4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47020" y="4419110"/>
            <a:ext cx="2250250" cy="1576686"/>
          </a:xfrm>
          <a:prstGeom prst="roundRect">
            <a:avLst/>
          </a:prstGeom>
          <a:ln w="444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2"/>
                </a:solidFill>
              </a:rPr>
              <a:t>Tech Adoption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 I have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 I use it?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97225" y="2888940"/>
            <a:ext cx="2250250" cy="1935215"/>
          </a:xfrm>
          <a:prstGeom prst="roundRect">
            <a:avLst/>
          </a:prstGeom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2"/>
                </a:solidFill>
              </a:rPr>
              <a:t>Air Travel</a:t>
            </a:r>
          </a:p>
          <a:p>
            <a:r>
              <a:rPr lang="en-GB" dirty="0"/>
              <a:t>Frequency &amp;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5797270" y="4554125"/>
            <a:ext cx="750200" cy="653328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2" idx="0"/>
          </p:cNvCxnSpPr>
          <p:nvPr/>
        </p:nvCxnSpPr>
        <p:spPr>
          <a:xfrm>
            <a:off x="4672145" y="3608151"/>
            <a:ext cx="0" cy="810959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2" idx="1"/>
          </p:cNvCxnSpPr>
          <p:nvPr/>
        </p:nvCxnSpPr>
        <p:spPr>
          <a:xfrm>
            <a:off x="2796820" y="5207453"/>
            <a:ext cx="750200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5752265" y="2730988"/>
            <a:ext cx="795205" cy="337972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2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estimated on aggregate data can produce biased results</a:t>
            </a:r>
          </a:p>
          <a:p>
            <a:r>
              <a:rPr lang="en-US" dirty="0"/>
              <a:t>Can lead to the Ecological Fallacy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3338990"/>
            <a:ext cx="6791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5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030"/>
            <a:ext cx="8489950" cy="540730"/>
          </a:xfrm>
        </p:spPr>
        <p:txBody>
          <a:bodyPr/>
          <a:lstStyle/>
          <a:p>
            <a:r>
              <a:rPr lang="en-GB" dirty="0"/>
              <a:t>Aggregation Error Example: Value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6520" y="6140911"/>
            <a:ext cx="867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b="1" dirty="0"/>
              <a:t>Erhardt, G.D.</a:t>
            </a:r>
            <a:r>
              <a:rPr lang="en-GB" sz="1100" dirty="0">
                <a:solidFill>
                  <a:schemeClr val="bg2"/>
                </a:solidFill>
              </a:rPr>
              <a:t>, B. Charlton, J. Freedman, J. Castiglione, and M. Bradley. 2008. “Enhancement and Application of an Activity-Based Travel Model for Congestion Pricing.” In Transportation Research Board Innovations in Travel </a:t>
            </a:r>
            <a:r>
              <a:rPr lang="en-GB" sz="1100" dirty="0" err="1">
                <a:solidFill>
                  <a:schemeClr val="bg2"/>
                </a:solidFill>
              </a:rPr>
              <a:t>Modeling</a:t>
            </a:r>
            <a:r>
              <a:rPr lang="en-GB" sz="1100" dirty="0">
                <a:solidFill>
                  <a:schemeClr val="bg2"/>
                </a:solidFill>
              </a:rPr>
              <a:t> Conference, Portland, Oregon.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03775"/>
            <a:ext cx="7349878" cy="47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7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10" y="1448780"/>
            <a:ext cx="8854885" cy="50788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961711" y="2888940"/>
            <a:ext cx="7182290" cy="5400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673805"/>
            <a:ext cx="8325925" cy="42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5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25" y="1943835"/>
            <a:ext cx="8489950" cy="32160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1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“Oh, don’t worry!  I did that when I was a kid and I turned out just fine.”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61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Prior to earthquakes, animals have been known to behave strangely.  Rats run in the streets, dogs howl, and pigs run in circles.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74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understand whether your data are accurate?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13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biases and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Random Error</a:t>
            </a:r>
          </a:p>
          <a:p>
            <a:pPr marL="914400" lvl="1" indent="-514350"/>
            <a:r>
              <a:rPr lang="en-US" dirty="0"/>
              <a:t>Measurement error</a:t>
            </a:r>
          </a:p>
          <a:p>
            <a:pPr marL="914400" lvl="1" indent="-514350"/>
            <a:r>
              <a:rPr lang="en-US" dirty="0"/>
              <a:t>Random sampling error</a:t>
            </a:r>
          </a:p>
          <a:p>
            <a:pPr marL="514350" indent="-514350">
              <a:buAutoNum type="arabicPeriod"/>
            </a:pPr>
            <a:r>
              <a:rPr lang="en-US" dirty="0"/>
              <a:t>Systematic Error</a:t>
            </a:r>
          </a:p>
          <a:p>
            <a:pPr marL="914400" lvl="1" indent="-514350"/>
            <a:r>
              <a:rPr lang="en-US" dirty="0"/>
              <a:t>Selection bias</a:t>
            </a:r>
          </a:p>
          <a:p>
            <a:pPr marL="914400" lvl="1" indent="-514350"/>
            <a:r>
              <a:rPr lang="en-US" dirty="0"/>
              <a:t>Information bias</a:t>
            </a:r>
          </a:p>
          <a:p>
            <a:pPr marL="914400" lvl="1" indent="-514350"/>
            <a:r>
              <a:rPr lang="en-US" dirty="0"/>
              <a:t>Confounding</a:t>
            </a:r>
          </a:p>
          <a:p>
            <a:pPr marL="914400" lvl="1" indent="-514350"/>
            <a:r>
              <a:rPr lang="en-US" dirty="0"/>
              <a:t>Aggregation bias</a:t>
            </a:r>
          </a:p>
          <a:p>
            <a:pPr marL="514350" indent="-514350"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Survey Data &amp; Big Data…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36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– Distinguishing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Data Chronicity</a:t>
            </a:r>
          </a:p>
          <a:p>
            <a:r>
              <a:rPr lang="en-US" dirty="0"/>
              <a:t>Intended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1510" y="5859270"/>
            <a:ext cx="898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Johnson, Timothy P., and Tom W. Smith. “Big Data and Survey Research: Supplement or Substitute?” In </a:t>
            </a:r>
            <a:r>
              <a:rPr lang="en-US" sz="1200" i="1" dirty="0"/>
              <a:t>Seeing Cities Through Big Data</a:t>
            </a:r>
            <a:r>
              <a:rPr lang="en-US" sz="1200" dirty="0"/>
              <a:t>, edited by Piyushimita (</a:t>
            </a:r>
            <a:r>
              <a:rPr lang="en-US" sz="1200" dirty="0" err="1"/>
              <a:t>Vonu</a:t>
            </a:r>
            <a:r>
              <a:rPr lang="en-US" sz="1200" dirty="0"/>
              <a:t>) Thakuriah, </a:t>
            </a:r>
            <a:r>
              <a:rPr lang="en-US" sz="1200" dirty="0" err="1"/>
              <a:t>Nebiyou</a:t>
            </a:r>
            <a:r>
              <a:rPr lang="en-US" sz="1200" dirty="0"/>
              <a:t> </a:t>
            </a:r>
            <a:r>
              <a:rPr lang="en-US" sz="1200" dirty="0" err="1"/>
              <a:t>Tilahun</a:t>
            </a:r>
            <a:r>
              <a:rPr lang="en-US" sz="1200" dirty="0"/>
              <a:t>, and Moira </a:t>
            </a:r>
            <a:r>
              <a:rPr lang="en-US" sz="1200" dirty="0" err="1"/>
              <a:t>Zellner</a:t>
            </a:r>
            <a:r>
              <a:rPr lang="en-US" sz="1200" dirty="0"/>
              <a:t>, 113–25. Springer Geography. Springer International Publishing, 2017. </a:t>
            </a:r>
          </a:p>
        </p:txBody>
      </p:sp>
    </p:spTree>
    <p:extLst>
      <p:ext uri="{BB962C8B-B14F-4D97-AF65-F5344CB8AC3E}">
        <p14:creationId xmlns:p14="http://schemas.microsoft.com/office/powerpoint/2010/main" val="170906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Big Data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Timeliness</a:t>
            </a:r>
          </a:p>
          <a:p>
            <a:r>
              <a:rPr lang="en-US" dirty="0"/>
              <a:t>Completeness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Survey Data</a:t>
            </a:r>
          </a:p>
          <a:p>
            <a:r>
              <a:rPr lang="en-US" dirty="0"/>
              <a:t>Role of theory</a:t>
            </a:r>
          </a:p>
          <a:p>
            <a:r>
              <a:rPr lang="en-US" dirty="0"/>
              <a:t>Ease of analysis</a:t>
            </a:r>
          </a:p>
          <a:p>
            <a:r>
              <a:rPr lang="en-US" dirty="0"/>
              <a:t>Measurement error</a:t>
            </a:r>
          </a:p>
          <a:p>
            <a:r>
              <a:rPr lang="en-US" dirty="0"/>
              <a:t>Population coverage</a:t>
            </a:r>
          </a:p>
          <a:p>
            <a:r>
              <a:rPr lang="en-US" dirty="0"/>
              <a:t>Ethical oversight</a:t>
            </a:r>
          </a:p>
          <a:p>
            <a:r>
              <a:rPr lang="en-US" dirty="0"/>
              <a:t>Transparency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1510" y="5859270"/>
            <a:ext cx="898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Johnson, Timothy P., and Tom W. Smith. “Big Data and Survey Research: Supplement or Substitute?” In </a:t>
            </a:r>
            <a:r>
              <a:rPr lang="en-US" sz="1200" i="1" dirty="0"/>
              <a:t>Seeing Cities Through Big Data</a:t>
            </a:r>
            <a:r>
              <a:rPr lang="en-US" sz="1200" dirty="0"/>
              <a:t>, edited by Piyushimita (</a:t>
            </a:r>
            <a:r>
              <a:rPr lang="en-US" sz="1200" dirty="0" err="1"/>
              <a:t>Vonu</a:t>
            </a:r>
            <a:r>
              <a:rPr lang="en-US" sz="1200" dirty="0"/>
              <a:t>) Thakuriah, </a:t>
            </a:r>
            <a:r>
              <a:rPr lang="en-US" sz="1200" dirty="0" err="1"/>
              <a:t>Nebiyou</a:t>
            </a:r>
            <a:r>
              <a:rPr lang="en-US" sz="1200" dirty="0"/>
              <a:t> </a:t>
            </a:r>
            <a:r>
              <a:rPr lang="en-US" sz="1200" dirty="0" err="1"/>
              <a:t>Tilahun</a:t>
            </a:r>
            <a:r>
              <a:rPr lang="en-US" sz="1200" dirty="0"/>
              <a:t>, and Moira </a:t>
            </a:r>
            <a:r>
              <a:rPr lang="en-US" sz="1200" dirty="0" err="1"/>
              <a:t>Zellner</a:t>
            </a:r>
            <a:r>
              <a:rPr lang="en-US" sz="1200" dirty="0"/>
              <a:t>, 113–25. Springer Geography. Springer International Publishing, 2017. </a:t>
            </a:r>
          </a:p>
        </p:txBody>
      </p:sp>
    </p:spTree>
    <p:extLst>
      <p:ext uri="{BB962C8B-B14F-4D97-AF65-F5344CB8AC3E}">
        <p14:creationId xmlns:p14="http://schemas.microsoft.com/office/powerpoint/2010/main" val="1481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roles?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Big Data</a:t>
            </a:r>
          </a:p>
          <a:p>
            <a:r>
              <a:rPr lang="en-US" dirty="0"/>
              <a:t>More complete, but less rich</a:t>
            </a:r>
          </a:p>
          <a:p>
            <a:r>
              <a:rPr lang="en-US" dirty="0"/>
              <a:t>Potential bias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Survey Data</a:t>
            </a:r>
          </a:p>
          <a:p>
            <a:r>
              <a:rPr lang="en-US" dirty="0"/>
              <a:t>More rich, but less complete</a:t>
            </a:r>
          </a:p>
          <a:p>
            <a:r>
              <a:rPr lang="en-US" dirty="0"/>
              <a:t>Potential bias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959170"/>
            <a:ext cx="8229600" cy="12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b="1" kern="0" dirty="0">
                <a:solidFill>
                  <a:schemeClr val="accent2"/>
                </a:solidFill>
              </a:rPr>
              <a:t>Weighting &amp; expansion to leverage both</a:t>
            </a:r>
          </a:p>
          <a:p>
            <a:pPr marL="0" indent="0">
              <a:buFontTx/>
              <a:buNone/>
            </a:pPr>
            <a:endParaRPr lang="en-US" b="1" kern="0" dirty="0">
              <a:solidFill>
                <a:schemeClr val="accent2"/>
              </a:solidFill>
            </a:endParaRPr>
          </a:p>
          <a:p>
            <a:pPr marL="0" indent="0" algn="ctr">
              <a:buFontTx/>
              <a:buNone/>
            </a:pPr>
            <a:endParaRPr lang="en-US" kern="0" dirty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en-US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4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6622-75A0-47FB-BE22-8DA488004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773705"/>
            <a:ext cx="8489950" cy="5563595"/>
          </a:xfrm>
        </p:spPr>
        <p:txBody>
          <a:bodyPr/>
          <a:lstStyle/>
          <a:p>
            <a:r>
              <a:rPr lang="en-US" dirty="0"/>
              <a:t>Estimation </a:t>
            </a:r>
          </a:p>
          <a:p>
            <a:pPr lvl="1"/>
            <a:r>
              <a:rPr lang="en-US" dirty="0"/>
              <a:t>Determining model coefficients from the data</a:t>
            </a:r>
          </a:p>
          <a:p>
            <a:r>
              <a:rPr lang="en-US" dirty="0"/>
              <a:t>Calibration</a:t>
            </a:r>
          </a:p>
          <a:p>
            <a:pPr lvl="1"/>
            <a:r>
              <a:rPr lang="en-US" dirty="0"/>
              <a:t>Adjusting the model constants or coefficients to match in the aggregate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Comparing against an independent data source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380D6-E5E2-4228-967A-104520DC4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18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6622-75A0-47FB-BE22-8DA488004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773705"/>
            <a:ext cx="8489950" cy="5563595"/>
          </a:xfrm>
        </p:spPr>
        <p:txBody>
          <a:bodyPr/>
          <a:lstStyle/>
          <a:p>
            <a:r>
              <a:rPr lang="en-US" dirty="0"/>
              <a:t>Verification</a:t>
            </a:r>
          </a:p>
          <a:p>
            <a:pPr lvl="1"/>
            <a:r>
              <a:rPr lang="en-US" dirty="0"/>
              <a:t>Checking that code or model does what it says it does</a:t>
            </a:r>
          </a:p>
          <a:p>
            <a:r>
              <a:rPr lang="en-US" dirty="0"/>
              <a:t>Sensitivity testing</a:t>
            </a:r>
          </a:p>
          <a:p>
            <a:pPr lvl="1"/>
            <a:r>
              <a:rPr lang="en-US" dirty="0"/>
              <a:t>Checking how a model responds to changes in input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Checking how well a model performs in practice, such as retrospective evaluation of forecasts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380D6-E5E2-4228-967A-104520DC4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8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Error: As defined in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754563"/>
          </a:xfrm>
        </p:spPr>
        <p:txBody>
          <a:bodyPr>
            <a:normAutofit lnSpcReduction="10000"/>
          </a:bodyPr>
          <a:lstStyle/>
          <a:p>
            <a:pPr marL="609600" indent="-609600" algn="just"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false or mistaken result obtained in a study or experiment</a:t>
            </a:r>
          </a:p>
          <a:p>
            <a:pPr marL="609600" indent="-609600" algn="just">
              <a:buFontTx/>
              <a:buAutoNum type="arabicPeriod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09600" indent="-609600" algn="just"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Random error is the portion of variation in measurement that has no apparent connection to any other measurement or variable, generally regarded as due to chance</a:t>
            </a:r>
          </a:p>
          <a:p>
            <a:pPr marL="609600" indent="-609600" algn="just">
              <a:buFontTx/>
              <a:buAutoNum type="arabicPeriod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09600" indent="-609600" algn="just"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Systematic error which often has a recognizable source, e.g., a faulty measuring instrument, or pattern, e.g., it is consistently wrong in a particular direction</a:t>
            </a:r>
          </a:p>
          <a:p>
            <a:pPr marL="609600" indent="-609600" algn="just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									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6084295"/>
            <a:ext cx="760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U. Sharma</a:t>
            </a:r>
          </a:p>
          <a:p>
            <a:r>
              <a:rPr lang="en-US" sz="1200" dirty="0"/>
              <a:t>https://www.slideshare.net/jamesmacroony/bias-and-errors?next_slideshow=1</a:t>
            </a:r>
          </a:p>
        </p:txBody>
      </p:sp>
    </p:spTree>
    <p:extLst>
      <p:ext uri="{BB962C8B-B14F-4D97-AF65-F5344CB8AC3E}">
        <p14:creationId xmlns:p14="http://schemas.microsoft.com/office/powerpoint/2010/main" val="90713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184" b="6908"/>
          <a:stretch/>
        </p:blipFill>
        <p:spPr>
          <a:xfrm>
            <a:off x="0" y="1358770"/>
            <a:ext cx="9144000" cy="48896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6595" y="6219310"/>
            <a:ext cx="7605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https://cseweb.ucsd.edu/~ricko/CSE3/Lie_with_Statistics.pdf</a:t>
            </a:r>
          </a:p>
        </p:txBody>
      </p:sp>
    </p:spTree>
    <p:extLst>
      <p:ext uri="{BB962C8B-B14F-4D97-AF65-F5344CB8AC3E}">
        <p14:creationId xmlns:p14="http://schemas.microsoft.com/office/powerpoint/2010/main" val="7550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762" t="28577" r="2738" b="11871"/>
          <a:stretch/>
        </p:blipFill>
        <p:spPr>
          <a:xfrm>
            <a:off x="251520" y="1628800"/>
            <a:ext cx="3886201" cy="40494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66954" y="1448780"/>
            <a:ext cx="4653195" cy="4888520"/>
          </a:xfrm>
        </p:spPr>
        <p:txBody>
          <a:bodyPr/>
          <a:lstStyle/>
          <a:p>
            <a:r>
              <a:rPr lang="en-US" dirty="0"/>
              <a:t>The mean of one sample is different than the mean of the population</a:t>
            </a:r>
          </a:p>
          <a:p>
            <a:endParaRPr lang="en-US" dirty="0"/>
          </a:p>
          <a:p>
            <a:r>
              <a:rPr lang="en-US" dirty="0"/>
              <a:t>Can occur even when the sample is representative</a:t>
            </a:r>
          </a:p>
          <a:p>
            <a:endParaRPr lang="en-US" dirty="0"/>
          </a:p>
          <a:p>
            <a:r>
              <a:rPr lang="en-US" dirty="0"/>
              <a:t>Classical statistics are good at measuring these with confidence intervals</a:t>
            </a:r>
          </a:p>
        </p:txBody>
      </p:sp>
      <p:sp>
        <p:nvSpPr>
          <p:cNvPr id="12" name="Oval 11"/>
          <p:cNvSpPr/>
          <p:nvPr/>
        </p:nvSpPr>
        <p:spPr>
          <a:xfrm>
            <a:off x="1736685" y="3969060"/>
            <a:ext cx="270030" cy="270030"/>
          </a:xfrm>
          <a:prstGeom prst="ellipse">
            <a:avLst/>
          </a:prstGeom>
          <a:noFill/>
          <a:ln w="38100">
            <a:solidFill>
              <a:srgbClr val="6699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6695" y="3699030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9900"/>
                </a:solidFill>
              </a:rPr>
              <a:t>Transit Riders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555" y="5724255"/>
            <a:ext cx="342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9900"/>
                </a:solidFill>
              </a:rPr>
              <a:t>What happens when we care about a sub-population? </a:t>
            </a:r>
          </a:p>
        </p:txBody>
      </p:sp>
    </p:spTree>
    <p:extLst>
      <p:ext uri="{BB962C8B-B14F-4D97-AF65-F5344CB8AC3E}">
        <p14:creationId xmlns:p14="http://schemas.microsoft.com/office/powerpoint/2010/main" val="21134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Weighting &amp; Expansion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65" b="74332"/>
          <a:stretch/>
        </p:blipFill>
        <p:spPr>
          <a:xfrm>
            <a:off x="701570" y="1313765"/>
            <a:ext cx="8268259" cy="16554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6264315"/>
            <a:ext cx="7605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Ruegg</a:t>
            </a:r>
            <a:r>
              <a:rPr lang="en-US" sz="1200" dirty="0"/>
              <a:t>: http://www.travelsurveymanual.org/Chapter-12-1.html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/>
          <a:srcRect t="43883" r="12350" b="31842"/>
          <a:stretch/>
        </p:blipFill>
        <p:spPr bwMode="auto">
          <a:xfrm>
            <a:off x="746575" y="2933945"/>
            <a:ext cx="8157939" cy="156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t="75577" r="14338"/>
          <a:stretch/>
        </p:blipFill>
        <p:spPr bwMode="auto">
          <a:xfrm>
            <a:off x="746575" y="4599130"/>
            <a:ext cx="7972882" cy="1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360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4770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Selection bias </a:t>
            </a:r>
            <a:r>
              <a:rPr lang="en-GB" dirty="0"/>
              <a:t>is a type of bias caused by choosing non-random data for statistical analysis.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Non-response bias </a:t>
            </a:r>
            <a:r>
              <a:rPr lang="en-US" dirty="0"/>
              <a:t>occurs because individuals who do not respond to a survey are different from those who do respond.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Who is more likely fill out a travel survey?  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A single working mother, or a retired person? </a:t>
            </a:r>
          </a:p>
        </p:txBody>
      </p:sp>
    </p:spTree>
    <p:extLst>
      <p:ext uri="{BB962C8B-B14F-4D97-AF65-F5344CB8AC3E}">
        <p14:creationId xmlns:p14="http://schemas.microsoft.com/office/powerpoint/2010/main" val="18417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477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Selection bias </a:t>
            </a:r>
            <a:r>
              <a:rPr lang="en-GB" dirty="0"/>
              <a:t>is a type of bias caused by choosing non-random data for statistical analysis.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Sampling frame bias</a:t>
            </a:r>
            <a:r>
              <a:rPr lang="en-US" dirty="0"/>
              <a:t> occurs because the sampling frame excludes certain individuals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Determine air travel behavior by analyzing 	frequent flyer records.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/>
          <a:p>
            <a:r>
              <a:rPr lang="en-US" b="1" dirty="0"/>
              <a:t>Information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5085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Information bias </a:t>
            </a:r>
            <a:r>
              <a:rPr lang="en-US" dirty="0">
                <a:latin typeface="Arial" pitchFamily="34" charset="0"/>
                <a:cs typeface="Arial" pitchFamily="34" charset="0"/>
              </a:rPr>
              <a:t>is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due to systematic measurement error or misclassification of subjects on one or more variables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b="1" dirty="0"/>
              <a:t>Interviewer Bias – </a:t>
            </a:r>
            <a:r>
              <a:rPr lang="en-GB" dirty="0"/>
              <a:t>misleading or poorly structured questions</a:t>
            </a:r>
          </a:p>
          <a:p>
            <a:r>
              <a:rPr lang="en-GB" b="1" dirty="0"/>
              <a:t>Recall Bias </a:t>
            </a:r>
            <a:r>
              <a:rPr lang="en-GB" dirty="0"/>
              <a:t>– those with a particular outcome or exposure may remember events more clearly or amplify their recollections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Hawthorne effect – </a:t>
            </a:r>
            <a:r>
              <a:rPr lang="en-US" dirty="0">
                <a:latin typeface="Arial" pitchFamily="34" charset="0"/>
                <a:cs typeface="Arial" pitchFamily="34" charset="0"/>
              </a:rPr>
              <a:t>an effect first documented at a Hawthorne manufacturing plant; people act differently if they know they are being watched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1930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16771</TotalTime>
  <Words>930</Words>
  <Application>Microsoft Office PowerPoint</Application>
  <PresentationFormat>On-screen Show (4:3)</PresentationFormat>
  <Paragraphs>162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Custom Design</vt:lpstr>
      <vt:lpstr>Understanding Biases and Error</vt:lpstr>
      <vt:lpstr>Some thoughts on biases and errors</vt:lpstr>
      <vt:lpstr>Error: As defined in epidemiology</vt:lpstr>
      <vt:lpstr>Data Collection</vt:lpstr>
      <vt:lpstr>Random Sampling Error</vt:lpstr>
      <vt:lpstr>Survey Weighting &amp; Expansion</vt:lpstr>
      <vt:lpstr>Selection bias</vt:lpstr>
      <vt:lpstr>Selection bias</vt:lpstr>
      <vt:lpstr>Information bias</vt:lpstr>
      <vt:lpstr>Bias and Confounding</vt:lpstr>
      <vt:lpstr>Example of Confounding</vt:lpstr>
      <vt:lpstr>Aggregation Bias</vt:lpstr>
      <vt:lpstr>Aggregation Error Example: Value of Time</vt:lpstr>
      <vt:lpstr>What kind of error? </vt:lpstr>
      <vt:lpstr>What kind of error? </vt:lpstr>
      <vt:lpstr>What kind of error? </vt:lpstr>
      <vt:lpstr>What kind of error? </vt:lpstr>
      <vt:lpstr>What kind of error? </vt:lpstr>
      <vt:lpstr>Question</vt:lpstr>
      <vt:lpstr>Big Data – Distinguishing Factors</vt:lpstr>
      <vt:lpstr>Relative Advantages</vt:lpstr>
      <vt:lpstr>Complementary roles? 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Gregory Erhardt</cp:lastModifiedBy>
  <cp:revision>3022</cp:revision>
  <cp:lastPrinted>2017-01-08T15:57:22Z</cp:lastPrinted>
  <dcterms:created xsi:type="dcterms:W3CDTF">2005-07-13T12:26:50Z</dcterms:created>
  <dcterms:modified xsi:type="dcterms:W3CDTF">2020-04-09T16:26:37Z</dcterms:modified>
</cp:coreProperties>
</file>