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9" r:id="rId11"/>
    <p:sldMasterId id="2147483781" r:id="rId12"/>
  </p:sldMasterIdLst>
  <p:notesMasterIdLst>
    <p:notesMasterId r:id="rId25"/>
  </p:notesMasterIdLst>
  <p:sldIdLst>
    <p:sldId id="256" r:id="rId13"/>
    <p:sldId id="278" r:id="rId14"/>
    <p:sldId id="321" r:id="rId15"/>
    <p:sldId id="346" r:id="rId16"/>
    <p:sldId id="345" r:id="rId17"/>
    <p:sldId id="313" r:id="rId18"/>
    <p:sldId id="355" r:id="rId19"/>
    <p:sldId id="322" r:id="rId20"/>
    <p:sldId id="347" r:id="rId21"/>
    <p:sldId id="348" r:id="rId22"/>
    <p:sldId id="317" r:id="rId23"/>
    <p:sldId id="320" r:id="rId24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600" y="72"/>
      </p:cViewPr>
      <p:guideLst>
        <p:guide orient="horz" pos="213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626F01CE-D7B9-4A50-B693-68920F33D811}" type="datetimeFigureOut">
              <a:rPr lang="zh-CN" altLang="en-US"/>
              <a:t>2020/12/31</a:t>
            </a:fld>
            <a:endParaRPr lang="zh-CN" altLang="en-US" sz="1200"/>
          </a:p>
        </p:txBody>
      </p:sp>
      <p:sp>
        <p:nvSpPr>
          <p:cNvPr id="168964" name="Slide Image Placeholder 3"/>
          <p:cNvSpPr>
            <a:spLocks noGrp="1" noRot="1" noChangeAspect="1" noChangeArrowheads="1"/>
          </p:cNvSpPr>
          <p:nvPr>
            <p:ph type="sldImg" idx="9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</a:ln>
        </p:spPr>
      </p:sp>
      <p:sp>
        <p:nvSpPr>
          <p:cNvPr id="1331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/>
              <a:t>Click to edit Master text styles</a:t>
            </a:r>
          </a:p>
          <a:p>
            <a:pPr>
              <a:defRPr/>
            </a:pPr>
            <a:r>
              <a:rPr lang="en-US" altLang="zh-CN"/>
              <a:t>Second level</a:t>
            </a:r>
          </a:p>
          <a:p>
            <a:pPr>
              <a:defRPr/>
            </a:pPr>
            <a:r>
              <a:rPr lang="en-US" altLang="zh-CN"/>
              <a:t>Third level</a:t>
            </a:r>
          </a:p>
          <a:p>
            <a:pPr>
              <a:defRPr/>
            </a:pPr>
            <a:r>
              <a:rPr lang="en-US" altLang="zh-CN"/>
              <a:t>Fourth level</a:t>
            </a:r>
          </a:p>
          <a:p>
            <a:pPr>
              <a:defRPr/>
            </a:pPr>
            <a:r>
              <a:rPr lang="en-US" altLang="zh-CN"/>
              <a:t>Fifth level</a:t>
            </a:r>
          </a:p>
        </p:txBody>
      </p:sp>
      <p:sp>
        <p:nvSpPr>
          <p:cNvPr id="1331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A7C798B-C6CC-415D-BB6C-AA6403E7DFCC}" type="slidenum">
              <a:rPr lang="en-US" altLang="zh-CN"/>
              <a:t>‹#›</a:t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Google Shape;94;g5dbfa3aced_0_8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  <p:sp>
        <p:nvSpPr>
          <p:cNvPr id="169987" name="Google Shape;95;g5dbfa3aced_0_86:notes"/>
          <p:cNvSpPr txBox="1"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>
              <a:ea typeface="等线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1677853-8E2A-4DAC-A1C2-B633C421C104}" type="datetime1">
              <a:rPr lang="zh-CN" altLang="en-US" smtClean="0"/>
              <a:t>2020/12/31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5B5CB-2F56-489B-9CBD-C868B8F5E1EC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99199-FFAB-4521-80C5-964603DB1F61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0E927-C772-40C7-BD32-066707CAE807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EDF7C-CFF6-483C-9C67-8153CD4552BF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1DE61-C6B7-4E58-BD08-820F4BD25619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93D1A-7C0A-48D0-9CDB-D2E6241CAAA9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4BBC8-4095-4F93-ACF4-B2C525E0F107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841E-D7A6-40FC-9BD8-9F89081B999F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09785-C4CC-4144-9162-B270555695AA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022BE-37F9-4B21-BDB2-4DA23B41E3AD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D7FF5-EB10-4870-99D0-E68F201BA368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D7BE-09DF-4486-A7AD-D0E4B185E3FB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D726B-4F45-4B7A-92A9-1A48B7C5198E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7D20B-673E-4D49-8944-C9EABE277E16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DE2F3-6A69-4B42-8A98-6416B8A726F7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529DB-3B8D-42D5-B211-9F68A0D6D840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8424-3409-456E-A53A-B0E143C31766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FBB66-C8DF-47A7-A6C8-DA965AAABC1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E7B0A-213E-4601-8786-BDDD8B897670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5E7BA-62F5-4C4F-B6F4-B5783C34A0A2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24AD8-A9EC-4726-B07A-4CD988E51737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ACD0-F3B5-4C76-A978-3F08EBA28BC4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B8BD1-79FF-4837-A07C-C46C7358967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6284-1D40-40D3-8E9F-240F6B5C6490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0AE82-D1E7-44B3-B605-12A2624D92B9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CEC51-70E2-4F9D-9A04-B727FA76ECB0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C05F5-691E-40BA-8C78-DF12A5725C88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46A26-EBB8-475A-B469-3E1F424F6769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79789-4463-436F-9203-1AC94383D146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F53FA-E215-4009-9B5D-81F7CF2871D6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2CEDC-824B-4FDF-80DE-C8E5E9C71319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8D1A5-7830-4718-9E27-7CBEE5099E92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1B193-4E7B-4C37-A85F-83BEBD188805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9C5A1-5553-496F-A79E-7DF821EA7D77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1A112-E314-410E-8182-D4C7DC19B0E5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B46F0-F49C-4C2D-87CD-60F26140B07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A1B56-FB00-410A-AC49-5BCCA4188775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62CE5-D442-4C11-8FE6-17BA419E4E9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BE20E-9F06-41FD-8EE2-867A158B1E44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2781-6B1B-498A-A2DE-B0D7CF187C86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52A71-A4E2-4C34-9169-0868A5D35792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563CF-B0F0-4279-839B-D4A4E3A4DC4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AF01-E37C-4707-A24C-F74DE1A0E37E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AF81E-83C2-46FC-B9E9-C0DCE70D374A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D0580-9CA8-4216-B5B5-5B42EB190F2D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2EE6B-85D8-4DDF-A805-75DA7801C854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5F1CC-A585-4D64-876A-3623B3839A84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F42B-2530-4E50-B858-215CB5614D14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DD8C3-5410-4905-B176-3A41FD3D738B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BF1FF-57AD-4053-B645-2E999E694C2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8634-F6E5-46FD-AB06-2946D7F20A3E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4286-6C0E-453C-AEB3-B99E802AE95A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5A9B3-1220-4CE8-81F9-CEE86DD93C21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B0A1-6AD5-4946-B203-4CE51392C8CD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8E61-8138-45A8-A816-62866060604F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B99B5-B093-4849-9BD9-C0E9CF65BCD2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25709-0738-4771-8A8F-0231CA58401B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13618-FFFE-40E7-873A-110AF2F03814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E79D4-B148-4DE7-81F8-3A62A07B016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EE02-E00D-47F8-A086-E7893726A6A3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7F35E-AC42-47A9-B9BE-E33773C8F006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2874-2157-4D84-B190-81B165713B08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1B5B-AB98-4840-8E52-09A9707D5E0F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A5AAF-A21D-4636-8CB9-22270567D8C0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88DD4-5BB3-41FB-8CA0-B6F49425C2AF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16996-A330-4519-A6F5-72F6F81F2FE7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F8F3-454D-4B73-B30E-6DB9B4C6E62E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79887-CBD2-45E0-BF4B-D5D3EACBF862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E6E84-196D-4D5B-8DCE-9DF45CD8743F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7A987-1493-4AC2-86D9-8D8DC5D8A1B6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DB131-B4EE-4527-BBDF-B153D37D3895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3426D-4B17-40F4-8AFC-86C3C7AD2B51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B0D7-D36D-48A3-A699-2571D47FCEF6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617CD-9845-47E0-81DB-57F444F36C66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1B83-5338-47B3-BF8F-4826D643E321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04648-9028-459A-B7F4-69E40B62FC13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344FA-81F0-4F21-8B24-906121E9B4FE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19301-1660-47CC-BC3F-E96BC8FD312B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B517B-A928-43D6-8B50-DD0F5E55E892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CB6CB-5429-43CF-83AD-B5351762EC31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EE5B6-2FD2-4A54-BC10-4CDF3BE7C093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D18C4-1C52-44AB-B054-E7E5C8185FFD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C8A4D-89C8-4996-A9F7-20E0BE5CE4C3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7C292-0DB1-48E3-ABB9-5A66C72E2183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551BB-53A9-4EB3-AEC4-5C1D8843912F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A196-FC04-441A-AAD1-470A224B6131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ECD59-9B01-4179-BFFE-FA9BBA476C94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7C28B-AD49-472F-8983-0E7299F55F61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50E43-2BD7-4C7A-B240-D8BBAF7696BD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BC9CC-22A4-45EB-926A-C4937D71C6A5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F3A66-8CF0-4B64-9A3E-18A22AADE402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DF4C0-F237-4348-A46E-5517A8EE26E2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A68ED-35CF-4C61-8059-91696FA47154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5F34B-97C9-487A-8A2F-67BAC4EAD25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9F55A-A67C-4997-8D60-BE5C18675783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8FD3-7FCA-4965-89A1-00D3D1C2F15E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E5508-DB0F-49A8-B732-01F3FA4FFDF7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3C8C9-46B4-4AEF-8C20-EFBD55FC8D32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26498-11E0-489C-8EBB-B8D428C5ECA5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3D37E-8DB6-47D5-87DC-56C0E318B6FB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989C6-AE2B-48EB-8D27-1A627B0658B8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78C91-DDED-49F1-816F-99D0EE074B06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2A508-0F4D-4182-80D1-B6E6A59D3A3D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8CAB4-0051-4633-A876-F8B070212AA7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98CD9-B962-4A0B-8544-07B44C4E4ADE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4273-D0F3-4E89-94F4-E77A049B858F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E5BB1-A7B6-4150-AE7D-027A85E3D459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020F-2BC7-4FC4-B3A7-FDA0414E8626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5C71B-BB59-4861-89A4-C0C92AD81EC8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59845-ECDA-44BC-A0F7-1452D629267A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9675B-5060-4F13-BD13-B7669C89020B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B4D22-6F34-4626-A557-48B821D68618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2B6CA-5264-49AE-ABC2-570AD8A7A446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33A5-5466-4789-8AE5-28014663BAD2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4C53-330E-4AA2-9332-44D583348D7E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FBD57-2CCC-4B9C-8F7C-4E009EC8E27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7408A-B831-45AB-8104-92B551A04A6B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728D6-E63F-482C-971A-79814F92A37F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CF991-6B3D-495A-B684-93B0DE903A53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E8D2B-27B3-4F5C-A41E-E242B5E0B35F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5C56-2CED-4888-8928-A13280DBA9A2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557F-B355-43BE-96AF-9F7922A2D4B5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7275C-F240-4A9E-8815-E7F13ACBA9AD}" type="datetime1">
              <a:rPr lang="en-US" altLang="en-US" smtClean="0"/>
              <a:t>12/31/2020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D5EA4-1B1C-4A12-ADC8-81CD8E659FB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A754-98F9-448D-9DBA-E8373ACECA82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A6E14-B4D2-44B2-AB26-C9D9E479130C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14299-6D31-444A-B12F-3BC329C73276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25F04-6A34-47AC-975A-E4AC18BEB7B9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B8311-B051-4C8F-AF52-EDF2A60CB6CE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DD38-4A5A-475C-B5A7-6E1DB791684A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29C94-2A89-4BDB-93AC-7CCC3B66DC6F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16E1D-B392-4229-8FDD-4B9E9CEFBE56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FC52B-3B57-4659-928A-3AD549B3EAE4}" type="datetime1">
              <a:rPr lang="en-US" altLang="en-US" smtClean="0"/>
              <a:t>12/31/2020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027" name="Text Placeholder 29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1028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2CB2CB77-EEF1-4DD1-846C-3416B3E0EEE0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40080" indent="-2463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4400" indent="-2463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462405" indent="-2082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0243" name="Text Placeholder 29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10244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4056A1B8-08F0-45F0-9B6F-4E8891710653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40080" indent="-2463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4400" indent="-2463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462405" indent="-2082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126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126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0C58CF-CBC4-4150-BFCC-9ED37CE8A976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2291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229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861E34-BF65-449B-A284-33C928F0C447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0C26A44-7275-4DD2-AE55-B4EE7C943F9A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BB69D81-3B10-47A3-AC3B-EEB3FD8A872F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4099" name="Text Placeholder 29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4100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C1A140F0-4892-4226-A0E7-12D937F148CE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40080" indent="-2463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4400" indent="-2463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462405" indent="-2082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5123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6A328C-DA62-489E-ADDE-45E643C72755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614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614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613EC06-B8AF-4E25-9A16-908858415581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7171" name="Text Placeholder 29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7172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DCB9E210-F6CF-4DC1-9600-36FAC04480B8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40080" indent="-2463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4400" indent="-2463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462405" indent="-2082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819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C7453A-2D0F-4AE2-950D-4C217803E8CC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61815DB-ECCE-4D5D-A928-916C2A527321}" type="datetime1">
              <a:rPr lang="en-US" altLang="en-US" smtClean="0"/>
              <a:t>12/31/2020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9" name="Picture 6" descr="klogo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63500"/>
            <a:ext cx="1585913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10" name="Picture 8" descr="kec2blackborder p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113" y="4222750"/>
            <a:ext cx="1636712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20181" y="4188542"/>
            <a:ext cx="889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PRESENTED BY	</a:t>
            </a:r>
            <a:r>
              <a:rPr lang="en-IN" b="1" dirty="0"/>
              <a:t>								</a:t>
            </a:r>
            <a:r>
              <a:rPr lang="en-IN" b="1" u="sng" dirty="0"/>
              <a:t>GUIDED BY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8167" y="6489290"/>
            <a:ext cx="8967019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Department of Computer Science and 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7215" y="1951349"/>
            <a:ext cx="7699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INTRAVENOUS FLUID MONITORING SYSTEM USING IOT</a:t>
            </a:r>
            <a:endParaRPr lang="en-IN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038167" y="4658022"/>
            <a:ext cx="3771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S.DINESH (17CSR030)</a:t>
            </a:r>
          </a:p>
          <a:p>
            <a:r>
              <a:rPr lang="en-IN" dirty="0"/>
              <a:t>V.S.GOKUL ANANDH (17CSR042)</a:t>
            </a:r>
          </a:p>
          <a:p>
            <a:r>
              <a:rPr lang="en-IN" dirty="0"/>
              <a:t>K.HARIPRAKASH (17CSR055)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7563" y="4613613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Dr.</a:t>
            </a:r>
            <a:r>
              <a:rPr lang="en-IN" dirty="0"/>
              <a:t> K. SANGEETHA</a:t>
            </a:r>
          </a:p>
        </p:txBody>
      </p:sp>
      <p:sp>
        <p:nvSpPr>
          <p:cNvPr id="11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090" y="1800225"/>
            <a:ext cx="9123680" cy="2232025"/>
          </a:xfrm>
        </p:spPr>
        <p:txBody>
          <a:bodyPr/>
          <a:lstStyle/>
          <a:p>
            <a:r>
              <a:rPr lang="en-US" dirty="0"/>
              <a:t>Discharge of fluid per second</a:t>
            </a:r>
          </a:p>
          <a:p>
            <a:r>
              <a:rPr lang="en-US" dirty="0"/>
              <a:t>Total discharge of fluid</a:t>
            </a:r>
          </a:p>
          <a:p>
            <a:r>
              <a:rPr lang="en-US" dirty="0"/>
              <a:t>Time taken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4738" y="1036040"/>
            <a:ext cx="640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METRICS CONSIDERED FOR EVALUATION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 noChangeArrowheads="1"/>
          </p:cNvSpPr>
          <p:nvPr>
            <p:ph type="title"/>
          </p:nvPr>
        </p:nvSpPr>
        <p:spPr>
          <a:xfrm>
            <a:off x="1320431" y="630000"/>
            <a:ext cx="10033820" cy="483169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1381" y="1800000"/>
            <a:ext cx="10491019" cy="4746523"/>
          </a:xfrm>
        </p:spPr>
        <p:txBody>
          <a:bodyPr/>
          <a:lstStyle/>
          <a:p>
            <a:pPr>
              <a:lnSpc>
                <a:spcPct val="115000"/>
              </a:lnSpc>
            </a:pPr>
            <a:endParaRPr lang="en-IN" dirty="0" err="1"/>
          </a:p>
          <a:p>
            <a:pPr>
              <a:lnSpc>
                <a:spcPct val="115000"/>
              </a:lnSpc>
            </a:pPr>
            <a:r>
              <a:rPr lang="en-IN" dirty="0" err="1"/>
              <a:t>Anagha R, Ashwini S, Keerthana G, Monica M, “IoT BASED INTRAVENOUS FLOW MONITORING SYSTEM”,</a:t>
            </a:r>
            <a:r>
              <a:rPr lang="en-US" dirty="0">
                <a:sym typeface="+mn-ea"/>
              </a:rPr>
              <a:t>International Research Journal of Engineering and Technology (IRJET), Volume: 0</a:t>
            </a:r>
            <a:r>
              <a:rPr lang="en-IN" altLang="en-US" dirty="0">
                <a:sym typeface="+mn-ea"/>
              </a:rPr>
              <a:t>7</a:t>
            </a:r>
            <a:r>
              <a:rPr lang="en-US" dirty="0">
                <a:sym typeface="+mn-ea"/>
              </a:rPr>
              <a:t> Issue: </a:t>
            </a:r>
            <a:r>
              <a:rPr lang="en-IN" altLang="en-US" dirty="0">
                <a:sym typeface="+mn-ea"/>
              </a:rPr>
              <a:t>05</a:t>
            </a:r>
            <a:r>
              <a:rPr lang="en-US" dirty="0">
                <a:sym typeface="+mn-ea"/>
              </a:rPr>
              <a:t> (20</a:t>
            </a:r>
            <a:r>
              <a:rPr lang="en-IN" altLang="en-US" dirty="0">
                <a:sym typeface="+mn-ea"/>
              </a:rPr>
              <a:t>20</a:t>
            </a:r>
            <a:r>
              <a:rPr lang="en-US" dirty="0">
                <a:sym typeface="+mn-ea"/>
              </a:rPr>
              <a:t>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N" dirty="0" err="1"/>
              <a:t>Dr.K.Sampath</a:t>
            </a:r>
            <a:r>
              <a:rPr lang="en-IN" dirty="0"/>
              <a:t> </a:t>
            </a:r>
            <a:r>
              <a:rPr lang="en-IN" dirty="0" err="1"/>
              <a:t>kumar</a:t>
            </a:r>
            <a:r>
              <a:rPr lang="en-IN" dirty="0"/>
              <a:t>, </a:t>
            </a:r>
            <a:r>
              <a:rPr lang="en-IN" dirty="0" err="1"/>
              <a:t>S.Abinaya</a:t>
            </a:r>
            <a:r>
              <a:rPr lang="en-IN" dirty="0"/>
              <a:t> , </a:t>
            </a:r>
            <a:r>
              <a:rPr lang="en-IN" dirty="0" err="1"/>
              <a:t>M.Abirami</a:t>
            </a:r>
            <a:r>
              <a:rPr lang="en-IN" dirty="0"/>
              <a:t> , </a:t>
            </a:r>
            <a:r>
              <a:rPr lang="en-IN" dirty="0" err="1"/>
              <a:t>S.Kesavan</a:t>
            </a:r>
            <a:r>
              <a:rPr lang="en-IN" dirty="0"/>
              <a:t> , </a:t>
            </a:r>
            <a:r>
              <a:rPr lang="en-IN" dirty="0" err="1"/>
              <a:t>Sethu.S</a:t>
            </a:r>
            <a:r>
              <a:rPr lang="en-IN" dirty="0"/>
              <a:t> ,”</a:t>
            </a:r>
            <a:r>
              <a:rPr lang="en-US" dirty="0"/>
              <a:t> Innovative intravenous fluid control and emergency monitoring system</a:t>
            </a:r>
            <a:r>
              <a:rPr lang="en-IN" dirty="0"/>
              <a:t>” , </a:t>
            </a:r>
            <a:r>
              <a:rPr lang="en-US" dirty="0"/>
              <a:t>International Journal of Engineering and Manufacturing Science. ISSN 2249-3115 Vol.8, No.3, (2018)</a:t>
            </a:r>
          </a:p>
          <a:p>
            <a:pPr>
              <a:lnSpc>
                <a:spcPct val="115000"/>
              </a:lnSpc>
            </a:pPr>
            <a:r>
              <a:rPr lang="en-IN" dirty="0" err="1"/>
              <a:t>Arulious</a:t>
            </a:r>
            <a:r>
              <a:rPr lang="en-IN" dirty="0"/>
              <a:t> </a:t>
            </a:r>
            <a:r>
              <a:rPr lang="en-IN" dirty="0" err="1"/>
              <a:t>Jora</a:t>
            </a:r>
            <a:r>
              <a:rPr lang="en-IN" dirty="0"/>
              <a:t> A, </a:t>
            </a:r>
            <a:r>
              <a:rPr lang="en-IN" dirty="0" err="1"/>
              <a:t>Divya</a:t>
            </a:r>
            <a:r>
              <a:rPr lang="en-IN" dirty="0"/>
              <a:t> </a:t>
            </a:r>
            <a:r>
              <a:rPr lang="en-IN" dirty="0" err="1"/>
              <a:t>Laveena</a:t>
            </a:r>
            <a:r>
              <a:rPr lang="en-IN" dirty="0"/>
              <a:t> A, </a:t>
            </a:r>
            <a:r>
              <a:rPr lang="en-IN" dirty="0" err="1"/>
              <a:t>Earlina</a:t>
            </a:r>
            <a:r>
              <a:rPr lang="en-IN" dirty="0"/>
              <a:t> D, Nirmala S, “Intravenous Fluid Level Indicator” ,</a:t>
            </a:r>
            <a:r>
              <a:rPr lang="en-US" dirty="0"/>
              <a:t>International Research Journal of Engineering and Technology (IRJET), Volume: 05 Issue: 10 (2018)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5264"/>
            <a:ext cx="12192000" cy="1143000"/>
          </a:xfrm>
        </p:spPr>
        <p:txBody>
          <a:bodyPr/>
          <a:lstStyle/>
          <a:p>
            <a:pPr algn="ctr"/>
            <a:r>
              <a:rPr lang="en-IN" sz="5400" dirty="0"/>
              <a:t>THANK YOU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Google Shape;97;p15"/>
          <p:cNvSpPr>
            <a:spLocks noGrp="1" noChangeArrowheads="1"/>
          </p:cNvSpPr>
          <p:nvPr>
            <p:ph type="title"/>
          </p:nvPr>
        </p:nvSpPr>
        <p:spPr>
          <a:xfrm>
            <a:off x="609599" y="628320"/>
            <a:ext cx="10972800" cy="605790"/>
          </a:xfrm>
        </p:spPr>
        <p:txBody>
          <a:bodyPr lIns="121900" tIns="121900" rIns="121900" bIns="121900" anchor="t"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66806" y="1800000"/>
            <a:ext cx="9815593" cy="4061847"/>
          </a:xfrm>
        </p:spPr>
        <p:txBody>
          <a:bodyPr/>
          <a:lstStyle/>
          <a:p>
            <a:r>
              <a:rPr lang="en-IN" dirty="0"/>
              <a:t>Forget to change the fluid bottle  – reverse flow of blood</a:t>
            </a:r>
          </a:p>
          <a:p>
            <a:r>
              <a:rPr lang="en-IN" dirty="0"/>
              <a:t>Constant manual monitor is required</a:t>
            </a:r>
          </a:p>
          <a:p>
            <a:r>
              <a:rPr lang="en-IN" dirty="0"/>
              <a:t>Entering of flow of air bubbles in blood - immediate death</a:t>
            </a:r>
          </a:p>
        </p:txBody>
      </p:sp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0000"/>
            <a:ext cx="10972800" cy="454774"/>
          </a:xfrm>
        </p:spPr>
        <p:txBody>
          <a:bodyPr/>
          <a:lstStyle/>
          <a:p>
            <a:pPr algn="ctr"/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766261" y="1321790"/>
            <a:ext cx="465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METHODOLOGY 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7625" y="2021840"/>
            <a:ext cx="8845550" cy="2232025"/>
          </a:xfrm>
        </p:spPr>
        <p:txBody>
          <a:bodyPr/>
          <a:lstStyle/>
          <a:p>
            <a:r>
              <a:rPr lang="en-IN" dirty="0"/>
              <a:t>Uses IR Sensor to detect the level</a:t>
            </a:r>
          </a:p>
          <a:p>
            <a:r>
              <a:rPr lang="en-IN" dirty="0"/>
              <a:t>IR receiver senses the signal and alert using Buzzer</a:t>
            </a:r>
          </a:p>
          <a:p>
            <a:endParaRPr lang="en-IN" dirty="0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0399" y="1224000"/>
            <a:ext cx="465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ARCHITECTURE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990"/>
          <a:stretch>
            <a:fillRect/>
          </a:stretch>
        </p:blipFill>
        <p:spPr>
          <a:xfrm>
            <a:off x="3025547" y="1800000"/>
            <a:ext cx="6429179" cy="3351741"/>
          </a:xfrm>
          <a:prstGeom prst="rect">
            <a:avLst/>
          </a:prstGeom>
        </p:spPr>
      </p:pic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rrowheads="1"/>
          </p:cNvSpPr>
          <p:nvPr>
            <p:ph type="title"/>
          </p:nvPr>
        </p:nvSpPr>
        <p:spPr>
          <a:xfrm>
            <a:off x="944325" y="630000"/>
            <a:ext cx="10972800" cy="461666"/>
          </a:xfrm>
        </p:spPr>
        <p:txBody>
          <a:bodyPr/>
          <a:lstStyle/>
          <a:p>
            <a:r>
              <a:rPr lang="en-US" dirty="0"/>
              <a:t>				PROPOSED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0986" y="1391640"/>
            <a:ext cx="465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METHODOLOGY 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14905" y="2154555"/>
            <a:ext cx="9112250" cy="2232025"/>
          </a:xfrm>
        </p:spPr>
        <p:txBody>
          <a:bodyPr/>
          <a:lstStyle/>
          <a:p>
            <a:r>
              <a:rPr lang="en-IN" altLang="en-US" dirty="0"/>
              <a:t>Flow Sensor - detects the IV flow</a:t>
            </a:r>
          </a:p>
          <a:p>
            <a:r>
              <a:rPr lang="en-US" dirty="0"/>
              <a:t>Update the Database </a:t>
            </a:r>
          </a:p>
          <a:p>
            <a:r>
              <a:rPr lang="en-US" dirty="0"/>
              <a:t>Display the status</a:t>
            </a:r>
          </a:p>
          <a:p>
            <a:r>
              <a:rPr lang="en-US" dirty="0"/>
              <a:t>Alert the user according to the status</a:t>
            </a:r>
          </a:p>
          <a:p>
            <a:endParaRPr lang="en-IN" dirty="0"/>
          </a:p>
        </p:txBody>
      </p:sp>
      <p:sp>
        <p:nvSpPr>
          <p:cNvPr id="11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 descr="Firebase – Agile nearshore software development company"/>
          <p:cNvSpPr>
            <a:spLocks noChangeAspect="1" noChangeArrowheads="1"/>
          </p:cNvSpPr>
          <p:nvPr/>
        </p:nvSpPr>
        <p:spPr bwMode="auto">
          <a:xfrm>
            <a:off x="56230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061229" y="1224000"/>
            <a:ext cx="465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ARCHITECTURE 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423447" y="2347274"/>
            <a:ext cx="0" cy="35067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1098222" y="5854045"/>
            <a:ext cx="65044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traight Connector 11"/>
          <p:cNvCxnSpPr/>
          <p:nvPr/>
        </p:nvCxnSpPr>
        <p:spPr bwMode="auto">
          <a:xfrm>
            <a:off x="1098222" y="5854045"/>
            <a:ext cx="0" cy="1979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traight Connector 17"/>
          <p:cNvCxnSpPr/>
          <p:nvPr/>
        </p:nvCxnSpPr>
        <p:spPr bwMode="auto">
          <a:xfrm>
            <a:off x="1748671" y="5854045"/>
            <a:ext cx="0" cy="1979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traight Connector 15"/>
          <p:cNvCxnSpPr/>
          <p:nvPr/>
        </p:nvCxnSpPr>
        <p:spPr bwMode="auto">
          <a:xfrm>
            <a:off x="1423447" y="2347274"/>
            <a:ext cx="7352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traight Connector 18"/>
          <p:cNvCxnSpPr/>
          <p:nvPr/>
        </p:nvCxnSpPr>
        <p:spPr bwMode="auto">
          <a:xfrm>
            <a:off x="2158738" y="2347274"/>
            <a:ext cx="0" cy="273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Rectangle: Rounded Corners 19"/>
          <p:cNvSpPr/>
          <p:nvPr/>
        </p:nvSpPr>
        <p:spPr bwMode="auto">
          <a:xfrm>
            <a:off x="1908951" y="2620817"/>
            <a:ext cx="499573" cy="8766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Freeform: Shape 25"/>
          <p:cNvSpPr/>
          <p:nvPr/>
        </p:nvSpPr>
        <p:spPr bwMode="auto">
          <a:xfrm>
            <a:off x="2064505" y="3506771"/>
            <a:ext cx="565573" cy="2828041"/>
          </a:xfrm>
          <a:custGeom>
            <a:avLst/>
            <a:gdLst>
              <a:gd name="connsiteX0" fmla="*/ 28246 w 565573"/>
              <a:gd name="connsiteY0" fmla="*/ 0 h 2828041"/>
              <a:gd name="connsiteX1" fmla="*/ 18819 w 565573"/>
              <a:gd name="connsiteY1" fmla="*/ 358219 h 2828041"/>
              <a:gd name="connsiteX2" fmla="*/ 84806 w 565573"/>
              <a:gd name="connsiteY2" fmla="*/ 820132 h 2828041"/>
              <a:gd name="connsiteX3" fmla="*/ 122514 w 565573"/>
              <a:gd name="connsiteY3" fmla="*/ 1263192 h 2828041"/>
              <a:gd name="connsiteX4" fmla="*/ 18819 w 565573"/>
              <a:gd name="connsiteY4" fmla="*/ 2545237 h 2828041"/>
              <a:gd name="connsiteX5" fmla="*/ 565573 w 565573"/>
              <a:gd name="connsiteY5" fmla="*/ 2828041 h 2828041"/>
              <a:gd name="connsiteX6" fmla="*/ 565573 w 565573"/>
              <a:gd name="connsiteY6" fmla="*/ 2828041 h 282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573" h="2828041">
                <a:moveTo>
                  <a:pt x="28246" y="0"/>
                </a:moveTo>
                <a:cubicBezTo>
                  <a:pt x="18819" y="110765"/>
                  <a:pt x="9392" y="221530"/>
                  <a:pt x="18819" y="358219"/>
                </a:cubicBezTo>
                <a:cubicBezTo>
                  <a:pt x="28246" y="494908"/>
                  <a:pt x="67524" y="669303"/>
                  <a:pt x="84806" y="820132"/>
                </a:cubicBezTo>
                <a:cubicBezTo>
                  <a:pt x="102089" y="970961"/>
                  <a:pt x="133512" y="975675"/>
                  <a:pt x="122514" y="1263192"/>
                </a:cubicBezTo>
                <a:cubicBezTo>
                  <a:pt x="111516" y="1550709"/>
                  <a:pt x="-55024" y="2284429"/>
                  <a:pt x="18819" y="2545237"/>
                </a:cubicBezTo>
                <a:cubicBezTo>
                  <a:pt x="92662" y="2806045"/>
                  <a:pt x="565573" y="2828041"/>
                  <a:pt x="565573" y="2828041"/>
                </a:cubicBezTo>
                <a:lnTo>
                  <a:pt x="565573" y="282804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Freeform: Shape 30"/>
          <p:cNvSpPr/>
          <p:nvPr/>
        </p:nvSpPr>
        <p:spPr bwMode="auto">
          <a:xfrm>
            <a:off x="2137696" y="3506771"/>
            <a:ext cx="445248" cy="2743200"/>
          </a:xfrm>
          <a:custGeom>
            <a:avLst/>
            <a:gdLst>
              <a:gd name="connsiteX0" fmla="*/ 11615 w 445248"/>
              <a:gd name="connsiteY0" fmla="*/ 0 h 2743200"/>
              <a:gd name="connsiteX1" fmla="*/ 30469 w 445248"/>
              <a:gd name="connsiteY1" fmla="*/ 414780 h 2743200"/>
              <a:gd name="connsiteX2" fmla="*/ 68176 w 445248"/>
              <a:gd name="connsiteY2" fmla="*/ 622169 h 2743200"/>
              <a:gd name="connsiteX3" fmla="*/ 77603 w 445248"/>
              <a:gd name="connsiteY3" fmla="*/ 772998 h 2743200"/>
              <a:gd name="connsiteX4" fmla="*/ 124737 w 445248"/>
              <a:gd name="connsiteY4" fmla="*/ 1102936 h 2743200"/>
              <a:gd name="connsiteX5" fmla="*/ 96457 w 445248"/>
              <a:gd name="connsiteY5" fmla="*/ 1517716 h 2743200"/>
              <a:gd name="connsiteX6" fmla="*/ 30469 w 445248"/>
              <a:gd name="connsiteY6" fmla="*/ 1885361 h 2743200"/>
              <a:gd name="connsiteX7" fmla="*/ 2189 w 445248"/>
              <a:gd name="connsiteY7" fmla="*/ 2149311 h 2743200"/>
              <a:gd name="connsiteX8" fmla="*/ 21042 w 445248"/>
              <a:gd name="connsiteY8" fmla="*/ 2469823 h 2743200"/>
              <a:gd name="connsiteX9" fmla="*/ 171871 w 445248"/>
              <a:gd name="connsiteY9" fmla="*/ 2686639 h 2743200"/>
              <a:gd name="connsiteX10" fmla="*/ 445248 w 445248"/>
              <a:gd name="connsiteY10" fmla="*/ 2743200 h 2743200"/>
              <a:gd name="connsiteX11" fmla="*/ 445248 w 445248"/>
              <a:gd name="connsiteY11" fmla="*/ 2743200 h 2743200"/>
              <a:gd name="connsiteX12" fmla="*/ 445248 w 445248"/>
              <a:gd name="connsiteY12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248" h="2743200">
                <a:moveTo>
                  <a:pt x="11615" y="0"/>
                </a:moveTo>
                <a:cubicBezTo>
                  <a:pt x="16328" y="155542"/>
                  <a:pt x="21042" y="311085"/>
                  <a:pt x="30469" y="414780"/>
                </a:cubicBezTo>
                <a:cubicBezTo>
                  <a:pt x="39896" y="518475"/>
                  <a:pt x="60320" y="562466"/>
                  <a:pt x="68176" y="622169"/>
                </a:cubicBezTo>
                <a:cubicBezTo>
                  <a:pt x="76032" y="681872"/>
                  <a:pt x="68176" y="692870"/>
                  <a:pt x="77603" y="772998"/>
                </a:cubicBezTo>
                <a:cubicBezTo>
                  <a:pt x="87030" y="853126"/>
                  <a:pt x="121595" y="978816"/>
                  <a:pt x="124737" y="1102936"/>
                </a:cubicBezTo>
                <a:cubicBezTo>
                  <a:pt x="127879" y="1227056"/>
                  <a:pt x="112168" y="1387312"/>
                  <a:pt x="96457" y="1517716"/>
                </a:cubicBezTo>
                <a:cubicBezTo>
                  <a:pt x="80746" y="1648120"/>
                  <a:pt x="46180" y="1780095"/>
                  <a:pt x="30469" y="1885361"/>
                </a:cubicBezTo>
                <a:cubicBezTo>
                  <a:pt x="14758" y="1990627"/>
                  <a:pt x="3760" y="2051901"/>
                  <a:pt x="2189" y="2149311"/>
                </a:cubicBezTo>
                <a:cubicBezTo>
                  <a:pt x="618" y="2246721"/>
                  <a:pt x="-7238" y="2380268"/>
                  <a:pt x="21042" y="2469823"/>
                </a:cubicBezTo>
                <a:cubicBezTo>
                  <a:pt x="49322" y="2559378"/>
                  <a:pt x="101170" y="2641076"/>
                  <a:pt x="171871" y="2686639"/>
                </a:cubicBezTo>
                <a:cubicBezTo>
                  <a:pt x="242572" y="2732202"/>
                  <a:pt x="445248" y="2743200"/>
                  <a:pt x="445248" y="2743200"/>
                </a:cubicBezTo>
                <a:lnTo>
                  <a:pt x="445248" y="2743200"/>
                </a:lnTo>
                <a:lnTo>
                  <a:pt x="445248" y="27432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48" name="Oval 2047"/>
          <p:cNvSpPr/>
          <p:nvPr/>
        </p:nvSpPr>
        <p:spPr bwMode="auto">
          <a:xfrm>
            <a:off x="2065020" y="4377055"/>
            <a:ext cx="294640" cy="4953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49" name="Rectangle 2048"/>
          <p:cNvSpPr/>
          <p:nvPr/>
        </p:nvSpPr>
        <p:spPr bwMode="auto">
          <a:xfrm>
            <a:off x="1423670" y="4471670"/>
            <a:ext cx="664845" cy="2584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53" name="Oval 2052"/>
          <p:cNvSpPr/>
          <p:nvPr/>
        </p:nvSpPr>
        <p:spPr bwMode="auto">
          <a:xfrm>
            <a:off x="5137608" y="2705493"/>
            <a:ext cx="1414020" cy="57110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055" name="Straight Connector 2054"/>
          <p:cNvCxnSpPr>
            <a:stCxn id="2053" idx="2"/>
          </p:cNvCxnSpPr>
          <p:nvPr/>
        </p:nvCxnSpPr>
        <p:spPr bwMode="auto">
          <a:xfrm>
            <a:off x="5137608" y="2991047"/>
            <a:ext cx="0" cy="15501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traight Connector 41"/>
          <p:cNvCxnSpPr/>
          <p:nvPr/>
        </p:nvCxnSpPr>
        <p:spPr bwMode="auto">
          <a:xfrm>
            <a:off x="6551628" y="2990261"/>
            <a:ext cx="0" cy="15501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Oval 47"/>
          <p:cNvSpPr/>
          <p:nvPr/>
        </p:nvSpPr>
        <p:spPr bwMode="auto">
          <a:xfrm>
            <a:off x="5137608" y="4279680"/>
            <a:ext cx="1414020" cy="57110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61" name="Rectangle 2060"/>
          <p:cNvSpPr/>
          <p:nvPr/>
        </p:nvSpPr>
        <p:spPr bwMode="auto">
          <a:xfrm>
            <a:off x="8861196" y="2834898"/>
            <a:ext cx="2564088" cy="2069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Status Viewer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063" name="Straight Connector 2062"/>
          <p:cNvCxnSpPr/>
          <p:nvPr/>
        </p:nvCxnSpPr>
        <p:spPr bwMode="auto">
          <a:xfrm>
            <a:off x="1908950" y="2780907"/>
            <a:ext cx="4738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Straight Connector 2064"/>
          <p:cNvCxnSpPr/>
          <p:nvPr/>
        </p:nvCxnSpPr>
        <p:spPr bwMode="auto">
          <a:xfrm>
            <a:off x="8861196" y="3141090"/>
            <a:ext cx="2564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6" name="TextBox 2065"/>
          <p:cNvSpPr txBox="1"/>
          <p:nvPr/>
        </p:nvSpPr>
        <p:spPr>
          <a:xfrm>
            <a:off x="5312039" y="3622603"/>
            <a:ext cx="123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2072" name="Straight Arrow Connector 2071"/>
          <p:cNvCxnSpPr/>
          <p:nvPr/>
        </p:nvCxnSpPr>
        <p:spPr bwMode="auto">
          <a:xfrm>
            <a:off x="3289955" y="3780148"/>
            <a:ext cx="10935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7194223" y="3791145"/>
            <a:ext cx="10935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76" name="Straight Arrow Connector 2075"/>
          <p:cNvCxnSpPr/>
          <p:nvPr/>
        </p:nvCxnSpPr>
        <p:spPr bwMode="auto">
          <a:xfrm rot="10800000">
            <a:off x="2382756" y="4656839"/>
            <a:ext cx="3441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77" name="TextBox 2076"/>
          <p:cNvSpPr txBox="1"/>
          <p:nvPr/>
        </p:nvSpPr>
        <p:spPr>
          <a:xfrm>
            <a:off x="2682180" y="4472173"/>
            <a:ext cx="96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</a:t>
            </a:r>
            <a:endParaRPr lang="en-IN" dirty="0"/>
          </a:p>
        </p:txBody>
      </p:sp>
      <p:sp>
        <p:nvSpPr>
          <p:cNvPr id="2078" name="TextBox 2077"/>
          <p:cNvSpPr txBox="1"/>
          <p:nvPr/>
        </p:nvSpPr>
        <p:spPr>
          <a:xfrm>
            <a:off x="2513045" y="3430629"/>
            <a:ext cx="264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data to database</a:t>
            </a:r>
            <a:endParaRPr lang="en-IN" dirty="0"/>
          </a:p>
        </p:txBody>
      </p:sp>
      <p:sp>
        <p:nvSpPr>
          <p:cNvPr id="2079" name="TextBox 2078"/>
          <p:cNvSpPr txBox="1"/>
          <p:nvPr/>
        </p:nvSpPr>
        <p:spPr>
          <a:xfrm>
            <a:off x="6630186" y="3440217"/>
            <a:ext cx="237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and display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539875" y="4512945"/>
            <a:ext cx="432435" cy="1746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56360" y="2362200"/>
            <a:ext cx="8890" cy="34842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traight Connector 7"/>
          <p:cNvCxnSpPr/>
          <p:nvPr/>
        </p:nvCxnSpPr>
        <p:spPr>
          <a:xfrm flipV="1">
            <a:off x="1346835" y="2260600"/>
            <a:ext cx="64770" cy="920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traight Connector 8"/>
          <p:cNvCxnSpPr/>
          <p:nvPr/>
        </p:nvCxnSpPr>
        <p:spPr>
          <a:xfrm>
            <a:off x="1420495" y="2251710"/>
            <a:ext cx="781685" cy="8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/>
          <p:cNvCxnSpPr/>
          <p:nvPr/>
        </p:nvCxnSpPr>
        <p:spPr>
          <a:xfrm>
            <a:off x="2212340" y="2270125"/>
            <a:ext cx="8890" cy="3403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Arrow Connector 16"/>
          <p:cNvCxnSpPr>
            <a:endCxn id="2049" idx="2"/>
          </p:cNvCxnSpPr>
          <p:nvPr/>
        </p:nvCxnSpPr>
        <p:spPr>
          <a:xfrm flipH="1" flipV="1">
            <a:off x="1756410" y="4730115"/>
            <a:ext cx="22860" cy="775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Straight Connector 20"/>
          <p:cNvCxnSpPr/>
          <p:nvPr/>
        </p:nvCxnSpPr>
        <p:spPr>
          <a:xfrm>
            <a:off x="1779270" y="5507257"/>
            <a:ext cx="9556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Text Box 21"/>
          <p:cNvSpPr txBox="1"/>
          <p:nvPr/>
        </p:nvSpPr>
        <p:spPr>
          <a:xfrm>
            <a:off x="2795270" y="5308600"/>
            <a:ext cx="8489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1600"/>
              <a:t>Display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050655" y="3317875"/>
            <a:ext cx="1468755" cy="89725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Snip Same Side Corner Rectangle 1"/>
          <p:cNvSpPr/>
          <p:nvPr/>
        </p:nvSpPr>
        <p:spPr>
          <a:xfrm>
            <a:off x="1503045" y="4311015"/>
            <a:ext cx="110490" cy="137795"/>
          </a:xfrm>
          <a:prstGeom prst="snip2Same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>
            <a:off x="1843405" y="4313555"/>
            <a:ext cx="110490" cy="137795"/>
          </a:xfrm>
          <a:prstGeom prst="snip2SameRect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 bwMode="auto">
          <a:xfrm flipH="1" flipV="1">
            <a:off x="1953895" y="4382770"/>
            <a:ext cx="757555" cy="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4" name="TextBox 2076"/>
          <p:cNvSpPr txBox="1"/>
          <p:nvPr/>
        </p:nvSpPr>
        <p:spPr>
          <a:xfrm>
            <a:off x="2630110" y="4214998"/>
            <a:ext cx="96124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LED</a:t>
            </a:r>
          </a:p>
        </p:txBody>
      </p:sp>
      <p:sp>
        <p:nvSpPr>
          <p:cNvPr id="25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82" y="33337"/>
            <a:ext cx="6445250" cy="67913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885180" y="6265545"/>
            <a:ext cx="17513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51485" y="727710"/>
            <a:ext cx="3684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FLOWCHART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59635" y="1800225"/>
            <a:ext cx="9648825" cy="4454525"/>
          </a:xfrm>
        </p:spPr>
        <p:txBody>
          <a:bodyPr/>
          <a:lstStyle/>
          <a:p>
            <a:r>
              <a:rPr lang="en-US" dirty="0"/>
              <a:t>Hardware setup establishment </a:t>
            </a:r>
          </a:p>
          <a:p>
            <a:r>
              <a:rPr lang="en-IN" altLang="en-US" dirty="0"/>
              <a:t>Bottle status display establishment </a:t>
            </a:r>
            <a:endParaRPr lang="en-US" dirty="0"/>
          </a:p>
          <a:p>
            <a:r>
              <a:rPr lang="en-US" dirty="0"/>
              <a:t>Database establishment and connection</a:t>
            </a:r>
          </a:p>
          <a:p>
            <a:r>
              <a:rPr lang="en-US" dirty="0"/>
              <a:t>Data retrieval and status reporting</a:t>
            </a:r>
            <a:endParaRPr lang="en-IN" dirty="0"/>
          </a:p>
        </p:txBody>
      </p:sp>
      <p:sp>
        <p:nvSpPr>
          <p:cNvPr id="2" name="AutoShape 6" descr="Firebase – Agile nearshore software development company"/>
          <p:cNvSpPr>
            <a:spLocks noChangeAspect="1" noChangeArrowheads="1"/>
          </p:cNvSpPr>
          <p:nvPr/>
        </p:nvSpPr>
        <p:spPr bwMode="auto">
          <a:xfrm>
            <a:off x="5528821" y="1267120"/>
            <a:ext cx="2380268" cy="238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3" name="AutoShape 8" descr="Firebase – Agile nearshore software development company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35222" y="1057630"/>
            <a:ext cx="843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MODULES DESCRIPTION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1201" y="492480"/>
            <a:ext cx="465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EXPERIMENTAL SETUP</a:t>
            </a:r>
            <a:endParaRPr lang="en-IN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5" y="1222375"/>
            <a:ext cx="8310880" cy="5285740"/>
          </a:xfrm>
          <a:prstGeom prst="rect">
            <a:avLst/>
          </a:prstGeom>
        </p:spPr>
      </p:pic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noFill/>
          <a:ln>
            <a:miter lim="800000"/>
          </a:ln>
        </p:spPr>
        <p:txBody>
          <a:bodyPr/>
          <a:lstStyle/>
          <a:p>
            <a:r>
              <a:rPr lang="en-IN" altLang="en-US" sz="1000" dirty="0"/>
              <a:t>31</a:t>
            </a:r>
            <a:r>
              <a:rPr lang="en-US" altLang="en-US" sz="1000" dirty="0"/>
              <a:t>/12/2020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3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25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5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24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4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Theme24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1_Theme24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340</Words>
  <Application>Microsoft Office PowerPoint</Application>
  <PresentationFormat>Widescreen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Wingdings</vt:lpstr>
      <vt:lpstr>Theme23</vt:lpstr>
      <vt:lpstr>1_Custom Design</vt:lpstr>
      <vt:lpstr>Custom Design</vt:lpstr>
      <vt:lpstr>Theme24</vt:lpstr>
      <vt:lpstr>2_Custom Design</vt:lpstr>
      <vt:lpstr>3_Custom Design</vt:lpstr>
      <vt:lpstr>1_Theme24</vt:lpstr>
      <vt:lpstr>4_Custom Design</vt:lpstr>
      <vt:lpstr>5_Custom Design</vt:lpstr>
      <vt:lpstr>Theme25</vt:lpstr>
      <vt:lpstr>6_Custom Design</vt:lpstr>
      <vt:lpstr>7_Custom Design</vt:lpstr>
      <vt:lpstr>PowerPoint Presentation</vt:lpstr>
      <vt:lpstr>PROBLEM STATEMENT</vt:lpstr>
      <vt:lpstr>EXISTING SYSTEM</vt:lpstr>
      <vt:lpstr>PowerPoint Presentation</vt:lpstr>
      <vt:lpstr>    PROPOSED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IDENTIFICATION IN BLIND HOME  SECURITY SYSTEM USING IMAGE  PROCESSING</dc:title>
  <dc:creator>Welcome</dc:creator>
  <cp:lastModifiedBy>Gokul Anandh</cp:lastModifiedBy>
  <cp:revision>513</cp:revision>
  <dcterms:created xsi:type="dcterms:W3CDTF">2016-12-19T14:05:00Z</dcterms:created>
  <dcterms:modified xsi:type="dcterms:W3CDTF">2020-12-31T10:41:07Z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