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367" r:id="rId4"/>
    <p:sldId id="368" r:id="rId5"/>
    <p:sldId id="356" r:id="rId6"/>
    <p:sldId id="264" r:id="rId7"/>
    <p:sldId id="357" r:id="rId8"/>
    <p:sldId id="376" r:id="rId9"/>
    <p:sldId id="358" r:id="rId10"/>
    <p:sldId id="359" r:id="rId11"/>
    <p:sldId id="360" r:id="rId12"/>
    <p:sldId id="277" r:id="rId13"/>
    <p:sldId id="374" r:id="rId14"/>
    <p:sldId id="261" r:id="rId15"/>
    <p:sldId id="265" r:id="rId16"/>
    <p:sldId id="279" r:id="rId17"/>
    <p:sldId id="266" r:id="rId18"/>
    <p:sldId id="267" r:id="rId19"/>
    <p:sldId id="268" r:id="rId20"/>
    <p:sldId id="269" r:id="rId21"/>
    <p:sldId id="270" r:id="rId22"/>
    <p:sldId id="271" r:id="rId23"/>
    <p:sldId id="272" r:id="rId24"/>
    <p:sldId id="273" r:id="rId25"/>
    <p:sldId id="262" r:id="rId26"/>
    <p:sldId id="263" r:id="rId27"/>
    <p:sldId id="280" r:id="rId28"/>
    <p:sldId id="282" r:id="rId29"/>
    <p:sldId id="283" r:id="rId30"/>
    <p:sldId id="284" r:id="rId31"/>
    <p:sldId id="285" r:id="rId32"/>
    <p:sldId id="286" r:id="rId33"/>
    <p:sldId id="287" r:id="rId34"/>
    <p:sldId id="288" r:id="rId35"/>
    <p:sldId id="289" r:id="rId36"/>
    <p:sldId id="290" r:id="rId37"/>
    <p:sldId id="369" r:id="rId38"/>
    <p:sldId id="350" r:id="rId39"/>
    <p:sldId id="379" r:id="rId40"/>
    <p:sldId id="380" r:id="rId41"/>
    <p:sldId id="381" r:id="rId42"/>
    <p:sldId id="382" r:id="rId43"/>
    <p:sldId id="383" r:id="rId44"/>
    <p:sldId id="384" r:id="rId45"/>
    <p:sldId id="377" r:id="rId46"/>
    <p:sldId id="373" r:id="rId47"/>
    <p:sldId id="370" r:id="rId48"/>
    <p:sldId id="372" r:id="rId49"/>
    <p:sldId id="363" r:id="rId50"/>
    <p:sldId id="364" r:id="rId51"/>
    <p:sldId id="291" r:id="rId52"/>
    <p:sldId id="292" r:id="rId53"/>
    <p:sldId id="355" r:id="rId54"/>
    <p:sldId id="295"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54" r:id="rId77"/>
    <p:sldId id="36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0"/>
    <p:restoredTop sz="91382"/>
  </p:normalViewPr>
  <p:slideViewPr>
    <p:cSldViewPr snapToGrid="0" snapToObjects="1">
      <p:cViewPr varScale="1">
        <p:scale>
          <a:sx n="106" d="100"/>
          <a:sy n="106" d="100"/>
        </p:scale>
        <p:origin x="408"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432C2-C08E-A549-BB44-FF113887B421}" type="datetimeFigureOut">
              <a:rPr lang="en-US" smtClean="0"/>
              <a:pPr/>
              <a:t>1/31/18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E97DF-8D1D-034F-9320-D03654EF19D4}" type="slidenum">
              <a:rPr lang="en-US" smtClean="0"/>
              <a:pPr/>
              <a:t>‹#›</a:t>
            </a:fld>
            <a:endParaRPr lang="en-US"/>
          </a:p>
        </p:txBody>
      </p:sp>
    </p:spTree>
    <p:extLst>
      <p:ext uri="{BB962C8B-B14F-4D97-AF65-F5344CB8AC3E}">
        <p14:creationId xmlns:p14="http://schemas.microsoft.com/office/powerpoint/2010/main" val="82198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a:t>
            </a:fld>
            <a:endParaRPr lang="en-US"/>
          </a:p>
        </p:txBody>
      </p:sp>
    </p:spTree>
    <p:extLst>
      <p:ext uri="{BB962C8B-B14F-4D97-AF65-F5344CB8AC3E}">
        <p14:creationId xmlns:p14="http://schemas.microsoft.com/office/powerpoint/2010/main" val="1177970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10</a:t>
            </a:fld>
            <a:endParaRPr lang="en-US"/>
          </a:p>
        </p:txBody>
      </p:sp>
    </p:spTree>
    <p:extLst>
      <p:ext uri="{BB962C8B-B14F-4D97-AF65-F5344CB8AC3E}">
        <p14:creationId xmlns:p14="http://schemas.microsoft.com/office/powerpoint/2010/main" val="164482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11</a:t>
            </a:fld>
            <a:endParaRPr lang="en-US"/>
          </a:p>
        </p:txBody>
      </p:sp>
    </p:spTree>
    <p:extLst>
      <p:ext uri="{BB962C8B-B14F-4D97-AF65-F5344CB8AC3E}">
        <p14:creationId xmlns:p14="http://schemas.microsoft.com/office/powerpoint/2010/main" val="53930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12</a:t>
            </a:fld>
            <a:endParaRPr lang="en-US"/>
          </a:p>
        </p:txBody>
      </p:sp>
    </p:spTree>
    <p:extLst>
      <p:ext uri="{BB962C8B-B14F-4D97-AF65-F5344CB8AC3E}">
        <p14:creationId xmlns:p14="http://schemas.microsoft.com/office/powerpoint/2010/main" val="1115351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13</a:t>
            </a:fld>
            <a:endParaRPr lang="en-US"/>
          </a:p>
        </p:txBody>
      </p:sp>
    </p:spTree>
    <p:extLst>
      <p:ext uri="{BB962C8B-B14F-4D97-AF65-F5344CB8AC3E}">
        <p14:creationId xmlns:p14="http://schemas.microsoft.com/office/powerpoint/2010/main" val="209787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14</a:t>
            </a:fld>
            <a:endParaRPr lang="en-US"/>
          </a:p>
        </p:txBody>
      </p:sp>
    </p:spTree>
    <p:extLst>
      <p:ext uri="{BB962C8B-B14F-4D97-AF65-F5344CB8AC3E}">
        <p14:creationId xmlns:p14="http://schemas.microsoft.com/office/powerpoint/2010/main" val="175504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15</a:t>
            </a:fld>
            <a:endParaRPr lang="en-US"/>
          </a:p>
        </p:txBody>
      </p:sp>
    </p:spTree>
    <p:extLst>
      <p:ext uri="{BB962C8B-B14F-4D97-AF65-F5344CB8AC3E}">
        <p14:creationId xmlns:p14="http://schemas.microsoft.com/office/powerpoint/2010/main" val="135766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16</a:t>
            </a:fld>
            <a:endParaRPr lang="en-US"/>
          </a:p>
        </p:txBody>
      </p:sp>
    </p:spTree>
    <p:extLst>
      <p:ext uri="{BB962C8B-B14F-4D97-AF65-F5344CB8AC3E}">
        <p14:creationId xmlns:p14="http://schemas.microsoft.com/office/powerpoint/2010/main" val="1283267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17</a:t>
            </a:fld>
            <a:endParaRPr lang="en-US"/>
          </a:p>
        </p:txBody>
      </p:sp>
    </p:spTree>
    <p:extLst>
      <p:ext uri="{BB962C8B-B14F-4D97-AF65-F5344CB8AC3E}">
        <p14:creationId xmlns:p14="http://schemas.microsoft.com/office/powerpoint/2010/main" val="183158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18</a:t>
            </a:fld>
            <a:endParaRPr lang="en-US"/>
          </a:p>
        </p:txBody>
      </p:sp>
    </p:spTree>
    <p:extLst>
      <p:ext uri="{BB962C8B-B14F-4D97-AF65-F5344CB8AC3E}">
        <p14:creationId xmlns:p14="http://schemas.microsoft.com/office/powerpoint/2010/main" val="1858348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19</a:t>
            </a:fld>
            <a:endParaRPr lang="en-US"/>
          </a:p>
        </p:txBody>
      </p:sp>
    </p:spTree>
    <p:extLst>
      <p:ext uri="{BB962C8B-B14F-4D97-AF65-F5344CB8AC3E}">
        <p14:creationId xmlns:p14="http://schemas.microsoft.com/office/powerpoint/2010/main" val="207494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a:t>
            </a:fld>
            <a:endParaRPr lang="en-US"/>
          </a:p>
        </p:txBody>
      </p:sp>
    </p:spTree>
    <p:extLst>
      <p:ext uri="{BB962C8B-B14F-4D97-AF65-F5344CB8AC3E}">
        <p14:creationId xmlns:p14="http://schemas.microsoft.com/office/powerpoint/2010/main" val="786761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20</a:t>
            </a:fld>
            <a:endParaRPr lang="en-US"/>
          </a:p>
        </p:txBody>
      </p:sp>
    </p:spTree>
    <p:extLst>
      <p:ext uri="{BB962C8B-B14F-4D97-AF65-F5344CB8AC3E}">
        <p14:creationId xmlns:p14="http://schemas.microsoft.com/office/powerpoint/2010/main" val="210025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21</a:t>
            </a:fld>
            <a:endParaRPr lang="en-US"/>
          </a:p>
        </p:txBody>
      </p:sp>
    </p:spTree>
    <p:extLst>
      <p:ext uri="{BB962C8B-B14F-4D97-AF65-F5344CB8AC3E}">
        <p14:creationId xmlns:p14="http://schemas.microsoft.com/office/powerpoint/2010/main" val="160245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dt"/>
          </p:nvPr>
        </p:nvSpPr>
        <p:spPr>
          <a:ln/>
        </p:spPr>
        <p:txBody>
          <a:bodyPr/>
          <a:lstStyle/>
          <a:p>
            <a:r>
              <a:rPr lang="en-US"/>
              <a:t>07/26/11</a:t>
            </a:r>
          </a:p>
        </p:txBody>
      </p:sp>
      <p:sp>
        <p:nvSpPr>
          <p:cNvPr id="6" name="Rectangle 7"/>
          <p:cNvSpPr>
            <a:spLocks noGrp="1" noChangeArrowheads="1"/>
          </p:cNvSpPr>
          <p:nvPr>
            <p:ph type="sldNum"/>
          </p:nvPr>
        </p:nvSpPr>
        <p:spPr>
          <a:ln/>
        </p:spPr>
        <p:txBody>
          <a:bodyPr/>
          <a:lstStyle/>
          <a:p>
            <a:fld id="{15A963C1-D2FA-4533-9919-15E59F941DB1}" type="slidenum">
              <a:rPr lang="en-US"/>
              <a:pPr/>
              <a:t>22</a:t>
            </a:fld>
            <a:endParaRPr lang="en-US"/>
          </a:p>
        </p:txBody>
      </p:sp>
      <p:sp>
        <p:nvSpPr>
          <p:cNvPr id="8089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1pPr>
            <a:lvl2pPr>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2pPr>
            <a:lvl3pPr>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3pPr>
            <a:lvl4pPr>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4pPr>
            <a:lvl5pPr>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820738" algn="l"/>
                <a:tab pos="1643063" algn="l"/>
                <a:tab pos="2465388" algn="l"/>
                <a:tab pos="3287713" algn="l"/>
                <a:tab pos="4110038" algn="l"/>
                <a:tab pos="4932363" algn="l"/>
                <a:tab pos="5754688" algn="l"/>
                <a:tab pos="6577013" algn="l"/>
                <a:tab pos="7399338" algn="l"/>
                <a:tab pos="8221663" algn="l"/>
                <a:tab pos="9043988" algn="l"/>
                <a:tab pos="9866313" algn="l"/>
                <a:tab pos="10688638" algn="l"/>
              </a:tabLst>
              <a:defRPr sz="1200">
                <a:solidFill>
                  <a:srgbClr val="000000"/>
                </a:solidFill>
                <a:latin typeface="Times New Roman" pitchFamily="18" charset="0"/>
              </a:defRPr>
            </a:lvl9pPr>
          </a:lstStyle>
          <a:p>
            <a:pPr eaLnBrk="1" hangingPunct="1">
              <a:spcBef>
                <a:spcPct val="0"/>
              </a:spcBef>
              <a:buClrTx/>
              <a:buFontTx/>
              <a:buNone/>
            </a:pPr>
            <a:endParaRPr lang="en-US" sz="1100">
              <a:latin typeface="Calibri" pitchFamily="34" charset="0"/>
              <a:ea typeface="ＭＳ Ｐゴシック" pitchFamily="34" charset="-128"/>
            </a:endParaRPr>
          </a:p>
        </p:txBody>
      </p:sp>
      <p:sp>
        <p:nvSpPr>
          <p:cNvPr id="8089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9pPr>
          </a:lstStyle>
          <a:p>
            <a:pPr algn="r">
              <a:buClrTx/>
              <a:buFontTx/>
              <a:buNone/>
            </a:pPr>
            <a:fld id="{40EFA650-0A7B-469B-A077-5DC03DD018B9}" type="slidenum">
              <a:rPr lang="en-US" sz="1200"/>
              <a:pPr algn="r">
                <a:buClrTx/>
                <a:buFontTx/>
                <a:buNone/>
              </a:pPr>
              <a:t>22</a:t>
            </a:fld>
            <a:endParaRPr lang="en-US" sz="1200"/>
          </a:p>
        </p:txBody>
      </p:sp>
    </p:spTree>
    <p:extLst>
      <p:ext uri="{BB962C8B-B14F-4D97-AF65-F5344CB8AC3E}">
        <p14:creationId xmlns:p14="http://schemas.microsoft.com/office/powerpoint/2010/main" val="765516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23</a:t>
            </a:fld>
            <a:endParaRPr lang="en-US"/>
          </a:p>
        </p:txBody>
      </p:sp>
    </p:spTree>
    <p:extLst>
      <p:ext uri="{BB962C8B-B14F-4D97-AF65-F5344CB8AC3E}">
        <p14:creationId xmlns:p14="http://schemas.microsoft.com/office/powerpoint/2010/main" val="1990087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F749FA-6AB6-40E0-B6DE-107ACAC3F270}" type="slidenum">
              <a:rPr lang="en-US" smtClean="0"/>
              <a:pPr/>
              <a:t>24</a:t>
            </a:fld>
            <a:endParaRPr lang="en-US"/>
          </a:p>
        </p:txBody>
      </p:sp>
    </p:spTree>
    <p:extLst>
      <p:ext uri="{BB962C8B-B14F-4D97-AF65-F5344CB8AC3E}">
        <p14:creationId xmlns:p14="http://schemas.microsoft.com/office/powerpoint/2010/main" val="20722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25</a:t>
            </a:fld>
            <a:endParaRPr lang="en-US"/>
          </a:p>
        </p:txBody>
      </p:sp>
    </p:spTree>
    <p:extLst>
      <p:ext uri="{BB962C8B-B14F-4D97-AF65-F5344CB8AC3E}">
        <p14:creationId xmlns:p14="http://schemas.microsoft.com/office/powerpoint/2010/main" val="197428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26</a:t>
            </a:fld>
            <a:endParaRPr lang="en-US"/>
          </a:p>
        </p:txBody>
      </p:sp>
    </p:spTree>
    <p:extLst>
      <p:ext uri="{BB962C8B-B14F-4D97-AF65-F5344CB8AC3E}">
        <p14:creationId xmlns:p14="http://schemas.microsoft.com/office/powerpoint/2010/main" val="68564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27</a:t>
            </a:fld>
            <a:endParaRPr lang="en-US"/>
          </a:p>
        </p:txBody>
      </p:sp>
    </p:spTree>
    <p:extLst>
      <p:ext uri="{BB962C8B-B14F-4D97-AF65-F5344CB8AC3E}">
        <p14:creationId xmlns:p14="http://schemas.microsoft.com/office/powerpoint/2010/main" val="1364215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28</a:t>
            </a:fld>
            <a:endParaRPr lang="en-US"/>
          </a:p>
        </p:txBody>
      </p:sp>
    </p:spTree>
    <p:extLst>
      <p:ext uri="{BB962C8B-B14F-4D97-AF65-F5344CB8AC3E}">
        <p14:creationId xmlns:p14="http://schemas.microsoft.com/office/powerpoint/2010/main" val="524542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29</a:t>
            </a:fld>
            <a:endParaRPr lang="en-US"/>
          </a:p>
        </p:txBody>
      </p:sp>
    </p:spTree>
    <p:extLst>
      <p:ext uri="{BB962C8B-B14F-4D97-AF65-F5344CB8AC3E}">
        <p14:creationId xmlns:p14="http://schemas.microsoft.com/office/powerpoint/2010/main" val="130652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a:t>
            </a:fld>
            <a:endParaRPr lang="en-US"/>
          </a:p>
        </p:txBody>
      </p:sp>
    </p:spTree>
    <p:extLst>
      <p:ext uri="{BB962C8B-B14F-4D97-AF65-F5344CB8AC3E}">
        <p14:creationId xmlns:p14="http://schemas.microsoft.com/office/powerpoint/2010/main" val="984441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30</a:t>
            </a:fld>
            <a:endParaRPr lang="en-US"/>
          </a:p>
        </p:txBody>
      </p:sp>
    </p:spTree>
    <p:extLst>
      <p:ext uri="{BB962C8B-B14F-4D97-AF65-F5344CB8AC3E}">
        <p14:creationId xmlns:p14="http://schemas.microsoft.com/office/powerpoint/2010/main" val="579527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31</a:t>
            </a:fld>
            <a:endParaRPr lang="en-US"/>
          </a:p>
        </p:txBody>
      </p:sp>
    </p:spTree>
    <p:extLst>
      <p:ext uri="{BB962C8B-B14F-4D97-AF65-F5344CB8AC3E}">
        <p14:creationId xmlns:p14="http://schemas.microsoft.com/office/powerpoint/2010/main" val="1881068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32</a:t>
            </a:fld>
            <a:endParaRPr lang="en-US"/>
          </a:p>
        </p:txBody>
      </p:sp>
    </p:spTree>
    <p:extLst>
      <p:ext uri="{BB962C8B-B14F-4D97-AF65-F5344CB8AC3E}">
        <p14:creationId xmlns:p14="http://schemas.microsoft.com/office/powerpoint/2010/main" val="1122104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33</a:t>
            </a:fld>
            <a:endParaRPr lang="en-US"/>
          </a:p>
        </p:txBody>
      </p:sp>
    </p:spTree>
    <p:extLst>
      <p:ext uri="{BB962C8B-B14F-4D97-AF65-F5344CB8AC3E}">
        <p14:creationId xmlns:p14="http://schemas.microsoft.com/office/powerpoint/2010/main" val="689197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34</a:t>
            </a:fld>
            <a:endParaRPr lang="en-US"/>
          </a:p>
        </p:txBody>
      </p:sp>
    </p:spTree>
    <p:extLst>
      <p:ext uri="{BB962C8B-B14F-4D97-AF65-F5344CB8AC3E}">
        <p14:creationId xmlns:p14="http://schemas.microsoft.com/office/powerpoint/2010/main" val="1126627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35</a:t>
            </a:fld>
            <a:endParaRPr lang="en-US"/>
          </a:p>
        </p:txBody>
      </p:sp>
    </p:spTree>
    <p:extLst>
      <p:ext uri="{BB962C8B-B14F-4D97-AF65-F5344CB8AC3E}">
        <p14:creationId xmlns:p14="http://schemas.microsoft.com/office/powerpoint/2010/main" val="110164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36</a:t>
            </a:fld>
            <a:endParaRPr lang="en-US"/>
          </a:p>
        </p:txBody>
      </p:sp>
    </p:spTree>
    <p:extLst>
      <p:ext uri="{BB962C8B-B14F-4D97-AF65-F5344CB8AC3E}">
        <p14:creationId xmlns:p14="http://schemas.microsoft.com/office/powerpoint/2010/main" val="4520303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37</a:t>
            </a:fld>
            <a:endParaRPr lang="en-US"/>
          </a:p>
        </p:txBody>
      </p:sp>
    </p:spTree>
    <p:extLst>
      <p:ext uri="{BB962C8B-B14F-4D97-AF65-F5344CB8AC3E}">
        <p14:creationId xmlns:p14="http://schemas.microsoft.com/office/powerpoint/2010/main" val="1898429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38</a:t>
            </a:fld>
            <a:endParaRPr lang="en-US"/>
          </a:p>
        </p:txBody>
      </p:sp>
    </p:spTree>
    <p:extLst>
      <p:ext uri="{BB962C8B-B14F-4D97-AF65-F5344CB8AC3E}">
        <p14:creationId xmlns:p14="http://schemas.microsoft.com/office/powerpoint/2010/main" val="332641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39</a:t>
            </a:fld>
            <a:endParaRPr lang="en-US"/>
          </a:p>
        </p:txBody>
      </p:sp>
    </p:spTree>
    <p:extLst>
      <p:ext uri="{BB962C8B-B14F-4D97-AF65-F5344CB8AC3E}">
        <p14:creationId xmlns:p14="http://schemas.microsoft.com/office/powerpoint/2010/main" val="202032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a:t>
            </a:fld>
            <a:endParaRPr lang="en-US"/>
          </a:p>
        </p:txBody>
      </p:sp>
    </p:spTree>
    <p:extLst>
      <p:ext uri="{BB962C8B-B14F-4D97-AF65-F5344CB8AC3E}">
        <p14:creationId xmlns:p14="http://schemas.microsoft.com/office/powerpoint/2010/main" val="1586286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40</a:t>
            </a:fld>
            <a:endParaRPr lang="en-US"/>
          </a:p>
        </p:txBody>
      </p:sp>
    </p:spTree>
    <p:extLst>
      <p:ext uri="{BB962C8B-B14F-4D97-AF65-F5344CB8AC3E}">
        <p14:creationId xmlns:p14="http://schemas.microsoft.com/office/powerpoint/2010/main" val="1295549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41</a:t>
            </a:fld>
            <a:endParaRPr lang="en-US"/>
          </a:p>
        </p:txBody>
      </p:sp>
    </p:spTree>
    <p:extLst>
      <p:ext uri="{BB962C8B-B14F-4D97-AF65-F5344CB8AC3E}">
        <p14:creationId xmlns:p14="http://schemas.microsoft.com/office/powerpoint/2010/main" val="1880897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42</a:t>
            </a:fld>
            <a:endParaRPr lang="en-US"/>
          </a:p>
        </p:txBody>
      </p:sp>
    </p:spTree>
    <p:extLst>
      <p:ext uri="{BB962C8B-B14F-4D97-AF65-F5344CB8AC3E}">
        <p14:creationId xmlns:p14="http://schemas.microsoft.com/office/powerpoint/2010/main" val="32351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43</a:t>
            </a:fld>
            <a:endParaRPr lang="en-US"/>
          </a:p>
        </p:txBody>
      </p:sp>
    </p:spTree>
    <p:extLst>
      <p:ext uri="{BB962C8B-B14F-4D97-AF65-F5344CB8AC3E}">
        <p14:creationId xmlns:p14="http://schemas.microsoft.com/office/powerpoint/2010/main" val="1892035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44</a:t>
            </a:fld>
            <a:endParaRPr lang="en-US"/>
          </a:p>
        </p:txBody>
      </p:sp>
    </p:spTree>
    <p:extLst>
      <p:ext uri="{BB962C8B-B14F-4D97-AF65-F5344CB8AC3E}">
        <p14:creationId xmlns:p14="http://schemas.microsoft.com/office/powerpoint/2010/main" val="1749940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45</a:t>
            </a:fld>
            <a:endParaRPr lang="en-US"/>
          </a:p>
        </p:txBody>
      </p:sp>
    </p:spTree>
    <p:extLst>
      <p:ext uri="{BB962C8B-B14F-4D97-AF65-F5344CB8AC3E}">
        <p14:creationId xmlns:p14="http://schemas.microsoft.com/office/powerpoint/2010/main" val="509815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46</a:t>
            </a:fld>
            <a:endParaRPr lang="en-US"/>
          </a:p>
        </p:txBody>
      </p:sp>
    </p:spTree>
    <p:extLst>
      <p:ext uri="{BB962C8B-B14F-4D97-AF65-F5344CB8AC3E}">
        <p14:creationId xmlns:p14="http://schemas.microsoft.com/office/powerpoint/2010/main" val="1587736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47</a:t>
            </a:fld>
            <a:endParaRPr lang="en-US"/>
          </a:p>
        </p:txBody>
      </p:sp>
    </p:spTree>
    <p:extLst>
      <p:ext uri="{BB962C8B-B14F-4D97-AF65-F5344CB8AC3E}">
        <p14:creationId xmlns:p14="http://schemas.microsoft.com/office/powerpoint/2010/main" val="142852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48</a:t>
            </a:fld>
            <a:endParaRPr lang="en-US"/>
          </a:p>
        </p:txBody>
      </p:sp>
    </p:spTree>
    <p:extLst>
      <p:ext uri="{BB962C8B-B14F-4D97-AF65-F5344CB8AC3E}">
        <p14:creationId xmlns:p14="http://schemas.microsoft.com/office/powerpoint/2010/main" val="234854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49</a:t>
            </a:fld>
            <a:endParaRPr lang="en-US"/>
          </a:p>
        </p:txBody>
      </p:sp>
    </p:spTree>
    <p:extLst>
      <p:ext uri="{BB962C8B-B14F-4D97-AF65-F5344CB8AC3E}">
        <p14:creationId xmlns:p14="http://schemas.microsoft.com/office/powerpoint/2010/main" val="175678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a:t>
            </a:fld>
            <a:endParaRPr lang="en-US"/>
          </a:p>
        </p:txBody>
      </p:sp>
    </p:spTree>
    <p:extLst>
      <p:ext uri="{BB962C8B-B14F-4D97-AF65-F5344CB8AC3E}">
        <p14:creationId xmlns:p14="http://schemas.microsoft.com/office/powerpoint/2010/main" val="435654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50</a:t>
            </a:fld>
            <a:endParaRPr lang="en-US"/>
          </a:p>
        </p:txBody>
      </p:sp>
    </p:spTree>
    <p:extLst>
      <p:ext uri="{BB962C8B-B14F-4D97-AF65-F5344CB8AC3E}">
        <p14:creationId xmlns:p14="http://schemas.microsoft.com/office/powerpoint/2010/main" val="16421869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http://www.chewonthatblog.com/2009/04/20/the-cyclical-chocolate-conundrum/ </a:t>
            </a:r>
          </a:p>
          <a:p>
            <a:r>
              <a:rPr lang="en-US" dirty="0"/>
              <a:t>http://cookalmostanything.blogspot.com/2006_10_01_archive.html</a:t>
            </a:r>
          </a:p>
          <a:p>
            <a:r>
              <a:rPr lang="en-US" dirty="0"/>
              <a:t>http://www.fredlyn.com/</a:t>
            </a:r>
          </a:p>
        </p:txBody>
      </p:sp>
      <p:sp>
        <p:nvSpPr>
          <p:cNvPr id="4" name="Slide Number Placeholder 3"/>
          <p:cNvSpPr>
            <a:spLocks noGrp="1"/>
          </p:cNvSpPr>
          <p:nvPr>
            <p:ph type="sldNum" sz="quarter" idx="10"/>
          </p:nvPr>
        </p:nvSpPr>
        <p:spPr/>
        <p:txBody>
          <a:bodyPr/>
          <a:lstStyle/>
          <a:p>
            <a:fld id="{481B9085-994F-4070-B02B-DA468555E6D0}" type="slidenum">
              <a:rPr lang="en-US" smtClean="0"/>
              <a:pPr/>
              <a:t>51</a:t>
            </a:fld>
            <a:endParaRPr lang="en-US"/>
          </a:p>
        </p:txBody>
      </p:sp>
    </p:spTree>
    <p:extLst>
      <p:ext uri="{BB962C8B-B14F-4D97-AF65-F5344CB8AC3E}">
        <p14:creationId xmlns:p14="http://schemas.microsoft.com/office/powerpoint/2010/main" val="3187925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B9085-994F-4070-B02B-DA468555E6D0}" type="slidenum">
              <a:rPr lang="en-US" smtClean="0"/>
              <a:pPr/>
              <a:t>52</a:t>
            </a:fld>
            <a:endParaRPr lang="en-US"/>
          </a:p>
        </p:txBody>
      </p:sp>
    </p:spTree>
    <p:extLst>
      <p:ext uri="{BB962C8B-B14F-4D97-AF65-F5344CB8AC3E}">
        <p14:creationId xmlns:p14="http://schemas.microsoft.com/office/powerpoint/2010/main" val="494218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53</a:t>
            </a:fld>
            <a:endParaRPr lang="en-US"/>
          </a:p>
        </p:txBody>
      </p:sp>
    </p:spTree>
    <p:extLst>
      <p:ext uri="{BB962C8B-B14F-4D97-AF65-F5344CB8AC3E}">
        <p14:creationId xmlns:p14="http://schemas.microsoft.com/office/powerpoint/2010/main" val="804322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55</a:t>
            </a:fld>
            <a:endParaRPr lang="en-US"/>
          </a:p>
        </p:txBody>
      </p:sp>
    </p:spTree>
    <p:extLst>
      <p:ext uri="{BB962C8B-B14F-4D97-AF65-F5344CB8AC3E}">
        <p14:creationId xmlns:p14="http://schemas.microsoft.com/office/powerpoint/2010/main" val="395963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56</a:t>
            </a:fld>
            <a:endParaRPr lang="en-US"/>
          </a:p>
        </p:txBody>
      </p:sp>
    </p:spTree>
    <p:extLst>
      <p:ext uri="{BB962C8B-B14F-4D97-AF65-F5344CB8AC3E}">
        <p14:creationId xmlns:p14="http://schemas.microsoft.com/office/powerpoint/2010/main" val="854530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57</a:t>
            </a:fld>
            <a:endParaRPr lang="en-US"/>
          </a:p>
        </p:txBody>
      </p:sp>
    </p:spTree>
    <p:extLst>
      <p:ext uri="{BB962C8B-B14F-4D97-AF65-F5344CB8AC3E}">
        <p14:creationId xmlns:p14="http://schemas.microsoft.com/office/powerpoint/2010/main" val="1251521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58</a:t>
            </a:fld>
            <a:endParaRPr lang="en-US"/>
          </a:p>
        </p:txBody>
      </p:sp>
    </p:spTree>
    <p:extLst>
      <p:ext uri="{BB962C8B-B14F-4D97-AF65-F5344CB8AC3E}">
        <p14:creationId xmlns:p14="http://schemas.microsoft.com/office/powerpoint/2010/main" val="7779702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59</a:t>
            </a:fld>
            <a:endParaRPr lang="en-US"/>
          </a:p>
        </p:txBody>
      </p:sp>
    </p:spTree>
    <p:extLst>
      <p:ext uri="{BB962C8B-B14F-4D97-AF65-F5344CB8AC3E}">
        <p14:creationId xmlns:p14="http://schemas.microsoft.com/office/powerpoint/2010/main" val="1001751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60</a:t>
            </a:fld>
            <a:endParaRPr lang="en-US"/>
          </a:p>
        </p:txBody>
      </p:sp>
    </p:spTree>
    <p:extLst>
      <p:ext uri="{BB962C8B-B14F-4D97-AF65-F5344CB8AC3E}">
        <p14:creationId xmlns:p14="http://schemas.microsoft.com/office/powerpoint/2010/main" val="92309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a:t>
            </a:fld>
            <a:endParaRPr lang="en-US"/>
          </a:p>
        </p:txBody>
      </p:sp>
    </p:spTree>
    <p:extLst>
      <p:ext uri="{BB962C8B-B14F-4D97-AF65-F5344CB8AC3E}">
        <p14:creationId xmlns:p14="http://schemas.microsoft.com/office/powerpoint/2010/main" val="9918570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B9085-994F-4070-B02B-DA468555E6D0}" type="slidenum">
              <a:rPr lang="en-US" smtClean="0"/>
              <a:pPr/>
              <a:t>61</a:t>
            </a:fld>
            <a:endParaRPr lang="en-US"/>
          </a:p>
        </p:txBody>
      </p:sp>
    </p:spTree>
    <p:extLst>
      <p:ext uri="{BB962C8B-B14F-4D97-AF65-F5344CB8AC3E}">
        <p14:creationId xmlns:p14="http://schemas.microsoft.com/office/powerpoint/2010/main" val="17617016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B9085-994F-4070-B02B-DA468555E6D0}" type="slidenum">
              <a:rPr lang="en-US" smtClean="0"/>
              <a:pPr/>
              <a:t>62</a:t>
            </a:fld>
            <a:endParaRPr lang="en-US"/>
          </a:p>
        </p:txBody>
      </p:sp>
    </p:spTree>
    <p:extLst>
      <p:ext uri="{BB962C8B-B14F-4D97-AF65-F5344CB8AC3E}">
        <p14:creationId xmlns:p14="http://schemas.microsoft.com/office/powerpoint/2010/main" val="4848506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B9085-994F-4070-B02B-DA468555E6D0}" type="slidenum">
              <a:rPr lang="en-US" smtClean="0"/>
              <a:pPr/>
              <a:t>63</a:t>
            </a:fld>
            <a:endParaRPr lang="en-US"/>
          </a:p>
        </p:txBody>
      </p:sp>
    </p:spTree>
    <p:extLst>
      <p:ext uri="{BB962C8B-B14F-4D97-AF65-F5344CB8AC3E}">
        <p14:creationId xmlns:p14="http://schemas.microsoft.com/office/powerpoint/2010/main" val="7641815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B9085-994F-4070-B02B-DA468555E6D0}" type="slidenum">
              <a:rPr lang="en-US" smtClean="0"/>
              <a:pPr/>
              <a:t>64</a:t>
            </a:fld>
            <a:endParaRPr lang="en-US"/>
          </a:p>
        </p:txBody>
      </p:sp>
    </p:spTree>
    <p:extLst>
      <p:ext uri="{BB962C8B-B14F-4D97-AF65-F5344CB8AC3E}">
        <p14:creationId xmlns:p14="http://schemas.microsoft.com/office/powerpoint/2010/main" val="16482086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B9085-994F-4070-B02B-DA468555E6D0}" type="slidenum">
              <a:rPr lang="en-US" smtClean="0"/>
              <a:pPr/>
              <a:t>65</a:t>
            </a:fld>
            <a:endParaRPr lang="en-US"/>
          </a:p>
        </p:txBody>
      </p:sp>
    </p:spTree>
    <p:extLst>
      <p:ext uri="{BB962C8B-B14F-4D97-AF65-F5344CB8AC3E}">
        <p14:creationId xmlns:p14="http://schemas.microsoft.com/office/powerpoint/2010/main" val="601971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66</a:t>
            </a:fld>
            <a:endParaRPr lang="en-US"/>
          </a:p>
        </p:txBody>
      </p:sp>
    </p:spTree>
    <p:extLst>
      <p:ext uri="{BB962C8B-B14F-4D97-AF65-F5344CB8AC3E}">
        <p14:creationId xmlns:p14="http://schemas.microsoft.com/office/powerpoint/2010/main" val="21421856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67</a:t>
            </a:fld>
            <a:endParaRPr lang="en-US"/>
          </a:p>
        </p:txBody>
      </p:sp>
    </p:spTree>
    <p:extLst>
      <p:ext uri="{BB962C8B-B14F-4D97-AF65-F5344CB8AC3E}">
        <p14:creationId xmlns:p14="http://schemas.microsoft.com/office/powerpoint/2010/main" val="1526293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68</a:t>
            </a:fld>
            <a:endParaRPr lang="en-US"/>
          </a:p>
        </p:txBody>
      </p:sp>
    </p:spTree>
    <p:extLst>
      <p:ext uri="{BB962C8B-B14F-4D97-AF65-F5344CB8AC3E}">
        <p14:creationId xmlns:p14="http://schemas.microsoft.com/office/powerpoint/2010/main" val="821401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69</a:t>
            </a:fld>
            <a:endParaRPr lang="en-US"/>
          </a:p>
        </p:txBody>
      </p:sp>
    </p:spTree>
    <p:extLst>
      <p:ext uri="{BB962C8B-B14F-4D97-AF65-F5344CB8AC3E}">
        <p14:creationId xmlns:p14="http://schemas.microsoft.com/office/powerpoint/2010/main" val="5742295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70</a:t>
            </a:fld>
            <a:endParaRPr lang="en-US"/>
          </a:p>
        </p:txBody>
      </p:sp>
    </p:spTree>
    <p:extLst>
      <p:ext uri="{BB962C8B-B14F-4D97-AF65-F5344CB8AC3E}">
        <p14:creationId xmlns:p14="http://schemas.microsoft.com/office/powerpoint/2010/main" val="125987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a:t>
            </a:fld>
            <a:endParaRPr lang="en-US"/>
          </a:p>
        </p:txBody>
      </p:sp>
    </p:spTree>
    <p:extLst>
      <p:ext uri="{BB962C8B-B14F-4D97-AF65-F5344CB8AC3E}">
        <p14:creationId xmlns:p14="http://schemas.microsoft.com/office/powerpoint/2010/main" val="4697010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71</a:t>
            </a:fld>
            <a:endParaRPr lang="en-US"/>
          </a:p>
        </p:txBody>
      </p:sp>
    </p:spTree>
    <p:extLst>
      <p:ext uri="{BB962C8B-B14F-4D97-AF65-F5344CB8AC3E}">
        <p14:creationId xmlns:p14="http://schemas.microsoft.com/office/powerpoint/2010/main" val="12042444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72</a:t>
            </a:fld>
            <a:endParaRPr lang="en-US"/>
          </a:p>
        </p:txBody>
      </p:sp>
    </p:spTree>
    <p:extLst>
      <p:ext uri="{BB962C8B-B14F-4D97-AF65-F5344CB8AC3E}">
        <p14:creationId xmlns:p14="http://schemas.microsoft.com/office/powerpoint/2010/main" val="12634271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you’re thinking I couldn’t possibly care about a thing</a:t>
            </a:r>
            <a:r>
              <a:rPr lang="en-US" baseline="0" dirty="0"/>
              <a:t> like this.  But …..</a:t>
            </a:r>
            <a:endParaRPr lang="en-US" dirty="0"/>
          </a:p>
        </p:txBody>
      </p:sp>
      <p:sp>
        <p:nvSpPr>
          <p:cNvPr id="4" name="Slide Number Placeholder 3"/>
          <p:cNvSpPr>
            <a:spLocks noGrp="1"/>
          </p:cNvSpPr>
          <p:nvPr>
            <p:ph type="sldNum" sz="quarter" idx="10"/>
          </p:nvPr>
        </p:nvSpPr>
        <p:spPr/>
        <p:txBody>
          <a:bodyPr/>
          <a:lstStyle/>
          <a:p>
            <a:fld id="{481B9085-994F-4070-B02B-DA468555E6D0}" type="slidenum">
              <a:rPr lang="en-US" smtClean="0"/>
              <a:pPr/>
              <a:t>73</a:t>
            </a:fld>
            <a:endParaRPr lang="en-US"/>
          </a:p>
        </p:txBody>
      </p:sp>
    </p:spTree>
    <p:extLst>
      <p:ext uri="{BB962C8B-B14F-4D97-AF65-F5344CB8AC3E}">
        <p14:creationId xmlns:p14="http://schemas.microsoft.com/office/powerpoint/2010/main" val="1814010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B9085-994F-4070-B02B-DA468555E6D0}" type="slidenum">
              <a:rPr lang="en-US" smtClean="0"/>
              <a:pPr/>
              <a:t>74</a:t>
            </a:fld>
            <a:endParaRPr lang="en-US"/>
          </a:p>
        </p:txBody>
      </p:sp>
    </p:spTree>
    <p:extLst>
      <p:ext uri="{BB962C8B-B14F-4D97-AF65-F5344CB8AC3E}">
        <p14:creationId xmlns:p14="http://schemas.microsoft.com/office/powerpoint/2010/main" val="3033511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75</a:t>
            </a:fld>
            <a:endParaRPr lang="en-US"/>
          </a:p>
        </p:txBody>
      </p:sp>
    </p:spTree>
    <p:extLst>
      <p:ext uri="{BB962C8B-B14F-4D97-AF65-F5344CB8AC3E}">
        <p14:creationId xmlns:p14="http://schemas.microsoft.com/office/powerpoint/2010/main" val="13700429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76</a:t>
            </a:fld>
            <a:endParaRPr lang="en-US"/>
          </a:p>
        </p:txBody>
      </p:sp>
    </p:spTree>
    <p:extLst>
      <p:ext uri="{BB962C8B-B14F-4D97-AF65-F5344CB8AC3E}">
        <p14:creationId xmlns:p14="http://schemas.microsoft.com/office/powerpoint/2010/main" val="15368855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77</a:t>
            </a:fld>
            <a:endParaRPr lang="en-US"/>
          </a:p>
        </p:txBody>
      </p:sp>
    </p:spTree>
    <p:extLst>
      <p:ext uri="{BB962C8B-B14F-4D97-AF65-F5344CB8AC3E}">
        <p14:creationId xmlns:p14="http://schemas.microsoft.com/office/powerpoint/2010/main" val="41149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8</a:t>
            </a:fld>
            <a:endParaRPr lang="en-US"/>
          </a:p>
        </p:txBody>
      </p:sp>
    </p:spTree>
    <p:extLst>
      <p:ext uri="{BB962C8B-B14F-4D97-AF65-F5344CB8AC3E}">
        <p14:creationId xmlns:p14="http://schemas.microsoft.com/office/powerpoint/2010/main" val="91121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5E97DF-8D1D-034F-9320-D03654EF19D4}" type="slidenum">
              <a:rPr lang="en-US" smtClean="0"/>
              <a:pPr/>
              <a:t>9</a:t>
            </a:fld>
            <a:endParaRPr lang="en-US"/>
          </a:p>
        </p:txBody>
      </p:sp>
    </p:spTree>
    <p:extLst>
      <p:ext uri="{BB962C8B-B14F-4D97-AF65-F5344CB8AC3E}">
        <p14:creationId xmlns:p14="http://schemas.microsoft.com/office/powerpoint/2010/main" val="162310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39BDFD-A6E6-D949-A151-F89871B74C70}"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9BDFD-A6E6-D949-A151-F89871B74C70}"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88902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9BDFD-A6E6-D949-A151-F89871B74C70}"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149461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0ADC75D9-C85A-4E2B-A6E9-33844C29C65A}" type="slidenum">
              <a:rPr lang="en-US"/>
              <a:pPr/>
              <a:t>‹#›</a:t>
            </a:fld>
            <a:endParaRPr lang="en-US"/>
          </a:p>
        </p:txBody>
      </p:sp>
    </p:spTree>
    <p:extLst>
      <p:ext uri="{BB962C8B-B14F-4D97-AF65-F5344CB8AC3E}">
        <p14:creationId xmlns:p14="http://schemas.microsoft.com/office/powerpoint/2010/main" val="214189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9BDFD-A6E6-D949-A151-F89871B74C70}"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BDFD-A6E6-D949-A151-F89871B74C70}" type="datetimeFigureOut">
              <a:rPr lang="en-US" smtClean="0"/>
              <a:pPr/>
              <a:t>1/31/18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103712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39BDFD-A6E6-D949-A151-F89871B74C70}"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10349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39BDFD-A6E6-D949-A151-F89871B74C70}" type="datetimeFigureOut">
              <a:rPr lang="en-US" smtClean="0"/>
              <a:pPr/>
              <a:t>1/31/18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65488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39BDFD-A6E6-D949-A151-F89871B74C70}" type="datetimeFigureOut">
              <a:rPr lang="en-US" smtClean="0"/>
              <a:pPr/>
              <a:t>1/31/18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152919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9BDFD-A6E6-D949-A151-F89871B74C70}" type="datetimeFigureOut">
              <a:rPr lang="en-US" smtClean="0"/>
              <a:pPr/>
              <a:t>1/31/18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39203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9BDFD-A6E6-D949-A151-F89871B74C70}"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133535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9BDFD-A6E6-D949-A151-F89871B74C70}" type="datetimeFigureOut">
              <a:rPr lang="en-US" smtClean="0"/>
              <a:pPr/>
              <a:t>1/31/18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B52FA-3A74-FF41-A232-06780D94A053}" type="slidenum">
              <a:rPr lang="en-US" smtClean="0"/>
              <a:pPr/>
              <a:t>‹#›</a:t>
            </a:fld>
            <a:endParaRPr lang="en-US"/>
          </a:p>
        </p:txBody>
      </p:sp>
    </p:spTree>
    <p:extLst>
      <p:ext uri="{BB962C8B-B14F-4D97-AF65-F5344CB8AC3E}">
        <p14:creationId xmlns:p14="http://schemas.microsoft.com/office/powerpoint/2010/main" val="8775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BDFD-A6E6-D949-A151-F89871B74C70}" type="datetimeFigureOut">
              <a:rPr lang="en-US" smtClean="0"/>
              <a:pPr/>
              <a:t>1/31/18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B52FA-3A74-FF41-A232-06780D94A053}" type="slidenum">
              <a:rPr lang="en-US" smtClean="0"/>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 programming structure</a:t>
            </a:r>
          </a:p>
        </p:txBody>
      </p:sp>
      <p:sp>
        <p:nvSpPr>
          <p:cNvPr id="3" name="Subtitle 2"/>
          <p:cNvSpPr>
            <a:spLocks noGrp="1"/>
          </p:cNvSpPr>
          <p:nvPr>
            <p:ph type="subTitle" idx="1"/>
          </p:nvPr>
        </p:nvSpPr>
        <p:spPr/>
        <p:txBody>
          <a:bodyPr/>
          <a:lstStyle/>
          <a:p>
            <a:r>
              <a:rPr lang="en-US" dirty="0"/>
              <a:t>Module # 4</a:t>
            </a:r>
          </a:p>
          <a:p>
            <a:endParaRPr lang="en-US" dirty="0"/>
          </a:p>
          <a:p>
            <a:r>
              <a:rPr lang="en-US" dirty="0"/>
              <a:t>Dr. Friedman</a:t>
            </a:r>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Matching</a:t>
            </a:r>
          </a:p>
        </p:txBody>
      </p:sp>
      <p:sp>
        <p:nvSpPr>
          <p:cNvPr id="3" name="Content Placeholder 2"/>
          <p:cNvSpPr>
            <a:spLocks noGrp="1"/>
          </p:cNvSpPr>
          <p:nvPr>
            <p:ph idx="1"/>
          </p:nvPr>
        </p:nvSpPr>
        <p:spPr/>
        <p:txBody>
          <a:bodyPr/>
          <a:lstStyle/>
          <a:p>
            <a:pPr marL="0" indent="0">
              <a:buNone/>
            </a:pPr>
            <a:r>
              <a:rPr lang="en-US" sz="3200" dirty="0"/>
              <a:t>The order of operations when given an argument is: </a:t>
            </a:r>
          </a:p>
          <a:p>
            <a:pPr lvl="1"/>
            <a:r>
              <a:rPr lang="en-US" sz="2800" dirty="0"/>
              <a:t>Check for exact match for a named argument </a:t>
            </a:r>
          </a:p>
          <a:p>
            <a:pPr lvl="1"/>
            <a:r>
              <a:rPr lang="en-US" sz="2800" dirty="0"/>
              <a:t>Check for a partial match </a:t>
            </a:r>
          </a:p>
          <a:p>
            <a:pPr lvl="1"/>
            <a:r>
              <a:rPr lang="en-US" sz="2800" dirty="0"/>
              <a:t>Check for a positional match </a:t>
            </a:r>
          </a:p>
          <a:p>
            <a:pPr marL="0" indent="0">
              <a:buNone/>
            </a:pPr>
            <a:r>
              <a:rPr lang="en-US" dirty="0"/>
              <a:t>Example</a:t>
            </a:r>
            <a:br>
              <a:rPr lang="en-US" dirty="0"/>
            </a:br>
            <a:r>
              <a:rPr lang="en-US" dirty="0"/>
              <a:t>&gt; f &lt;- function(a, b = 1, c = 2, d = NULL) { } </a:t>
            </a:r>
            <a:br>
              <a:rPr lang="en-US" dirty="0"/>
            </a:b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50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or NULL</a:t>
            </a:r>
          </a:p>
        </p:txBody>
      </p:sp>
      <p:sp>
        <p:nvSpPr>
          <p:cNvPr id="3" name="Content Placeholder 2"/>
          <p:cNvSpPr>
            <a:spLocks noGrp="1"/>
          </p:cNvSpPr>
          <p:nvPr>
            <p:ph idx="1"/>
          </p:nvPr>
        </p:nvSpPr>
        <p:spPr/>
        <p:txBody>
          <a:bodyPr>
            <a:normAutofit fontScale="92500" lnSpcReduction="10000"/>
          </a:bodyPr>
          <a:lstStyle/>
          <a:p>
            <a:r>
              <a:rPr lang="en-US" dirty="0"/>
              <a:t>In addition to not specifying a default value, you can also set an argument value to NULL. </a:t>
            </a:r>
          </a:p>
          <a:p>
            <a:r>
              <a:rPr lang="en-US" dirty="0"/>
              <a:t>Arguments to functions are evaluated “lazily”, so they are evaluated only as needed.</a:t>
            </a:r>
          </a:p>
          <a:p>
            <a:pPr marL="0" indent="0">
              <a:buNone/>
            </a:pPr>
            <a:r>
              <a:rPr lang="en-US" dirty="0"/>
              <a:t>&gt;f &lt;- function(a, b) { </a:t>
            </a:r>
          </a:p>
          <a:p>
            <a:pPr marL="0" indent="0">
              <a:buNone/>
            </a:pPr>
            <a:r>
              <a:rPr lang="en-US" dirty="0"/>
              <a:t>       a^2</a:t>
            </a:r>
            <a:br>
              <a:rPr lang="en-US" dirty="0"/>
            </a:br>
            <a:r>
              <a:rPr lang="en-US" dirty="0"/>
              <a:t>    } </a:t>
            </a:r>
          </a:p>
          <a:p>
            <a:pPr marL="0" indent="0">
              <a:buNone/>
            </a:pPr>
            <a:r>
              <a:rPr lang="en-US" dirty="0"/>
              <a:t>f(2)</a:t>
            </a:r>
          </a:p>
          <a:p>
            <a:pPr marL="0" indent="0">
              <a:buNone/>
            </a:pPr>
            <a:endParaRPr lang="en-US" dirty="0"/>
          </a:p>
          <a:p>
            <a:pPr marL="0" indent="0">
              <a:buNone/>
            </a:pPr>
            <a:r>
              <a:rPr lang="en-US" dirty="0"/>
              <a:t>This function never actually uses the argument b, so calling f(2) will not produce an error because the 2 gets position that matched to a. </a:t>
            </a:r>
          </a:p>
          <a:p>
            <a:pPr marL="0" indent="0">
              <a:buNone/>
            </a:pPr>
            <a:endParaRPr lang="en-US" b="1" dirty="0"/>
          </a:p>
        </p:txBody>
      </p:sp>
    </p:spTree>
    <p:extLst>
      <p:ext uri="{BB962C8B-B14F-4D97-AF65-F5344CB8AC3E}">
        <p14:creationId xmlns:p14="http://schemas.microsoft.com/office/powerpoint/2010/main" val="103805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t>
            </a:r>
            <a:r>
              <a:rPr lang="en-US" dirty="0">
                <a:solidFill>
                  <a:srgbClr val="FF0000"/>
                </a:solidFill>
              </a:rPr>
              <a:t>the 3dot “…” argument</a:t>
            </a:r>
          </a:p>
        </p:txBody>
      </p:sp>
      <p:sp>
        <p:nvSpPr>
          <p:cNvPr id="3" name="Content Placeholder 2"/>
          <p:cNvSpPr>
            <a:spLocks noGrp="1"/>
          </p:cNvSpPr>
          <p:nvPr>
            <p:ph idx="1"/>
          </p:nvPr>
        </p:nvSpPr>
        <p:spPr/>
        <p:txBody>
          <a:bodyPr>
            <a:normAutofit fontScale="47500" lnSpcReduction="20000"/>
          </a:bodyPr>
          <a:lstStyle/>
          <a:p>
            <a:r>
              <a:rPr lang="en-US" dirty="0"/>
              <a:t>The “</a:t>
            </a:r>
            <a:r>
              <a:rPr lang="en-US" dirty="0">
                <a:solidFill>
                  <a:srgbClr val="FF0000"/>
                </a:solidFill>
              </a:rPr>
              <a:t>...</a:t>
            </a:r>
            <a:r>
              <a:rPr lang="en-US" dirty="0"/>
              <a:t>” argument indicate a variable number of arguments that are usually passed on to other functions. </a:t>
            </a:r>
          </a:p>
          <a:p>
            <a:r>
              <a:rPr lang="en-US" dirty="0"/>
              <a:t>You normally use the dots argument by adding it at the end of the argument list of your own function and at the end of the arguments for the function you want to pass arguments to.</a:t>
            </a:r>
          </a:p>
          <a:p>
            <a:pPr marL="0" indent="0">
              <a:buNone/>
            </a:pPr>
            <a:r>
              <a:rPr lang="en-US" dirty="0"/>
              <a:t>&gt;</a:t>
            </a:r>
            <a:r>
              <a:rPr lang="en-US" dirty="0" err="1"/>
              <a:t>myplot</a:t>
            </a:r>
            <a:r>
              <a:rPr lang="en-US" dirty="0"/>
              <a:t> &lt;- function(x, y, type = "l", </a:t>
            </a:r>
            <a:r>
              <a:rPr lang="en-US" dirty="0">
                <a:solidFill>
                  <a:srgbClr val="FF0000"/>
                </a:solidFill>
              </a:rPr>
              <a:t>...</a:t>
            </a:r>
            <a:r>
              <a:rPr lang="en-US" dirty="0"/>
              <a:t>) </a:t>
            </a:r>
            <a:br>
              <a:rPr lang="en-US" dirty="0"/>
            </a:br>
            <a:r>
              <a:rPr lang="en-US" dirty="0"/>
              <a:t> { plot(x, y, type = type, ...) </a:t>
            </a:r>
            <a:br>
              <a:rPr lang="en-US" dirty="0"/>
            </a:br>
            <a:r>
              <a:rPr lang="en-US" dirty="0"/>
              <a:t>}</a:t>
            </a:r>
            <a:br>
              <a:rPr lang="en-US" dirty="0"/>
            </a:br>
            <a:endParaRPr lang="en-US" dirty="0"/>
          </a:p>
          <a:p>
            <a:r>
              <a:rPr lang="en-US" b="1" dirty="0"/>
              <a:t>Generic functions use</a:t>
            </a:r>
            <a:r>
              <a:rPr lang="en-US" dirty="0"/>
              <a:t> “...” is used that extra arguments can be  passed to methods (more on this later). </a:t>
            </a:r>
          </a:p>
          <a:p>
            <a:pPr marL="0" indent="0">
              <a:buNone/>
            </a:pPr>
            <a:r>
              <a:rPr lang="en-US" dirty="0"/>
              <a:t>&gt; mean function (x, </a:t>
            </a:r>
            <a:r>
              <a:rPr lang="en-US" dirty="0">
                <a:solidFill>
                  <a:srgbClr val="FF0000"/>
                </a:solidFill>
              </a:rPr>
              <a:t>...</a:t>
            </a:r>
            <a:r>
              <a:rPr lang="en-US" dirty="0"/>
              <a:t>) </a:t>
            </a:r>
            <a:r>
              <a:rPr lang="en-US" dirty="0" err="1"/>
              <a:t>UseMethod</a:t>
            </a:r>
            <a:r>
              <a:rPr lang="en-US" dirty="0"/>
              <a:t>("mean") </a:t>
            </a:r>
          </a:p>
          <a:p>
            <a:pPr marL="0" indent="0">
              <a:buNone/>
            </a:pPr>
            <a:endParaRPr lang="en-US" dirty="0"/>
          </a:p>
          <a:p>
            <a:pPr marL="0" indent="0">
              <a:buNone/>
            </a:pPr>
            <a:r>
              <a:rPr lang="en-US" dirty="0"/>
              <a:t>The “</a:t>
            </a:r>
            <a:r>
              <a:rPr lang="en-US" dirty="0">
                <a:solidFill>
                  <a:srgbClr val="FF0000"/>
                </a:solidFill>
              </a:rPr>
              <a:t>...</a:t>
            </a:r>
            <a:r>
              <a:rPr lang="en-US" dirty="0"/>
              <a:t>” argument is also necessary when the number of arguments passed to the function cannot be known in advance. </a:t>
            </a:r>
          </a:p>
          <a:p>
            <a:pPr marL="0" indent="0">
              <a:buNone/>
            </a:pPr>
            <a:r>
              <a:rPr lang="en-US" dirty="0"/>
              <a:t>&gt;</a:t>
            </a:r>
            <a:r>
              <a:rPr lang="en-US" dirty="0" err="1"/>
              <a:t>use_me</a:t>
            </a:r>
            <a:r>
              <a:rPr lang="en-US" dirty="0"/>
              <a:t> &lt;- function(arg1, ...) {</a:t>
            </a:r>
          </a:p>
          <a:p>
            <a:pPr marL="0" indent="0">
              <a:buNone/>
            </a:pPr>
            <a:r>
              <a:rPr lang="en-US" dirty="0"/>
              <a:t>    .</a:t>
            </a:r>
            <a:r>
              <a:rPr lang="en-US" dirty="0" err="1"/>
              <a:t>use_me</a:t>
            </a:r>
            <a:r>
              <a:rPr lang="en-US" dirty="0"/>
              <a:t>(arg1, 0, ...)</a:t>
            </a:r>
          </a:p>
          <a:p>
            <a:pPr marL="0" indent="0">
              <a:buNone/>
            </a:pPr>
            <a:r>
              <a:rPr lang="en-US" dirty="0"/>
              <a:t>} </a:t>
            </a:r>
            <a:br>
              <a:rPr lang="en-US" dirty="0"/>
            </a:br>
            <a:r>
              <a:rPr lang="en-US" dirty="0"/>
              <a:t>&gt;</a:t>
            </a:r>
            <a:r>
              <a:rPr lang="en-US" dirty="0" err="1"/>
              <a:t>use_me</a:t>
            </a:r>
            <a:r>
              <a:rPr lang="en-US" dirty="0"/>
              <a:t>(1:3)</a:t>
            </a:r>
            <a:br>
              <a:rPr lang="en-US" dirty="0"/>
            </a:br>
            <a:r>
              <a:rPr lang="en-US" dirty="0"/>
              <a:t>[1] 1 2 3</a:t>
            </a:r>
            <a:br>
              <a:rPr lang="en-US" dirty="0"/>
            </a:br>
            <a:br>
              <a:rPr lang="en-US" dirty="0"/>
            </a:br>
            <a:r>
              <a:rPr lang="en-US" dirty="0"/>
              <a:t>The </a:t>
            </a:r>
            <a:r>
              <a:rPr lang="en-US" b="1" dirty="0"/>
              <a:t>Paste</a:t>
            </a:r>
            <a:r>
              <a:rPr lang="en-US" dirty="0"/>
              <a:t> function holds 3 arguments:</a:t>
            </a:r>
            <a:br>
              <a:rPr lang="en-US" dirty="0"/>
            </a:br>
            <a:r>
              <a:rPr lang="en-US" dirty="0"/>
              <a:t>         1. a bunch of individual character strings </a:t>
            </a:r>
            <a:br>
              <a:rPr lang="en-US" dirty="0"/>
            </a:br>
            <a:r>
              <a:rPr lang="en-US" dirty="0"/>
              <a:t>         2. Or more strings pasted element for element </a:t>
            </a:r>
            <a:br>
              <a:rPr lang="en-US" dirty="0"/>
            </a:br>
            <a:r>
              <a:rPr lang="en-US" dirty="0"/>
              <a:t>         3. One string smashed together. </a:t>
            </a:r>
          </a:p>
          <a:p>
            <a:pPr marL="0" indent="0">
              <a:buNone/>
            </a:pPr>
            <a:endParaRPr lang="en-US" dirty="0"/>
          </a:p>
        </p:txBody>
      </p:sp>
    </p:spTree>
    <p:extLst>
      <p:ext uri="{BB962C8B-B14F-4D97-AF65-F5344CB8AC3E}">
        <p14:creationId xmlns:p14="http://schemas.microsoft.com/office/powerpoint/2010/main" val="69380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6000" dirty="0"/>
              <a:t>Next, Loop</a:t>
            </a:r>
          </a:p>
        </p:txBody>
      </p:sp>
    </p:spTree>
    <p:extLst>
      <p:ext uri="{BB962C8B-B14F-4D97-AF65-F5344CB8AC3E}">
        <p14:creationId xmlns:p14="http://schemas.microsoft.com/office/powerpoint/2010/main" val="120900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Loop</a:t>
            </a:r>
          </a:p>
        </p:txBody>
      </p:sp>
      <p:sp>
        <p:nvSpPr>
          <p:cNvPr id="3" name="Content Placeholder 2"/>
          <p:cNvSpPr>
            <a:spLocks noGrp="1"/>
          </p:cNvSpPr>
          <p:nvPr>
            <p:ph idx="1"/>
          </p:nvPr>
        </p:nvSpPr>
        <p:spPr>
          <a:xfrm>
            <a:off x="257175" y="1457325"/>
            <a:ext cx="11096625" cy="4719638"/>
          </a:xfrm>
        </p:spPr>
        <p:txBody>
          <a:bodyPr>
            <a:normAutofit fontScale="92500" lnSpcReduction="20000"/>
          </a:bodyPr>
          <a:lstStyle/>
          <a:p>
            <a:pPr marL="0" indent="0">
              <a:buNone/>
            </a:pPr>
            <a:r>
              <a:rPr lang="en-US" dirty="0"/>
              <a:t>What is a loop?</a:t>
            </a:r>
          </a:p>
          <a:p>
            <a:r>
              <a:rPr lang="en-US" dirty="0"/>
              <a:t>A loop is a sequence of instructions that is continually repeated until a certain condition is reached. </a:t>
            </a:r>
          </a:p>
          <a:p>
            <a:r>
              <a:rPr lang="en-US" dirty="0"/>
              <a:t>When a certain process is done, such as getting an item of data and changing it, and then some condition is checked such as whether a counter has reached a prescribed number.</a:t>
            </a:r>
          </a:p>
          <a:p>
            <a:r>
              <a:rPr lang="en-US" dirty="0"/>
              <a:t>The most commonly used loop structures in R are: </a:t>
            </a:r>
            <a:br>
              <a:rPr lang="en-US" dirty="0"/>
            </a:br>
            <a:r>
              <a:rPr lang="en-US" dirty="0"/>
              <a:t>for, while and apply loops. </a:t>
            </a:r>
            <a:br>
              <a:rPr lang="en-US" dirty="0"/>
            </a:br>
            <a:r>
              <a:rPr lang="en-US" dirty="0"/>
              <a:t>Less common are repeat loops. </a:t>
            </a:r>
            <a:br>
              <a:rPr lang="en-US" dirty="0"/>
            </a:br>
            <a:r>
              <a:rPr lang="en-US" dirty="0"/>
              <a:t>The break function is used to break out of loops, and next halts the processing of the current iteration and advances the looping index.</a:t>
            </a:r>
          </a:p>
          <a:p>
            <a:pPr marL="0" indent="0">
              <a:buNone/>
            </a:pPr>
            <a:br>
              <a:rPr lang="en-US" dirty="0"/>
            </a:br>
            <a:endParaRPr lang="en-US" dirty="0"/>
          </a:p>
        </p:txBody>
      </p:sp>
    </p:spTree>
    <p:extLst>
      <p:ext uri="{BB962C8B-B14F-4D97-AF65-F5344CB8AC3E}">
        <p14:creationId xmlns:p14="http://schemas.microsoft.com/office/powerpoint/2010/main" val="176740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fontScale="77500" lnSpcReduction="20000"/>
          </a:bodyPr>
          <a:lstStyle/>
          <a:p>
            <a:r>
              <a:rPr lang="en-US" dirty="0"/>
              <a:t>Repeats a line or lines (known as a block) of code until:</a:t>
            </a:r>
          </a:p>
          <a:p>
            <a:pPr lvl="1"/>
            <a:r>
              <a:rPr lang="en-US" dirty="0"/>
              <a:t>(for loop) a count limit is reached</a:t>
            </a:r>
          </a:p>
          <a:p>
            <a:endParaRPr lang="en-US" dirty="0"/>
          </a:p>
          <a:p>
            <a:pPr marL="0" indent="0">
              <a:buNone/>
            </a:pPr>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in 1:10) {</a:t>
            </a:r>
          </a:p>
          <a:p>
            <a:pPr marL="0" indent="0">
              <a:buNone/>
            </a:pPr>
            <a:r>
              <a:rPr lang="en-US" dirty="0">
                <a:latin typeface="Courier New" pitchFamily="49" charset="0"/>
                <a:cs typeface="Courier New" pitchFamily="49" charset="0"/>
              </a:rPr>
              <a:t>  ... code ...</a:t>
            </a:r>
          </a:p>
          <a:p>
            <a:pPr marL="0" indent="0">
              <a:buNone/>
            </a:pPr>
            <a:r>
              <a:rPr lang="en-US" dirty="0">
                <a:latin typeface="Courier New" pitchFamily="49" charset="0"/>
                <a:cs typeface="Courier New" pitchFamily="49" charset="0"/>
              </a:rPr>
              <a:t>}</a:t>
            </a:r>
          </a:p>
          <a:p>
            <a:endParaRPr lang="en-US" dirty="0"/>
          </a:p>
          <a:p>
            <a:r>
              <a:rPr lang="en-US" dirty="0"/>
              <a:t>the above loop runs 10 times</a:t>
            </a:r>
          </a:p>
          <a:p>
            <a:endParaRPr lang="en-US" dirty="0"/>
          </a:p>
          <a:p>
            <a:r>
              <a:rPr lang="en-US" dirty="0"/>
              <a:t>'{' and '}' enclose code looped</a:t>
            </a:r>
          </a:p>
          <a:p>
            <a:endParaRPr lang="en-US" dirty="0"/>
          </a:p>
          <a:p>
            <a:r>
              <a:rPr lang="en-US" dirty="0"/>
              <a:t>the variable </a:t>
            </a:r>
            <a:r>
              <a:rPr lang="en-US" dirty="0" err="1"/>
              <a:t>i</a:t>
            </a:r>
            <a:r>
              <a:rPr lang="en-US" dirty="0"/>
              <a:t> updated in the loop to values in the sequence 1:10</a:t>
            </a:r>
          </a:p>
          <a:p>
            <a:endParaRPr lang="en-US" dirty="0"/>
          </a:p>
          <a:p>
            <a:endParaRPr lang="en-US" dirty="0"/>
          </a:p>
        </p:txBody>
      </p:sp>
    </p:spTree>
    <p:extLst>
      <p:ext uri="{BB962C8B-B14F-4D97-AF65-F5344CB8AC3E}">
        <p14:creationId xmlns:p14="http://schemas.microsoft.com/office/powerpoint/2010/main" val="152217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following example, I will use P value?</a:t>
            </a:r>
          </a:p>
        </p:txBody>
      </p:sp>
      <p:sp>
        <p:nvSpPr>
          <p:cNvPr id="3" name="Content Placeholder 2"/>
          <p:cNvSpPr>
            <a:spLocks noGrp="1"/>
          </p:cNvSpPr>
          <p:nvPr>
            <p:ph idx="1"/>
          </p:nvPr>
        </p:nvSpPr>
        <p:spPr/>
        <p:txBody>
          <a:bodyPr/>
          <a:lstStyle/>
          <a:p>
            <a:r>
              <a:rPr lang="en-US" dirty="0"/>
              <a:t>In statistics, the </a:t>
            </a:r>
            <a:r>
              <a:rPr lang="en-US" b="1" dirty="0"/>
              <a:t>p</a:t>
            </a:r>
            <a:r>
              <a:rPr lang="en-US" dirty="0"/>
              <a:t>-</a:t>
            </a:r>
            <a:r>
              <a:rPr lang="en-US" b="1" dirty="0"/>
              <a:t>value</a:t>
            </a:r>
            <a:r>
              <a:rPr lang="en-US" dirty="0"/>
              <a:t> is a function of the observed sample results (a statistic) that is used for testing a statistical hypothesis.</a:t>
            </a:r>
          </a:p>
        </p:txBody>
      </p:sp>
    </p:spTree>
    <p:extLst>
      <p:ext uri="{BB962C8B-B14F-4D97-AF65-F5344CB8AC3E}">
        <p14:creationId xmlns:p14="http://schemas.microsoft.com/office/powerpoint/2010/main" val="214540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t>
            </a:r>
            <a:r>
              <a:rPr lang="en-US" dirty="0">
                <a:solidFill>
                  <a:srgbClr val="FF0000"/>
                </a:solidFill>
              </a:rPr>
              <a:t>For Loop</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solidFill>
                  <a:srgbClr val="FF0000"/>
                </a:solidFill>
                <a:latin typeface="Courier New" pitchFamily="49" charset="0"/>
                <a:cs typeface="Courier New" pitchFamily="49" charset="0"/>
              </a:rPr>
              <a:t># P-values from our analysis</a:t>
            </a:r>
          </a:p>
          <a:p>
            <a:pPr marL="0" indent="0">
              <a:buNone/>
            </a:pPr>
            <a:r>
              <a:rPr lang="en-US" sz="2400" dirty="0" err="1">
                <a:latin typeface="Courier New" pitchFamily="49" charset="0"/>
                <a:cs typeface="Courier New" pitchFamily="49" charset="0"/>
              </a:rPr>
              <a:t>p.values</a:t>
            </a:r>
            <a:r>
              <a:rPr lang="en-US" sz="2400" dirty="0">
                <a:latin typeface="Courier New" pitchFamily="49" charset="0"/>
                <a:cs typeface="Courier New" pitchFamily="49" charset="0"/>
              </a:rPr>
              <a:t> = </a:t>
            </a:r>
            <a:r>
              <a:rPr lang="en-US" sz="2400" b="1" dirty="0">
                <a:latin typeface="Courier New" pitchFamily="49" charset="0"/>
                <a:cs typeface="Courier New" pitchFamily="49" charset="0"/>
              </a:rPr>
              <a:t>c</a:t>
            </a:r>
            <a:r>
              <a:rPr lang="en-US" sz="2400" dirty="0">
                <a:latin typeface="Courier New" pitchFamily="49" charset="0"/>
                <a:cs typeface="Courier New" pitchFamily="49" charset="0"/>
              </a:rPr>
              <a:t>(0.1, 0.05, 0.003, 0.4, 0.9)</a:t>
            </a:r>
          </a:p>
          <a:p>
            <a:pPr marL="0" indent="0">
              <a:buNone/>
            </a:pPr>
            <a:endParaRPr lang="en-US" sz="2400" dirty="0">
              <a:solidFill>
                <a:srgbClr val="FF0000"/>
              </a:solidFill>
              <a:latin typeface="Courier New" pitchFamily="49" charset="0"/>
              <a:cs typeface="Courier New" pitchFamily="49" charset="0"/>
            </a:endParaRPr>
          </a:p>
          <a:p>
            <a:pPr marL="0" indent="0">
              <a:buNone/>
            </a:pPr>
            <a:r>
              <a:rPr lang="en-US" sz="2400" dirty="0">
                <a:solidFill>
                  <a:srgbClr val="FF0000"/>
                </a:solidFill>
                <a:latin typeface="Courier New" pitchFamily="49" charset="0"/>
                <a:cs typeface="Courier New" pitchFamily="49" charset="0"/>
              </a:rPr>
              <a:t># A vector to store the negative log p-values</a:t>
            </a:r>
          </a:p>
          <a:p>
            <a:pPr marL="0" indent="0">
              <a:buNone/>
            </a:pPr>
            <a:r>
              <a:rPr lang="en-US" sz="2400" dirty="0">
                <a:latin typeface="Courier New" pitchFamily="49" charset="0"/>
                <a:cs typeface="Courier New" pitchFamily="49" charset="0"/>
              </a:rPr>
              <a:t>neglog10.p.values = 1:5</a:t>
            </a:r>
          </a:p>
          <a:p>
            <a:pPr marL="0" indent="0">
              <a:buNone/>
            </a:pPr>
            <a:endParaRPr lang="en-US" sz="2400" dirty="0">
              <a:solidFill>
                <a:srgbClr val="FF0000"/>
              </a:solidFill>
              <a:latin typeface="Courier New" pitchFamily="49" charset="0"/>
              <a:cs typeface="Courier New" pitchFamily="49" charset="0"/>
            </a:endParaRPr>
          </a:p>
          <a:p>
            <a:pPr marL="0" indent="0">
              <a:buNone/>
            </a:pPr>
            <a:r>
              <a:rPr lang="en-US" sz="2400" dirty="0">
                <a:solidFill>
                  <a:srgbClr val="FF0000"/>
                </a:solidFill>
                <a:latin typeface="Courier New" pitchFamily="49" charset="0"/>
                <a:cs typeface="Courier New" pitchFamily="49" charset="0"/>
              </a:rPr>
              <a:t># Transform the p-values</a:t>
            </a:r>
          </a:p>
          <a:p>
            <a:pPr marL="0" indent="0">
              <a:buNone/>
            </a:pPr>
            <a:r>
              <a:rPr lang="en-US" sz="2400" b="1" dirty="0">
                <a:latin typeface="Courier New" pitchFamily="49" charset="0"/>
                <a:cs typeface="Courier New" pitchFamily="49" charset="0"/>
              </a:rPr>
              <a:t>for</a:t>
            </a:r>
            <a:r>
              <a:rPr lang="en-US" sz="2400" dirty="0">
                <a:latin typeface="Courier New" pitchFamily="49" charset="0"/>
                <a:cs typeface="Courier New" pitchFamily="49" charset="0"/>
              </a:rPr>
              <a:t>(p in 1:</a:t>
            </a:r>
            <a:r>
              <a:rPr lang="en-US" sz="2400" b="1" dirty="0">
                <a:latin typeface="Courier New" pitchFamily="49" charset="0"/>
                <a:cs typeface="Courier New" pitchFamily="49" charset="0"/>
              </a:rPr>
              <a:t>length</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p.values</a:t>
            </a: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neglog10.p.values[p] = -</a:t>
            </a:r>
            <a:r>
              <a:rPr lang="en-US" sz="2400" b="1" dirty="0">
                <a:latin typeface="Courier New" pitchFamily="49" charset="0"/>
                <a:cs typeface="Courier New" pitchFamily="49" charset="0"/>
              </a:rPr>
              <a:t>log10</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p.values</a:t>
            </a:r>
            <a:r>
              <a:rPr lang="en-US" sz="2400" dirty="0">
                <a:latin typeface="Courier New" pitchFamily="49" charset="0"/>
                <a:cs typeface="Courier New" pitchFamily="49" charset="0"/>
              </a:rPr>
              <a:t>[p])</a:t>
            </a:r>
          </a:p>
          <a:p>
            <a:pPr marL="0" indent="0">
              <a:buNone/>
            </a:pPr>
            <a:r>
              <a:rPr lang="en-US" sz="2400" dirty="0">
                <a:latin typeface="Courier New" pitchFamily="49" charset="0"/>
                <a:cs typeface="Courier New" pitchFamily="49" charset="0"/>
              </a:rPr>
              <a:t>}</a:t>
            </a:r>
          </a:p>
          <a:p>
            <a:pPr marL="0" indent="0">
              <a:buNone/>
            </a:pPr>
            <a:r>
              <a:rPr lang="en-US" sz="2400" dirty="0">
                <a:solidFill>
                  <a:srgbClr val="FF0000"/>
                </a:solidFill>
                <a:latin typeface="Courier New" pitchFamily="49" charset="0"/>
                <a:cs typeface="Courier New" pitchFamily="49" charset="0"/>
              </a:rPr>
              <a:t>neglog10.p.values.2 = -log10(</a:t>
            </a:r>
            <a:r>
              <a:rPr lang="en-US" sz="2400" dirty="0" err="1">
                <a:solidFill>
                  <a:srgbClr val="FF0000"/>
                </a:solidFill>
                <a:latin typeface="Courier New" pitchFamily="49" charset="0"/>
                <a:cs typeface="Courier New" pitchFamily="49" charset="0"/>
              </a:rPr>
              <a:t>p.values</a:t>
            </a:r>
            <a:r>
              <a:rPr lang="en-US" sz="2400" dirty="0">
                <a:solidFill>
                  <a:srgbClr val="FF0000"/>
                </a:solidFill>
                <a:latin typeface="Courier New" pitchFamily="49" charset="0"/>
                <a:cs typeface="Courier New" pitchFamily="49" charset="0"/>
              </a:rPr>
              <a:t>)</a:t>
            </a:r>
          </a:p>
          <a:p>
            <a:pPr marL="0" indent="0">
              <a:buNone/>
            </a:pPr>
            <a:endParaRPr lang="en-US" sz="2400" dirty="0">
              <a:solidFill>
                <a:srgbClr val="FF0000"/>
              </a:solidFill>
              <a:latin typeface="Courier New" pitchFamily="49" charset="0"/>
              <a:cs typeface="Courier New" pitchFamily="49" charset="0"/>
            </a:endParaRPr>
          </a:p>
        </p:txBody>
      </p:sp>
      <p:cxnSp>
        <p:nvCxnSpPr>
          <p:cNvPr id="5" name="Straight Connector 4"/>
          <p:cNvCxnSpPr/>
          <p:nvPr/>
        </p:nvCxnSpPr>
        <p:spPr>
          <a:xfrm flipV="1">
            <a:off x="5029198" y="3814766"/>
            <a:ext cx="3800475" cy="685800"/>
          </a:xfrm>
          <a:prstGeom prst="line">
            <a:avLst/>
          </a:prstGeom>
          <a:ln w="34925">
            <a:solidFill>
              <a:srgbClr val="00B0F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96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While Loop</a:t>
            </a:r>
          </a:p>
        </p:txBody>
      </p:sp>
      <p:sp>
        <p:nvSpPr>
          <p:cNvPr id="3" name="Content Placeholder 2"/>
          <p:cNvSpPr>
            <a:spLocks noGrp="1"/>
          </p:cNvSpPr>
          <p:nvPr>
            <p:ph idx="1"/>
          </p:nvPr>
        </p:nvSpPr>
        <p:spPr/>
        <p:txBody>
          <a:bodyPr>
            <a:normAutofit fontScale="85000" lnSpcReduction="20000"/>
          </a:bodyPr>
          <a:lstStyle/>
          <a:p>
            <a:r>
              <a:rPr lang="en-US" dirty="0"/>
              <a:t>Repeats a line or lines (known as a block) of code until:</a:t>
            </a:r>
          </a:p>
          <a:p>
            <a:pPr lvl="1"/>
            <a:r>
              <a:rPr lang="en-US" dirty="0"/>
              <a:t>(while loop) a logical condition is reached</a:t>
            </a:r>
          </a:p>
          <a:p>
            <a:endParaRPr lang="en-US" dirty="0"/>
          </a:p>
          <a:p>
            <a:pPr marL="0" indent="0">
              <a:buNone/>
            </a:pPr>
            <a:r>
              <a:rPr lang="en-US" b="1" dirty="0">
                <a:latin typeface="Courier New" pitchFamily="49" charset="0"/>
                <a:cs typeface="Courier New" pitchFamily="49" charset="0"/>
              </a:rPr>
              <a:t>while</a:t>
            </a:r>
            <a:r>
              <a:rPr lang="en-US" dirty="0">
                <a:latin typeface="Courier New" pitchFamily="49" charset="0"/>
                <a:cs typeface="Courier New" pitchFamily="49" charset="0"/>
              </a:rPr>
              <a:t> (stop != TRUE) {</a:t>
            </a:r>
          </a:p>
          <a:p>
            <a:pPr marL="0" indent="0">
              <a:buNone/>
            </a:pPr>
            <a:r>
              <a:rPr lang="en-US" dirty="0">
                <a:latin typeface="Courier New" pitchFamily="49" charset="0"/>
                <a:cs typeface="Courier New" pitchFamily="49" charset="0"/>
              </a:rPr>
              <a:t>  ... code ...</a:t>
            </a:r>
          </a:p>
          <a:p>
            <a:pPr marL="0" indent="0">
              <a:buNone/>
            </a:pPr>
            <a:r>
              <a:rPr lang="en-US" dirty="0">
                <a:latin typeface="Courier New" pitchFamily="49" charset="0"/>
                <a:cs typeface="Courier New" pitchFamily="49" charset="0"/>
              </a:rPr>
              <a:t>}</a:t>
            </a:r>
          </a:p>
          <a:p>
            <a:endParaRPr lang="en-US" dirty="0"/>
          </a:p>
          <a:p>
            <a:r>
              <a:rPr lang="en-US" dirty="0"/>
              <a:t>the above loop runs until code sets</a:t>
            </a:r>
          </a:p>
          <a:p>
            <a:r>
              <a:rPr lang="en-US" dirty="0"/>
              <a:t>stop = TRUE</a:t>
            </a:r>
          </a:p>
          <a:p>
            <a:endParaRPr lang="en-US" dirty="0"/>
          </a:p>
          <a:p>
            <a:r>
              <a:rPr lang="en-US" b="1" dirty="0">
                <a:solidFill>
                  <a:srgbClr val="FF0000"/>
                </a:solidFill>
              </a:rPr>
              <a:t>warning:</a:t>
            </a:r>
            <a:r>
              <a:rPr lang="en-US" dirty="0"/>
              <a:t> if not properly written while loops can run infinitely</a:t>
            </a:r>
          </a:p>
          <a:p>
            <a:endParaRPr lang="en-US" dirty="0"/>
          </a:p>
        </p:txBody>
      </p:sp>
    </p:spTree>
    <p:extLst>
      <p:ext uri="{BB962C8B-B14F-4D97-AF65-F5344CB8AC3E}">
        <p14:creationId xmlns:p14="http://schemas.microsoft.com/office/powerpoint/2010/main" val="76058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While Loop</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FF0000"/>
                </a:solidFill>
                <a:latin typeface="Courier New" pitchFamily="49" charset="0"/>
                <a:cs typeface="Courier New" pitchFamily="49" charset="0"/>
              </a:rPr>
              <a:t># Numbers from our analysis</a:t>
            </a:r>
          </a:p>
          <a:p>
            <a:pPr marL="0" indent="0">
              <a:buNone/>
            </a:pPr>
            <a:r>
              <a:rPr lang="en-US" dirty="0">
                <a:latin typeface="Courier New" pitchFamily="49" charset="0"/>
                <a:cs typeface="Courier New" pitchFamily="49" charset="0"/>
              </a:rPr>
              <a:t>v1 = </a:t>
            </a:r>
            <a:r>
              <a:rPr lang="en-US" b="1" dirty="0">
                <a:latin typeface="Courier New" pitchFamily="49" charset="0"/>
                <a:cs typeface="Courier New" pitchFamily="49" charset="0"/>
              </a:rPr>
              <a:t>c</a:t>
            </a:r>
            <a:r>
              <a:rPr lang="en-US" dirty="0">
                <a:latin typeface="Courier New" pitchFamily="49" charset="0"/>
                <a:cs typeface="Courier New" pitchFamily="49" charset="0"/>
              </a:rPr>
              <a:t>(21, 22, 53, 74, 85, 96, 97, 58, 49, 30, 85)</a:t>
            </a:r>
          </a:p>
          <a:p>
            <a:pPr marL="0" indent="0">
              <a:buNone/>
            </a:pPr>
            <a:endParaRPr lang="en-US" dirty="0">
              <a:solidFill>
                <a:srgbClr val="FF0000"/>
              </a:solidFill>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Iterator</a:t>
            </a:r>
          </a:p>
          <a:p>
            <a:pPr marL="0" indent="0">
              <a:buNone/>
            </a:pPr>
            <a:r>
              <a:rPr lang="en-US" dirty="0" err="1">
                <a:latin typeface="Courier New" pitchFamily="49" charset="0"/>
                <a:cs typeface="Courier New" pitchFamily="49" charset="0"/>
              </a:rPr>
              <a:t>i</a:t>
            </a:r>
            <a:r>
              <a:rPr lang="en-US" dirty="0">
                <a:latin typeface="Courier New" pitchFamily="49" charset="0"/>
                <a:cs typeface="Courier New" pitchFamily="49" charset="0"/>
              </a:rPr>
              <a:t> = 1</a:t>
            </a:r>
          </a:p>
          <a:p>
            <a:pPr marL="0" indent="0">
              <a:buNone/>
            </a:pPr>
            <a:endParaRPr lang="en-US" dirty="0">
              <a:solidFill>
                <a:srgbClr val="FF0000"/>
              </a:solidFill>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Look for first instance of 85</a:t>
            </a:r>
          </a:p>
          <a:p>
            <a:pPr marL="0" indent="0">
              <a:buNone/>
            </a:pPr>
            <a:r>
              <a:rPr lang="en-US" b="1" dirty="0">
                <a:latin typeface="Courier New" pitchFamily="49" charset="0"/>
                <a:cs typeface="Courier New" pitchFamily="49" charset="0"/>
              </a:rPr>
              <a:t>while</a:t>
            </a:r>
            <a:r>
              <a:rPr lang="en-US" dirty="0">
                <a:latin typeface="Courier New" pitchFamily="49" charset="0"/>
                <a:cs typeface="Courier New" pitchFamily="49" charset="0"/>
              </a:rPr>
              <a:t>(v1[</a:t>
            </a:r>
            <a:r>
              <a:rPr lang="en-US" dirty="0" err="1">
                <a:latin typeface="Courier New" pitchFamily="49" charset="0"/>
                <a:cs typeface="Courier New" pitchFamily="49" charset="0"/>
              </a:rPr>
              <a:t>i</a:t>
            </a:r>
            <a:r>
              <a:rPr lang="en-US" dirty="0">
                <a:latin typeface="Courier New" pitchFamily="49" charset="0"/>
                <a:cs typeface="Courier New" pitchFamily="49" charset="0"/>
              </a:rPr>
              <a:t>] != 85)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 </a:t>
            </a:r>
            <a:r>
              <a:rPr lang="en-US" dirty="0" err="1">
                <a:latin typeface="Courier New" pitchFamily="49" charset="0"/>
                <a:cs typeface="Courier New" pitchFamily="49" charset="0"/>
              </a:rPr>
              <a:t>i</a:t>
            </a:r>
            <a:r>
              <a:rPr lang="en-US" dirty="0">
                <a:latin typeface="Courier New" pitchFamily="49" charset="0"/>
                <a:cs typeface="Courier New" pitchFamily="49" charset="0"/>
              </a:rPr>
              <a:t> + 1 </a:t>
            </a:r>
          </a:p>
          <a:p>
            <a:pPr marL="0" indent="0">
              <a:buNone/>
            </a:pPr>
            <a:r>
              <a:rPr lang="en-US" dirty="0">
                <a:latin typeface="Courier New" pitchFamily="49" charset="0"/>
                <a:cs typeface="Courier New" pitchFamily="49" charset="0"/>
              </a:rPr>
              <a:t>}</a:t>
            </a:r>
          </a:p>
          <a:p>
            <a:pPr marL="0" indent="0">
              <a:buNone/>
            </a:pPr>
            <a:endParaRPr lang="en-US" dirty="0">
              <a:solidFill>
                <a:srgbClr val="FF0000"/>
              </a:solidFill>
              <a:latin typeface="Courier New" pitchFamily="49" charset="0"/>
              <a:cs typeface="Courier New" pitchFamily="49" charset="0"/>
            </a:endParaRPr>
          </a:p>
          <a:p>
            <a:pPr marL="0" indent="0">
              <a:buNone/>
            </a:pPr>
            <a:r>
              <a:rPr lang="en-US" dirty="0">
                <a:solidFill>
                  <a:srgbClr val="FF0000"/>
                </a:solidFill>
                <a:latin typeface="Courier New" pitchFamily="49" charset="0"/>
                <a:cs typeface="Courier New" pitchFamily="49" charset="0"/>
              </a:rPr>
              <a:t># Print out where we found it</a:t>
            </a:r>
          </a:p>
          <a:p>
            <a:pPr marL="0" indent="0">
              <a:buNone/>
            </a:pPr>
            <a:r>
              <a:rPr lang="en-US" b="1" dirty="0">
                <a:latin typeface="Courier New" pitchFamily="49" charset="0"/>
                <a:cs typeface="Courier New" pitchFamily="49" charset="0"/>
              </a:rPr>
              <a:t>print</a:t>
            </a:r>
            <a:r>
              <a:rPr lang="en-US" dirty="0">
                <a:latin typeface="Courier New" pitchFamily="49" charset="0"/>
                <a:cs typeface="Courier New" pitchFamily="49" charset="0"/>
              </a:rPr>
              <a:t>(</a:t>
            </a:r>
            <a:r>
              <a:rPr lang="en-US" b="1" dirty="0">
                <a:latin typeface="Courier New" pitchFamily="49" charset="0"/>
                <a:cs typeface="Courier New" pitchFamily="49" charset="0"/>
              </a:rPr>
              <a:t>paste</a:t>
            </a:r>
            <a:r>
              <a:rPr lang="en-US" dirty="0">
                <a:latin typeface="Courier New" pitchFamily="49" charset="0"/>
                <a:cs typeface="Courier New" pitchFamily="49" charset="0"/>
              </a:rPr>
              <a:t>('v1[',</a:t>
            </a:r>
            <a:r>
              <a:rPr lang="en-US" dirty="0" err="1">
                <a:latin typeface="Courier New" pitchFamily="49" charset="0"/>
                <a:cs typeface="Courier New" pitchFamily="49" charset="0"/>
              </a:rPr>
              <a:t>i</a:t>
            </a:r>
            <a:r>
              <a:rPr lang="en-US" dirty="0">
                <a:latin typeface="Courier New" pitchFamily="49" charset="0"/>
                <a:cs typeface="Courier New" pitchFamily="49" charset="0"/>
              </a:rPr>
              <a:t>,'] = 85',sep=''))</a:t>
            </a:r>
          </a:p>
        </p:txBody>
      </p:sp>
      <p:cxnSp>
        <p:nvCxnSpPr>
          <p:cNvPr id="5" name="Straight Connector 4"/>
          <p:cNvCxnSpPr/>
          <p:nvPr/>
        </p:nvCxnSpPr>
        <p:spPr>
          <a:xfrm flipV="1">
            <a:off x="5172075" y="3814763"/>
            <a:ext cx="3400425" cy="300037"/>
          </a:xfrm>
          <a:prstGeom prst="line">
            <a:avLst/>
          </a:prstGeom>
          <a:ln w="57150">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6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 4 </a:t>
            </a:r>
          </a:p>
        </p:txBody>
      </p:sp>
      <p:sp>
        <p:nvSpPr>
          <p:cNvPr id="3" name="Content Placeholder 2"/>
          <p:cNvSpPr>
            <a:spLocks noGrp="1"/>
          </p:cNvSpPr>
          <p:nvPr>
            <p:ph idx="1"/>
          </p:nvPr>
        </p:nvSpPr>
        <p:spPr/>
        <p:txBody>
          <a:bodyPr/>
          <a:lstStyle/>
          <a:p>
            <a:r>
              <a:rPr lang="en-US" dirty="0"/>
              <a:t>Today’s module outline:</a:t>
            </a:r>
          </a:p>
          <a:p>
            <a:pPr lvl="1"/>
            <a:r>
              <a:rPr lang="en-US" dirty="0"/>
              <a:t>Missing values</a:t>
            </a:r>
          </a:p>
          <a:p>
            <a:pPr lvl="1"/>
            <a:r>
              <a:rPr lang="en-US" dirty="0"/>
              <a:t>Functions and arguments</a:t>
            </a:r>
          </a:p>
          <a:p>
            <a:pPr lvl="1"/>
            <a:r>
              <a:rPr lang="en-US" dirty="0"/>
              <a:t>Loops </a:t>
            </a:r>
          </a:p>
          <a:p>
            <a:pPr lvl="1"/>
            <a:r>
              <a:rPr lang="en-US" dirty="0"/>
              <a:t>Arithmetic</a:t>
            </a:r>
          </a:p>
          <a:p>
            <a:pPr lvl="1"/>
            <a:r>
              <a:rPr lang="en-US" dirty="0"/>
              <a:t>Logic operators</a:t>
            </a:r>
          </a:p>
          <a:p>
            <a:pPr lvl="1"/>
            <a:r>
              <a:rPr lang="en-US" dirty="0"/>
              <a:t>And Boolean operators</a:t>
            </a:r>
          </a:p>
          <a:p>
            <a:pPr marL="457200" lvl="1" indent="0">
              <a:buNone/>
            </a:pPr>
            <a:endParaRPr lang="en-US" dirty="0"/>
          </a:p>
        </p:txBody>
      </p:sp>
    </p:spTree>
    <p:extLst>
      <p:ext uri="{BB962C8B-B14F-4D97-AF65-F5344CB8AC3E}">
        <p14:creationId xmlns:p14="http://schemas.microsoft.com/office/powerpoint/2010/main" val="110252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Functions</a:t>
            </a:r>
          </a:p>
        </p:txBody>
      </p:sp>
      <p:sp>
        <p:nvSpPr>
          <p:cNvPr id="3" name="Content Placeholder 2"/>
          <p:cNvSpPr>
            <a:spLocks noGrp="1"/>
          </p:cNvSpPr>
          <p:nvPr>
            <p:ph idx="1"/>
          </p:nvPr>
        </p:nvSpPr>
        <p:spPr/>
        <p:txBody>
          <a:bodyPr>
            <a:normAutofit fontScale="62500" lnSpcReduction="20000"/>
          </a:bodyPr>
          <a:lstStyle/>
          <a:p>
            <a:r>
              <a:rPr lang="en-US" dirty="0"/>
              <a:t>Bits of code that do one thing and (preferably) do it well</a:t>
            </a:r>
          </a:p>
          <a:p>
            <a:endParaRPr lang="en-US" dirty="0"/>
          </a:p>
          <a:p>
            <a:r>
              <a:rPr lang="en-US" dirty="0"/>
              <a:t>Functions break up your code into more manageable and reusable parts</a:t>
            </a:r>
          </a:p>
          <a:p>
            <a:endParaRPr lang="en-US" dirty="0"/>
          </a:p>
          <a:p>
            <a:r>
              <a:rPr lang="en-US" dirty="0"/>
              <a:t>Defining (e.g. in a script):</a:t>
            </a:r>
          </a:p>
          <a:p>
            <a:endParaRPr lang="en-US" dirty="0"/>
          </a:p>
          <a:p>
            <a:pPr marL="0" indent="0">
              <a:buNone/>
            </a:pPr>
            <a:r>
              <a:rPr lang="en-US" dirty="0">
                <a:latin typeface="Courier New" pitchFamily="49" charset="0"/>
                <a:cs typeface="Courier New" pitchFamily="49" charset="0"/>
              </a:rPr>
              <a:t>fun = </a:t>
            </a:r>
            <a:r>
              <a:rPr lang="en-US" b="1" dirty="0">
                <a:latin typeface="Courier New" pitchFamily="49" charset="0"/>
                <a:cs typeface="Courier New" pitchFamily="49" charset="0"/>
              </a:rPr>
              <a:t>function</a:t>
            </a:r>
            <a:r>
              <a:rPr lang="en-US" dirty="0">
                <a:latin typeface="Courier New" pitchFamily="49" charset="0"/>
                <a:cs typeface="Courier New" pitchFamily="49" charset="0"/>
              </a:rPr>
              <a:t>(arguments) {</a:t>
            </a:r>
          </a:p>
          <a:p>
            <a:pPr marL="0" indent="0">
              <a:buNone/>
            </a:pPr>
            <a:r>
              <a:rPr lang="en-US" dirty="0">
                <a:latin typeface="Courier New" pitchFamily="49" charset="0"/>
                <a:cs typeface="Courier New" pitchFamily="49" charset="0"/>
              </a:rPr>
              <a:t>   ... code ...</a:t>
            </a:r>
          </a:p>
          <a:p>
            <a:pPr marL="0" indent="0">
              <a:buNone/>
            </a:pPr>
            <a:r>
              <a:rPr lang="en-US" dirty="0">
                <a:latin typeface="Courier New" pitchFamily="49" charset="0"/>
                <a:cs typeface="Courier New" pitchFamily="49" charset="0"/>
              </a:rPr>
              <a:t>}</a:t>
            </a:r>
          </a:p>
          <a:p>
            <a:endParaRPr lang="en-US" dirty="0"/>
          </a:p>
          <a:p>
            <a:r>
              <a:rPr lang="en-US" dirty="0"/>
              <a:t>Calling:</a:t>
            </a:r>
          </a:p>
          <a:p>
            <a:pPr marL="0" indent="0">
              <a:buNone/>
            </a:pPr>
            <a:endParaRPr lang="en-US" dirty="0"/>
          </a:p>
          <a:p>
            <a:pPr marL="0" indent="0">
              <a:buNone/>
            </a:pPr>
            <a:r>
              <a:rPr lang="en-US" dirty="0">
                <a:latin typeface="Courier New" pitchFamily="49" charset="0"/>
                <a:cs typeface="Courier New" pitchFamily="49" charset="0"/>
              </a:rPr>
              <a:t>party = fun(</a:t>
            </a:r>
            <a:r>
              <a:rPr lang="en-US" dirty="0" err="1">
                <a:latin typeface="Courier New" pitchFamily="49" charset="0"/>
                <a:cs typeface="Courier New" pitchFamily="49" charset="0"/>
              </a:rPr>
              <a:t>food,beer,folks</a:t>
            </a:r>
            <a:r>
              <a:rPr lang="en-US"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1927818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Function</a:t>
            </a:r>
          </a:p>
        </p:txBody>
      </p:sp>
      <p:sp>
        <p:nvSpPr>
          <p:cNvPr id="3" name="Content Placeholder 2"/>
          <p:cNvSpPr>
            <a:spLocks noGrp="1"/>
          </p:cNvSpPr>
          <p:nvPr>
            <p:ph idx="1"/>
          </p:nvPr>
        </p:nvSpPr>
        <p:spPr/>
        <p:txBody>
          <a:bodyPr>
            <a:normAutofit fontScale="55000" lnSpcReduction="20000"/>
          </a:bodyPr>
          <a:lstStyle/>
          <a:p>
            <a:pPr marL="0" indent="0">
              <a:buNone/>
            </a:pPr>
            <a:r>
              <a:rPr lang="nn-NO" dirty="0">
                <a:latin typeface="Courier New" pitchFamily="49" charset="0"/>
                <a:cs typeface="Courier New" pitchFamily="49" charset="0"/>
              </a:rPr>
              <a:t>fn1 &lt;- </a:t>
            </a:r>
            <a:r>
              <a:rPr lang="nn-NO" b="1" dirty="0">
                <a:latin typeface="Courier New" pitchFamily="49" charset="0"/>
                <a:cs typeface="Courier New" pitchFamily="49" charset="0"/>
              </a:rPr>
              <a:t>function</a:t>
            </a:r>
            <a:r>
              <a:rPr lang="nn-NO" dirty="0">
                <a:latin typeface="Courier New" pitchFamily="49" charset="0"/>
                <a:cs typeface="Courier New" pitchFamily="49" charset="0"/>
              </a:rPr>
              <a:t>(N) {</a:t>
            </a:r>
            <a:br>
              <a:rPr lang="nn-NO" dirty="0">
                <a:latin typeface="Courier New" pitchFamily="49" charset="0"/>
                <a:cs typeface="Courier New" pitchFamily="49" charset="0"/>
              </a:rPr>
            </a:br>
            <a:r>
              <a:rPr lang="nn-NO" dirty="0">
                <a:latin typeface="Courier New" pitchFamily="49" charset="0"/>
                <a:cs typeface="Courier New" pitchFamily="49" charset="0"/>
              </a:rPr>
              <a:t>    for(i in </a:t>
            </a:r>
            <a:r>
              <a:rPr lang="nn-NO" b="1" dirty="0">
                <a:latin typeface="Courier New" pitchFamily="49" charset="0"/>
                <a:cs typeface="Courier New" pitchFamily="49" charset="0"/>
              </a:rPr>
              <a:t>as.numeric</a:t>
            </a:r>
            <a:r>
              <a:rPr lang="nn-NO" dirty="0">
                <a:latin typeface="Courier New" pitchFamily="49" charset="0"/>
                <a:cs typeface="Courier New" pitchFamily="49" charset="0"/>
              </a:rPr>
              <a:t>(1:N)) {</a:t>
            </a:r>
          </a:p>
          <a:p>
            <a:pPr marL="0" indent="0">
              <a:buNone/>
            </a:pPr>
            <a:r>
              <a:rPr lang="nn-NO" dirty="0">
                <a:latin typeface="Courier New" pitchFamily="49" charset="0"/>
                <a:cs typeface="Courier New" pitchFamily="49" charset="0"/>
              </a:rPr>
              <a:t>        y &lt;- i*i</a:t>
            </a:r>
          </a:p>
          <a:p>
            <a:pPr marL="0" indent="0">
              <a:buNone/>
            </a:pPr>
            <a:r>
              <a:rPr lang="nn-NO" dirty="0">
                <a:latin typeface="Courier New" pitchFamily="49" charset="0"/>
                <a:cs typeface="Courier New" pitchFamily="49" charset="0"/>
              </a:rPr>
              <a:t>    }</a:t>
            </a:r>
            <a:br>
              <a:rPr lang="nn-NO" dirty="0">
                <a:latin typeface="Courier New" pitchFamily="49" charset="0"/>
                <a:cs typeface="Courier New" pitchFamily="49" charset="0"/>
              </a:rPr>
            </a:br>
            <a:r>
              <a:rPr lang="nn-NO" dirty="0">
                <a:latin typeface="Courier New" pitchFamily="49" charset="0"/>
                <a:cs typeface="Courier New" pitchFamily="49" charset="0"/>
              </a:rPr>
              <a:t>}</a:t>
            </a:r>
            <a:br>
              <a:rPr lang="nn-NO" dirty="0">
                <a:latin typeface="Courier New" pitchFamily="49" charset="0"/>
                <a:cs typeface="Courier New" pitchFamily="49" charset="0"/>
              </a:rPr>
            </a:br>
            <a:endParaRPr lang="nn-NO" dirty="0">
              <a:latin typeface="Courier New" pitchFamily="49" charset="0"/>
              <a:cs typeface="Courier New" pitchFamily="49" charset="0"/>
            </a:endParaRPr>
          </a:p>
          <a:p>
            <a:pPr marL="0" indent="0">
              <a:buNone/>
            </a:pPr>
            <a:r>
              <a:rPr lang="nn-NO" dirty="0">
                <a:latin typeface="Courier New" pitchFamily="49" charset="0"/>
                <a:cs typeface="Courier New" pitchFamily="49" charset="0"/>
              </a:rPr>
              <a:t>fn2 &lt;- </a:t>
            </a:r>
            <a:r>
              <a:rPr lang="nn-NO" b="1" dirty="0">
                <a:latin typeface="Courier New" pitchFamily="49" charset="0"/>
                <a:cs typeface="Courier New" pitchFamily="49" charset="0"/>
              </a:rPr>
              <a:t>function</a:t>
            </a:r>
            <a:r>
              <a:rPr lang="nn-NO" dirty="0">
                <a:latin typeface="Courier New" pitchFamily="49" charset="0"/>
                <a:cs typeface="Courier New" pitchFamily="49" charset="0"/>
              </a:rPr>
              <a:t>(N) {</a:t>
            </a:r>
          </a:p>
          <a:p>
            <a:pPr marL="0" indent="0">
              <a:buNone/>
            </a:pPr>
            <a:r>
              <a:rPr lang="nn-NO" dirty="0">
                <a:latin typeface="Courier New" pitchFamily="49" charset="0"/>
                <a:cs typeface="Courier New" pitchFamily="49" charset="0"/>
              </a:rPr>
              <a:t>    i = 1</a:t>
            </a:r>
          </a:p>
          <a:p>
            <a:pPr marL="0" indent="0">
              <a:buNone/>
            </a:pPr>
            <a:r>
              <a:rPr lang="nn-NO" dirty="0">
                <a:latin typeface="Courier New" pitchFamily="49" charset="0"/>
                <a:cs typeface="Courier New" pitchFamily="49" charset="0"/>
              </a:rPr>
              <a:t>    </a:t>
            </a:r>
            <a:r>
              <a:rPr lang="nn-NO" b="1" dirty="0">
                <a:latin typeface="Courier New" pitchFamily="49" charset="0"/>
                <a:cs typeface="Courier New" pitchFamily="49" charset="0"/>
              </a:rPr>
              <a:t>while</a:t>
            </a:r>
            <a:r>
              <a:rPr lang="nn-NO" dirty="0">
                <a:latin typeface="Courier New" pitchFamily="49" charset="0"/>
                <a:cs typeface="Courier New" pitchFamily="49" charset="0"/>
              </a:rPr>
              <a:t>(i &lt;= N) {</a:t>
            </a:r>
          </a:p>
          <a:p>
            <a:pPr marL="0" indent="0">
              <a:buNone/>
            </a:pPr>
            <a:r>
              <a:rPr lang="nn-NO" dirty="0">
                <a:latin typeface="Courier New" pitchFamily="49" charset="0"/>
                <a:cs typeface="Courier New" pitchFamily="49" charset="0"/>
              </a:rPr>
              <a:t>        y &lt;- i*i</a:t>
            </a:r>
          </a:p>
          <a:p>
            <a:pPr marL="0" indent="0">
              <a:buNone/>
            </a:pPr>
            <a:r>
              <a:rPr lang="nn-NO" dirty="0">
                <a:latin typeface="Courier New" pitchFamily="49" charset="0"/>
                <a:cs typeface="Courier New" pitchFamily="49" charset="0"/>
              </a:rPr>
              <a:t>        i &lt;- i + 1</a:t>
            </a:r>
          </a:p>
          <a:p>
            <a:pPr marL="0" indent="0">
              <a:buNone/>
            </a:pPr>
            <a:r>
              <a:rPr lang="nn-NO" dirty="0">
                <a:latin typeface="Courier New" pitchFamily="49" charset="0"/>
                <a:cs typeface="Courier New" pitchFamily="49" charset="0"/>
              </a:rPr>
              <a:t>    }</a:t>
            </a:r>
          </a:p>
          <a:p>
            <a:pPr marL="0" indent="0">
              <a:buNone/>
            </a:pPr>
            <a:r>
              <a:rPr lang="nn-NO" dirty="0">
                <a:latin typeface="Courier New" pitchFamily="49" charset="0"/>
                <a:cs typeface="Courier New" pitchFamily="49" charset="0"/>
              </a:rPr>
              <a:t>}</a:t>
            </a:r>
          </a:p>
          <a:p>
            <a:pPr marL="0" indent="0">
              <a:buNone/>
            </a:pPr>
            <a:endParaRPr lang="nn-NO" dirty="0">
              <a:latin typeface="Courier New" pitchFamily="49" charset="0"/>
              <a:cs typeface="Courier New" pitchFamily="49" charset="0"/>
            </a:endParaRPr>
          </a:p>
          <a:p>
            <a:pPr marL="0" indent="0">
              <a:buNone/>
            </a:pPr>
            <a:r>
              <a:rPr lang="nn-NO" b="1" dirty="0">
                <a:latin typeface="Courier New" pitchFamily="49" charset="0"/>
                <a:cs typeface="Courier New" pitchFamily="49" charset="0"/>
              </a:rPr>
              <a:t>system.time</a:t>
            </a:r>
            <a:r>
              <a:rPr lang="nn-NO" dirty="0">
                <a:latin typeface="Courier New" pitchFamily="49" charset="0"/>
                <a:cs typeface="Courier New" pitchFamily="49" charset="0"/>
              </a:rPr>
              <a:t>(</a:t>
            </a:r>
            <a:r>
              <a:rPr lang="nn-NO" b="1" dirty="0">
                <a:latin typeface="Courier New" pitchFamily="49" charset="0"/>
                <a:cs typeface="Courier New" pitchFamily="49" charset="0"/>
              </a:rPr>
              <a:t>fn1</a:t>
            </a:r>
            <a:r>
              <a:rPr lang="nn-NO" dirty="0">
                <a:latin typeface="Courier New" pitchFamily="49" charset="0"/>
                <a:cs typeface="Courier New" pitchFamily="49" charset="0"/>
              </a:rPr>
              <a:t>(60000))</a:t>
            </a:r>
          </a:p>
          <a:p>
            <a:pPr marL="0" indent="0">
              <a:buNone/>
            </a:pPr>
            <a:r>
              <a:rPr lang="nn-NO" b="1" dirty="0">
                <a:latin typeface="Courier New" pitchFamily="49" charset="0"/>
                <a:cs typeface="Courier New" pitchFamily="49" charset="0"/>
              </a:rPr>
              <a:t>system.time</a:t>
            </a:r>
            <a:r>
              <a:rPr lang="nn-NO" dirty="0">
                <a:latin typeface="Courier New" pitchFamily="49" charset="0"/>
                <a:cs typeface="Courier New" pitchFamily="49" charset="0"/>
              </a:rPr>
              <a:t>(</a:t>
            </a:r>
            <a:r>
              <a:rPr lang="nn-NO" b="1" dirty="0">
                <a:latin typeface="Courier New" pitchFamily="49" charset="0"/>
                <a:cs typeface="Courier New" pitchFamily="49" charset="0"/>
              </a:rPr>
              <a:t>fn2</a:t>
            </a:r>
            <a:r>
              <a:rPr lang="nn-NO" dirty="0">
                <a:latin typeface="Courier New" pitchFamily="49" charset="0"/>
                <a:cs typeface="Courier New" pitchFamily="49" charset="0"/>
              </a:rPr>
              <a:t>(60000))</a:t>
            </a:r>
          </a:p>
          <a:p>
            <a:pPr marL="0" indent="0">
              <a:buNone/>
            </a:pPr>
            <a:endParaRPr lang="en-US" dirty="0"/>
          </a:p>
        </p:txBody>
      </p:sp>
      <p:cxnSp>
        <p:nvCxnSpPr>
          <p:cNvPr id="5" name="Straight Connector 4" descr="While loop" title="While loop"/>
          <p:cNvCxnSpPr/>
          <p:nvPr/>
        </p:nvCxnSpPr>
        <p:spPr>
          <a:xfrm flipV="1">
            <a:off x="3743325" y="3757613"/>
            <a:ext cx="3486150" cy="128587"/>
          </a:xfrm>
          <a:prstGeom prst="line">
            <a:avLst/>
          </a:prstGeom>
          <a:ln w="44450">
            <a:head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57988" y="3371850"/>
            <a:ext cx="1249060" cy="369332"/>
          </a:xfrm>
          <a:prstGeom prst="rect">
            <a:avLst/>
          </a:prstGeom>
          <a:noFill/>
        </p:spPr>
        <p:txBody>
          <a:bodyPr wrap="none" rtlCol="0">
            <a:spAutoFit/>
          </a:bodyPr>
          <a:lstStyle/>
          <a:p>
            <a:r>
              <a:rPr lang="en-US" dirty="0"/>
              <a:t>While Loop</a:t>
            </a:r>
          </a:p>
        </p:txBody>
      </p:sp>
    </p:spTree>
    <p:extLst>
      <p:ext uri="{BB962C8B-B14F-4D97-AF65-F5344CB8AC3E}">
        <p14:creationId xmlns:p14="http://schemas.microsoft.com/office/powerpoint/2010/main" val="55359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209800" y="608014"/>
            <a:ext cx="7772400"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440" tIns="41040" rIns="82440" bIns="410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5pPr>
            <a:lvl6pPr marL="25146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6pPr>
            <a:lvl7pPr marL="29718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7pPr>
            <a:lvl8pPr marL="34290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8pPr>
            <a:lvl9pPr marL="3886200" indent="-228600" defTabSz="457200" fontAlgn="base">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000000"/>
                </a:solidFill>
                <a:latin typeface="Times New Roman" pitchFamily="18" charset="0"/>
                <a:ea typeface="ＭＳ Ｐゴシック" pitchFamily="34" charset="-128"/>
              </a:defRPr>
            </a:lvl9pPr>
          </a:lstStyle>
          <a:p>
            <a:pPr algn="ctr">
              <a:buClrTx/>
              <a:buFontTx/>
              <a:buNone/>
            </a:pPr>
            <a:r>
              <a:rPr lang="en-US" sz="4000" b="1">
                <a:latin typeface="Arial" pitchFamily="34" charset="0"/>
                <a:cs typeface="Arial" pitchFamily="34" charset="0"/>
              </a:rPr>
              <a:t>Student’s T-test</a:t>
            </a:r>
          </a:p>
        </p:txBody>
      </p:sp>
      <p:sp>
        <p:nvSpPr>
          <p:cNvPr id="11266" name="Text Box 2"/>
          <p:cNvSpPr txBox="1">
            <a:spLocks noChangeArrowheads="1"/>
          </p:cNvSpPr>
          <p:nvPr/>
        </p:nvSpPr>
        <p:spPr bwMode="auto">
          <a:xfrm>
            <a:off x="2209800" y="1979614"/>
            <a:ext cx="7772400" cy="411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25" y="2085975"/>
            <a:ext cx="1911350" cy="3894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832100"/>
            <a:ext cx="2573338" cy="2401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16441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the Means of Two Groups</a:t>
            </a:r>
          </a:p>
        </p:txBody>
      </p:sp>
      <p:sp>
        <p:nvSpPr>
          <p:cNvPr id="3" name="Content Placeholder 2"/>
          <p:cNvSpPr>
            <a:spLocks noGrp="1"/>
          </p:cNvSpPr>
          <p:nvPr>
            <p:ph idx="1"/>
          </p:nvPr>
        </p:nvSpPr>
        <p:spPr/>
        <p:txBody>
          <a:bodyPr/>
          <a:lstStyle/>
          <a:p>
            <a:r>
              <a:rPr lang="en-US" dirty="0"/>
              <a:t>Sleep dataset in R is a comparison of two soporific drugs on students sleep habits</a:t>
            </a:r>
          </a:p>
          <a:p>
            <a:pPr marL="0" indent="0">
              <a:buNone/>
            </a:pPr>
            <a:endParaRPr lang="en-US" dirty="0"/>
          </a:p>
          <a:p>
            <a:pPr marL="0" indent="0">
              <a:buNone/>
            </a:pPr>
            <a:endParaRPr lang="en-US" dirty="0"/>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03" t="60546" r="88560" b="1472"/>
          <a:stretch/>
        </p:blipFill>
        <p:spPr bwMode="auto">
          <a:xfrm>
            <a:off x="5295900" y="2819400"/>
            <a:ext cx="1600200" cy="381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51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Doing a Student’s T-test</a:t>
            </a:r>
          </a:p>
        </p:txBody>
      </p:sp>
      <p:sp>
        <p:nvSpPr>
          <p:cNvPr id="6" name="Content Placeholder 5"/>
          <p:cNvSpPr>
            <a:spLocks noGrp="1"/>
          </p:cNvSpPr>
          <p:nvPr>
            <p:ph sz="half" idx="2"/>
          </p:nvPr>
        </p:nvSpPr>
        <p:spPr>
          <a:xfrm>
            <a:off x="2057400" y="1600201"/>
            <a:ext cx="8153400" cy="4525963"/>
          </a:xfrm>
        </p:spPr>
        <p:txBody>
          <a:bodyPr>
            <a:normAutofit/>
          </a:bodyPr>
          <a:lstStyle/>
          <a:p>
            <a:pPr marL="0" indent="0">
              <a:buNone/>
            </a:pPr>
            <a:r>
              <a:rPr lang="en-US" sz="2000" dirty="0" err="1">
                <a:solidFill>
                  <a:srgbClr val="FF0000"/>
                </a:solidFill>
                <a:latin typeface="Courier New" pitchFamily="49" charset="0"/>
                <a:cs typeface="Courier New" pitchFamily="49" charset="0"/>
              </a:rPr>
              <a:t>t.test</a:t>
            </a:r>
            <a:r>
              <a:rPr lang="en-US" sz="2000" dirty="0">
                <a:solidFill>
                  <a:srgbClr val="FF0000"/>
                </a:solidFill>
                <a:latin typeface="Courier New" pitchFamily="49" charset="0"/>
                <a:cs typeface="Courier New" pitchFamily="49" charset="0"/>
              </a:rPr>
              <a:t>(sleep[1:10,’extra’],sleep[11:20,’extra’])</a:t>
            </a:r>
          </a:p>
          <a:p>
            <a:pPr marL="0" indent="0">
              <a:buNone/>
            </a:pPr>
            <a:endParaRPr lang="en-US" sz="2000" dirty="0"/>
          </a:p>
          <a:p>
            <a:pPr marL="0" indent="0">
              <a:buNone/>
            </a:pPr>
            <a:r>
              <a:rPr lang="en-US" sz="2000" dirty="0"/>
              <a:t>or</a:t>
            </a:r>
          </a:p>
          <a:p>
            <a:pPr marL="0" indent="0">
              <a:buNone/>
            </a:pPr>
            <a:endParaRPr lang="en-US" sz="2000" dirty="0"/>
          </a:p>
          <a:p>
            <a:pPr marL="0" indent="0">
              <a:buNone/>
            </a:pPr>
            <a:r>
              <a:rPr lang="en-US" sz="2000" dirty="0" err="1">
                <a:solidFill>
                  <a:srgbClr val="FF0000"/>
                </a:solidFill>
                <a:latin typeface="Courier New" pitchFamily="49" charset="0"/>
                <a:cs typeface="Courier New" pitchFamily="49" charset="0"/>
              </a:rPr>
              <a:t>t.test</a:t>
            </a:r>
            <a:r>
              <a:rPr lang="en-US" sz="2000" dirty="0">
                <a:solidFill>
                  <a:srgbClr val="FF0000"/>
                </a:solidFill>
                <a:latin typeface="Courier New" pitchFamily="49" charset="0"/>
                <a:cs typeface="Courier New" pitchFamily="49" charset="0"/>
              </a:rPr>
              <a:t>(extra ~ group, data = sleep)</a:t>
            </a:r>
          </a:p>
          <a:p>
            <a:pPr marL="0" indent="0">
              <a:buNone/>
            </a:pPr>
            <a:endParaRPr lang="en-US" sz="2000" dirty="0"/>
          </a:p>
          <a:p>
            <a:pPr marL="0" indent="0">
              <a:buNone/>
            </a:pPr>
            <a:endParaRPr lang="en-US" sz="2000" dirty="0"/>
          </a:p>
        </p:txBody>
      </p:sp>
      <p:pic>
        <p:nvPicPr>
          <p:cNvPr id="7" name="Picture 2"/>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903" t="60546" r="88560" b="1472"/>
          <a:stretch/>
        </p:blipFill>
        <p:spPr bwMode="auto">
          <a:xfrm>
            <a:off x="8153401" y="2819400"/>
            <a:ext cx="1461313" cy="348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06" t="73580" r="61732" b="1997"/>
          <a:stretch/>
        </p:blipFill>
        <p:spPr bwMode="auto">
          <a:xfrm>
            <a:off x="2209800" y="3962400"/>
            <a:ext cx="5126038" cy="223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5043488" y="2343150"/>
            <a:ext cx="2514600" cy="657225"/>
          </a:xfrm>
          <a:prstGeom prst="line">
            <a:avLst/>
          </a:prstGeom>
          <a:ln w="50800">
            <a:head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29518" y="2157410"/>
            <a:ext cx="2141805" cy="369332"/>
          </a:xfrm>
          <a:prstGeom prst="rect">
            <a:avLst/>
          </a:prstGeom>
          <a:noFill/>
        </p:spPr>
        <p:txBody>
          <a:bodyPr wrap="none" rtlCol="0">
            <a:spAutoFit/>
          </a:bodyPr>
          <a:lstStyle/>
          <a:p>
            <a:r>
              <a:rPr lang="en-US" dirty="0"/>
              <a:t>Loop (extra ~ group) </a:t>
            </a:r>
          </a:p>
        </p:txBody>
      </p:sp>
    </p:spTree>
    <p:extLst>
      <p:ext uri="{BB962C8B-B14F-4D97-AF65-F5344CB8AC3E}">
        <p14:creationId xmlns:p14="http://schemas.microsoft.com/office/powerpoint/2010/main" val="4880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functions that can be implement looping to make your life easier </a:t>
            </a:r>
            <a:r>
              <a:rPr lang="en-US" dirty="0">
                <a:sym typeface="Wingdings"/>
              </a:rPr>
              <a:t> </a:t>
            </a:r>
            <a:endParaRPr lang="en-US" dirty="0"/>
          </a:p>
        </p:txBody>
      </p:sp>
      <p:sp>
        <p:nvSpPr>
          <p:cNvPr id="3" name="Content Placeholder 2"/>
          <p:cNvSpPr>
            <a:spLocks noGrp="1"/>
          </p:cNvSpPr>
          <p:nvPr>
            <p:ph idx="1"/>
          </p:nvPr>
        </p:nvSpPr>
        <p:spPr/>
        <p:txBody>
          <a:bodyPr/>
          <a:lstStyle/>
          <a:p>
            <a:r>
              <a:rPr lang="en-US" dirty="0" err="1">
                <a:solidFill>
                  <a:srgbClr val="FF0000"/>
                </a:solidFill>
              </a:rPr>
              <a:t>Lapply</a:t>
            </a:r>
            <a:r>
              <a:rPr lang="en-US" dirty="0"/>
              <a:t>: loop over a list and evaluate a function on each element</a:t>
            </a:r>
          </a:p>
          <a:p>
            <a:r>
              <a:rPr lang="en-US" dirty="0" err="1"/>
              <a:t>Sapply</a:t>
            </a:r>
            <a:r>
              <a:rPr lang="en-US" dirty="0"/>
              <a:t>: Same as </a:t>
            </a:r>
            <a:r>
              <a:rPr lang="en-US" dirty="0" err="1"/>
              <a:t>lapply</a:t>
            </a:r>
            <a:r>
              <a:rPr lang="en-US" dirty="0"/>
              <a:t> but help to simplify the result</a:t>
            </a:r>
          </a:p>
          <a:p>
            <a:r>
              <a:rPr lang="en-US" dirty="0">
                <a:solidFill>
                  <a:srgbClr val="FF0000"/>
                </a:solidFill>
              </a:rPr>
              <a:t>Apply</a:t>
            </a:r>
            <a:r>
              <a:rPr lang="en-US" dirty="0"/>
              <a:t>: The apply function covers the margins of an array</a:t>
            </a:r>
          </a:p>
          <a:p>
            <a:r>
              <a:rPr lang="en-US" dirty="0" err="1">
                <a:solidFill>
                  <a:srgbClr val="FF0000"/>
                </a:solidFill>
              </a:rPr>
              <a:t>Tapply</a:t>
            </a:r>
            <a:r>
              <a:rPr lang="en-US" dirty="0"/>
              <a:t>:  apply a function over subsets of a vector</a:t>
            </a:r>
          </a:p>
          <a:p>
            <a:r>
              <a:rPr lang="en-US" dirty="0" err="1"/>
              <a:t>Mapply</a:t>
            </a:r>
            <a:r>
              <a:rPr lang="en-US" dirty="0"/>
              <a:t>: Multivariate version of </a:t>
            </a:r>
            <a:r>
              <a:rPr lang="en-US" dirty="0" err="1"/>
              <a:t>lapply</a:t>
            </a:r>
            <a:endParaRPr lang="en-US" dirty="0"/>
          </a:p>
          <a:p>
            <a:r>
              <a:rPr lang="en-US" dirty="0"/>
              <a:t>Auxiliary: split the function.</a:t>
            </a:r>
          </a:p>
          <a:p>
            <a:pPr marL="0" indent="0">
              <a:buNone/>
            </a:pPr>
            <a:endParaRPr lang="en-US" dirty="0"/>
          </a:p>
        </p:txBody>
      </p:sp>
    </p:spTree>
    <p:extLst>
      <p:ext uri="{BB962C8B-B14F-4D97-AF65-F5344CB8AC3E}">
        <p14:creationId xmlns:p14="http://schemas.microsoft.com/office/powerpoint/2010/main" val="181390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Lapply</a:t>
            </a:r>
            <a:r>
              <a:rPr lang="en-US" dirty="0"/>
              <a:t>, </a:t>
            </a:r>
            <a:r>
              <a:rPr lang="en-US" dirty="0">
                <a:solidFill>
                  <a:srgbClr val="FF0000"/>
                </a:solidFill>
              </a:rPr>
              <a:t>the first loop</a:t>
            </a:r>
            <a:r>
              <a:rPr lang="en-US" dirty="0"/>
              <a:t> </a:t>
            </a:r>
          </a:p>
        </p:txBody>
      </p:sp>
      <p:sp>
        <p:nvSpPr>
          <p:cNvPr id="3" name="Content Placeholder 2"/>
          <p:cNvSpPr>
            <a:spLocks noGrp="1"/>
          </p:cNvSpPr>
          <p:nvPr>
            <p:ph idx="1"/>
          </p:nvPr>
        </p:nvSpPr>
        <p:spPr/>
        <p:txBody>
          <a:bodyPr>
            <a:normAutofit fontScale="77500" lnSpcReduction="20000"/>
          </a:bodyPr>
          <a:lstStyle/>
          <a:p>
            <a:r>
              <a:rPr lang="en-US" dirty="0"/>
              <a:t>The </a:t>
            </a:r>
            <a:r>
              <a:rPr lang="en-US" dirty="0" err="1"/>
              <a:t>lapply</a:t>
            </a:r>
            <a:r>
              <a:rPr lang="en-US" dirty="0"/>
              <a:t> takes three arguments: </a:t>
            </a:r>
            <a:br>
              <a:rPr lang="en-US" dirty="0"/>
            </a:br>
            <a:r>
              <a:rPr lang="en-US" dirty="0">
                <a:solidFill>
                  <a:srgbClr val="FF0000"/>
                </a:solidFill>
              </a:rPr>
              <a:t>1.</a:t>
            </a:r>
            <a:r>
              <a:rPr lang="en-US" dirty="0"/>
              <a:t> a list X, </a:t>
            </a:r>
            <a:br>
              <a:rPr lang="en-US" dirty="0"/>
            </a:br>
            <a:r>
              <a:rPr lang="en-US" dirty="0">
                <a:solidFill>
                  <a:srgbClr val="FF0000"/>
                </a:solidFill>
              </a:rPr>
              <a:t>2.</a:t>
            </a:r>
            <a:r>
              <a:rPr lang="en-US" dirty="0"/>
              <a:t> a function (or the name of a function), </a:t>
            </a:r>
            <a:br>
              <a:rPr lang="en-US" dirty="0"/>
            </a:br>
            <a:r>
              <a:rPr lang="en-US" dirty="0">
                <a:solidFill>
                  <a:srgbClr val="FF0000"/>
                </a:solidFill>
              </a:rPr>
              <a:t>3.</a:t>
            </a:r>
            <a:r>
              <a:rPr lang="en-US" dirty="0"/>
              <a:t> and other arguments via its argument. If X is not a list, it will be coerced to a list using </a:t>
            </a:r>
            <a:r>
              <a:rPr lang="en-US" dirty="0" err="1"/>
              <a:t>as.list</a:t>
            </a:r>
            <a:endParaRPr lang="en-US" dirty="0"/>
          </a:p>
          <a:p>
            <a:pPr marL="0" indent="0">
              <a:buNone/>
            </a:pPr>
            <a:r>
              <a:rPr lang="en-US" dirty="0"/>
              <a:t>&gt;</a:t>
            </a:r>
            <a:r>
              <a:rPr lang="en-US" dirty="0" err="1"/>
              <a:t>lapply</a:t>
            </a:r>
            <a:br>
              <a:rPr lang="en-US" dirty="0"/>
            </a:br>
            <a:r>
              <a:rPr lang="en-US" dirty="0"/>
              <a:t>function (X, FUN, …) </a:t>
            </a:r>
            <a:br>
              <a:rPr lang="en-US" dirty="0"/>
            </a:br>
            <a:r>
              <a:rPr lang="en-US" dirty="0"/>
              <a:t>{ </a:t>
            </a:r>
            <a:br>
              <a:rPr lang="en-US" dirty="0"/>
            </a:br>
            <a:r>
              <a:rPr lang="en-US" dirty="0"/>
              <a:t>   FUN &lt;- </a:t>
            </a:r>
            <a:r>
              <a:rPr lang="en-US" dirty="0" err="1"/>
              <a:t>match.fun</a:t>
            </a:r>
            <a:r>
              <a:rPr lang="en-US" dirty="0"/>
              <a:t>(FUN)    </a:t>
            </a:r>
            <a:br>
              <a:rPr lang="en-US" dirty="0"/>
            </a:br>
            <a:r>
              <a:rPr lang="en-US" dirty="0"/>
              <a:t>     if (!</a:t>
            </a:r>
            <a:r>
              <a:rPr lang="en-US" dirty="0" err="1"/>
              <a:t>is.vector</a:t>
            </a:r>
            <a:r>
              <a:rPr lang="en-US" dirty="0"/>
              <a:t>(X) || </a:t>
            </a:r>
            <a:r>
              <a:rPr lang="en-US" dirty="0" err="1"/>
              <a:t>is.object</a:t>
            </a:r>
            <a:r>
              <a:rPr lang="en-US" dirty="0"/>
              <a:t>(X))        </a:t>
            </a:r>
          </a:p>
          <a:p>
            <a:pPr marL="0" indent="0">
              <a:buNone/>
            </a:pPr>
            <a:r>
              <a:rPr lang="en-US" dirty="0"/>
              <a:t>      X &lt;- </a:t>
            </a:r>
            <a:r>
              <a:rPr lang="en-US" dirty="0" err="1"/>
              <a:t>as.list</a:t>
            </a:r>
            <a:r>
              <a:rPr lang="en-US" dirty="0"/>
              <a:t>(X)    </a:t>
            </a:r>
            <a:br>
              <a:rPr lang="en-US" dirty="0"/>
            </a:br>
            <a:r>
              <a:rPr lang="en-US" dirty="0"/>
              <a:t>.Internal(</a:t>
            </a:r>
            <a:r>
              <a:rPr lang="en-US" dirty="0" err="1"/>
              <a:t>lapply</a:t>
            </a:r>
            <a:r>
              <a:rPr lang="en-US" dirty="0"/>
              <a:t>(X, FUN))}</a:t>
            </a:r>
            <a:br>
              <a:rPr lang="en-US" dirty="0"/>
            </a:br>
            <a:br>
              <a:rPr lang="en-US" dirty="0"/>
            </a:br>
            <a:r>
              <a:rPr lang="en-US" dirty="0"/>
              <a:t>The actual looping is done internally in C code. </a:t>
            </a:r>
            <a:br>
              <a:rPr lang="en-US" dirty="0"/>
            </a:br>
            <a:br>
              <a:rPr lang="en-US" dirty="0"/>
            </a:br>
            <a:r>
              <a:rPr lang="en-US" dirty="0"/>
              <a:t>*FUN is an item to match as function. </a:t>
            </a:r>
          </a:p>
        </p:txBody>
      </p:sp>
      <p:cxnSp>
        <p:nvCxnSpPr>
          <p:cNvPr id="5" name="Straight Connector 4"/>
          <p:cNvCxnSpPr/>
          <p:nvPr/>
        </p:nvCxnSpPr>
        <p:spPr>
          <a:xfrm flipV="1">
            <a:off x="3414713" y="3429000"/>
            <a:ext cx="2200275" cy="71438"/>
          </a:xfrm>
          <a:prstGeom prst="line">
            <a:avLst/>
          </a:prstGeom>
          <a:ln w="41275">
            <a:head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657858" y="3128957"/>
            <a:ext cx="1114425" cy="646331"/>
          </a:xfrm>
          <a:prstGeom prst="rect">
            <a:avLst/>
          </a:prstGeom>
          <a:noFill/>
        </p:spPr>
        <p:txBody>
          <a:bodyPr wrap="square" rtlCol="0">
            <a:spAutoFit/>
          </a:bodyPr>
          <a:lstStyle/>
          <a:p>
            <a:r>
              <a:rPr lang="en-US" dirty="0"/>
              <a:t>3dot “…” argument</a:t>
            </a:r>
          </a:p>
        </p:txBody>
      </p:sp>
    </p:spTree>
    <p:extLst>
      <p:ext uri="{BB962C8B-B14F-4D97-AF65-F5344CB8AC3E}">
        <p14:creationId xmlns:p14="http://schemas.microsoft.com/office/powerpoint/2010/main" val="172245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Lapply</a:t>
            </a:r>
            <a:r>
              <a:rPr lang="en-US" dirty="0"/>
              <a:t>, </a:t>
            </a:r>
            <a:r>
              <a:rPr lang="en-US" dirty="0">
                <a:solidFill>
                  <a:srgbClr val="FF0000"/>
                </a:solidFill>
              </a:rPr>
              <a:t>the first loop</a:t>
            </a:r>
            <a:r>
              <a:rPr lang="en-US" dirty="0"/>
              <a:t> </a:t>
            </a:r>
          </a:p>
        </p:txBody>
      </p:sp>
      <p:sp>
        <p:nvSpPr>
          <p:cNvPr id="3" name="Content Placeholder 2"/>
          <p:cNvSpPr>
            <a:spLocks noGrp="1"/>
          </p:cNvSpPr>
          <p:nvPr>
            <p:ph idx="1"/>
          </p:nvPr>
        </p:nvSpPr>
        <p:spPr/>
        <p:txBody>
          <a:bodyPr/>
          <a:lstStyle/>
          <a:p>
            <a:r>
              <a:rPr lang="en-US" dirty="0" err="1"/>
              <a:t>lapply</a:t>
            </a:r>
            <a:r>
              <a:rPr lang="en-US" dirty="0"/>
              <a:t> always returns a list, regardless of the class of the input.</a:t>
            </a:r>
          </a:p>
          <a:p>
            <a:r>
              <a:rPr lang="en-US" dirty="0"/>
              <a:t>&gt; x &lt;- list(a = 1:5, b = rnorm(10))</a:t>
            </a:r>
            <a:br>
              <a:rPr lang="en-US" dirty="0"/>
            </a:br>
            <a:r>
              <a:rPr lang="en-US" dirty="0"/>
              <a:t>&gt; </a:t>
            </a:r>
            <a:r>
              <a:rPr lang="en-US" dirty="0" err="1"/>
              <a:t>lapply</a:t>
            </a:r>
            <a:r>
              <a:rPr lang="en-US" dirty="0"/>
              <a:t>(x, mean)</a:t>
            </a:r>
            <a:br>
              <a:rPr lang="en-US" dirty="0"/>
            </a:br>
            <a:r>
              <a:rPr lang="en-US" dirty="0"/>
              <a:t>$a</a:t>
            </a:r>
            <a:br>
              <a:rPr lang="en-US" dirty="0"/>
            </a:br>
            <a:r>
              <a:rPr lang="en-US" dirty="0"/>
              <a:t>[1] 3</a:t>
            </a:r>
            <a:br>
              <a:rPr lang="en-US" dirty="0"/>
            </a:br>
            <a:r>
              <a:rPr lang="en-US" dirty="0"/>
              <a:t>$b</a:t>
            </a:r>
            <a:br>
              <a:rPr lang="en-US" dirty="0"/>
            </a:br>
            <a:r>
              <a:rPr lang="en-US" dirty="0"/>
              <a:t>[1] 0.0296824</a:t>
            </a:r>
          </a:p>
        </p:txBody>
      </p:sp>
    </p:spTree>
    <p:extLst>
      <p:ext uri="{BB962C8B-B14F-4D97-AF65-F5344CB8AC3E}">
        <p14:creationId xmlns:p14="http://schemas.microsoft.com/office/powerpoint/2010/main" val="48851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365125"/>
            <a:ext cx="10753725" cy="1325563"/>
          </a:xfrm>
        </p:spPr>
        <p:txBody>
          <a:bodyPr/>
          <a:lstStyle/>
          <a:p>
            <a:r>
              <a:rPr lang="en-US" dirty="0"/>
              <a:t>Apply,  </a:t>
            </a:r>
            <a:r>
              <a:rPr lang="en-US" dirty="0">
                <a:solidFill>
                  <a:srgbClr val="FF0000"/>
                </a:solidFill>
              </a:rPr>
              <a:t>the next loop function</a:t>
            </a:r>
          </a:p>
        </p:txBody>
      </p:sp>
      <p:sp>
        <p:nvSpPr>
          <p:cNvPr id="3" name="Content Placeholder 2"/>
          <p:cNvSpPr>
            <a:spLocks noGrp="1"/>
          </p:cNvSpPr>
          <p:nvPr>
            <p:ph idx="1"/>
          </p:nvPr>
        </p:nvSpPr>
        <p:spPr/>
        <p:txBody>
          <a:bodyPr/>
          <a:lstStyle/>
          <a:p>
            <a:r>
              <a:rPr lang="en-US" dirty="0"/>
              <a:t>apply is used to a evaluate a function (often an anonymous one) over the margins of an array.</a:t>
            </a:r>
          </a:p>
          <a:p>
            <a:r>
              <a:rPr lang="en-US" dirty="0"/>
              <a:t>It is most often used to apply a function to the rows or columns of a matrix</a:t>
            </a:r>
          </a:p>
          <a:p>
            <a:r>
              <a:rPr lang="en-US" dirty="0"/>
              <a:t>It can be used with general arrays, e.g. taking the average of an array of matrices</a:t>
            </a:r>
          </a:p>
          <a:p>
            <a:r>
              <a:rPr lang="en-US" dirty="0"/>
              <a:t>It is not really faster than writing a loop, but it works in one line!</a:t>
            </a:r>
          </a:p>
        </p:txBody>
      </p:sp>
    </p:spTree>
    <p:extLst>
      <p:ext uri="{BB962C8B-B14F-4D97-AF65-F5344CB8AC3E}">
        <p14:creationId xmlns:p14="http://schemas.microsoft.com/office/powerpoint/2010/main" val="2110750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a:t>
            </a:r>
            <a:r>
              <a:rPr lang="en-US" dirty="0">
                <a:solidFill>
                  <a:srgbClr val="FF0000"/>
                </a:solidFill>
              </a:rPr>
              <a:t>the next loop function </a:t>
            </a:r>
            <a:r>
              <a:rPr lang="en-US" sz="2800" dirty="0"/>
              <a:t>continues</a:t>
            </a:r>
            <a:endParaRPr lang="en-US" sz="3600" dirty="0"/>
          </a:p>
        </p:txBody>
      </p:sp>
      <p:sp>
        <p:nvSpPr>
          <p:cNvPr id="3" name="Content Placeholder 2"/>
          <p:cNvSpPr>
            <a:spLocks noGrp="1"/>
          </p:cNvSpPr>
          <p:nvPr>
            <p:ph idx="1"/>
          </p:nvPr>
        </p:nvSpPr>
        <p:spPr/>
        <p:txBody>
          <a:bodyPr/>
          <a:lstStyle/>
          <a:p>
            <a:pPr marL="0" indent="0">
              <a:buNone/>
            </a:pPr>
            <a:r>
              <a:rPr lang="fr-FR" dirty="0"/>
              <a:t>x &lt;- </a:t>
            </a:r>
            <a:r>
              <a:rPr lang="en-US" dirty="0"/>
              <a:t>matrix(rnorm(200), 20, 10)</a:t>
            </a:r>
            <a:br>
              <a:rPr lang="en-US" dirty="0"/>
            </a:br>
            <a:r>
              <a:rPr lang="en-US" dirty="0"/>
              <a:t># In this case we x and apply matrix  (a collection of data elements arranged in a two dimensional rectangular) and rnorm (normal distribution) </a:t>
            </a:r>
            <a:br>
              <a:rPr lang="en-US" dirty="0"/>
            </a:br>
            <a:r>
              <a:rPr lang="en-US" dirty="0"/>
              <a:t>&gt;apply(x, 2, mean)</a:t>
            </a:r>
            <a:br>
              <a:rPr lang="en-US" dirty="0"/>
            </a:br>
            <a:r>
              <a:rPr lang="en-US" dirty="0"/>
              <a:t> [1]  0.04868268   0.35743615   -0.09104379</a:t>
            </a:r>
          </a:p>
          <a:p>
            <a:pPr marL="0" indent="0">
              <a:buNone/>
            </a:pPr>
            <a:r>
              <a:rPr lang="en-US" dirty="0"/>
              <a:t> [4]-0.05381370 -0.16552070   -0.18192493</a:t>
            </a:r>
            <a:br>
              <a:rPr lang="en-US" dirty="0"/>
            </a:br>
            <a:r>
              <a:rPr lang="en-US" dirty="0"/>
              <a:t> [7] 0.10285727  0.36519270     0.14898850</a:t>
            </a:r>
          </a:p>
          <a:p>
            <a:pPr marL="0" indent="0">
              <a:buNone/>
            </a:pPr>
            <a:r>
              <a:rPr lang="en-US" dirty="0"/>
              <a:t>[10] 0.26767260 </a:t>
            </a:r>
          </a:p>
        </p:txBody>
      </p:sp>
    </p:spTree>
    <p:extLst>
      <p:ext uri="{BB962C8B-B14F-4D97-AF65-F5344CB8AC3E}">
        <p14:creationId xmlns:p14="http://schemas.microsoft.com/office/powerpoint/2010/main" val="2045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3" name="Content Placeholder 2"/>
          <p:cNvSpPr>
            <a:spLocks noGrp="1"/>
          </p:cNvSpPr>
          <p:nvPr>
            <p:ph idx="1"/>
          </p:nvPr>
        </p:nvSpPr>
        <p:spPr/>
        <p:txBody>
          <a:bodyPr>
            <a:normAutofit fontScale="85000" lnSpcReduction="20000"/>
          </a:bodyPr>
          <a:lstStyle/>
          <a:p>
            <a:r>
              <a:rPr lang="en-US" dirty="0"/>
              <a:t>Data sets in the real world tend to have problems. Observed values can be incorrect, and are often missing altogether. R designates the latter case by NA. </a:t>
            </a:r>
          </a:p>
          <a:p>
            <a:pPr marL="0" indent="0">
              <a:buNone/>
            </a:pPr>
            <a:r>
              <a:rPr lang="hu-HU" dirty="0"/>
              <a:t>&gt; z &lt;- c(5,NA,12)</a:t>
            </a:r>
            <a:br>
              <a:rPr lang="hu-HU" dirty="0"/>
            </a:br>
            <a:r>
              <a:rPr lang="en-US" dirty="0"/>
              <a:t>&gt;mean(z)</a:t>
            </a:r>
            <a:br>
              <a:rPr lang="en-US" dirty="0"/>
            </a:br>
            <a:r>
              <a:rPr lang="en-US" dirty="0"/>
              <a:t>[1] NA</a:t>
            </a:r>
          </a:p>
          <a:p>
            <a:r>
              <a:rPr lang="en-US" dirty="0"/>
              <a:t>One can test for this condition by using </a:t>
            </a:r>
            <a:r>
              <a:rPr lang="en-US" dirty="0" err="1"/>
              <a:t>is.na</a:t>
            </a:r>
            <a:r>
              <a:rPr lang="en-US" dirty="0"/>
              <a:t>(). When applied to a vector for the missing value. </a:t>
            </a:r>
            <a:endParaRPr lang="hu-HU" dirty="0"/>
          </a:p>
          <a:p>
            <a:pPr marL="0" indent="0">
              <a:buNone/>
            </a:pPr>
            <a:r>
              <a:rPr lang="hu-HU" dirty="0"/>
              <a:t>&gt; z &lt;- c(5,NA,12) </a:t>
            </a:r>
            <a:br>
              <a:rPr lang="hu-HU" dirty="0"/>
            </a:br>
            <a:r>
              <a:rPr lang="hu-HU" dirty="0"/>
              <a:t>&gt; </a:t>
            </a:r>
            <a:r>
              <a:rPr lang="hu-HU" dirty="0" err="1"/>
              <a:t>is.na</a:t>
            </a:r>
            <a:r>
              <a:rPr lang="hu-HU" dirty="0"/>
              <a:t>(z)</a:t>
            </a:r>
            <a:br>
              <a:rPr lang="hu-HU" dirty="0"/>
            </a:br>
            <a:r>
              <a:rPr lang="hu-HU" dirty="0"/>
              <a:t>[1] FALSE  TRUE FALSE</a:t>
            </a:r>
            <a:endParaRPr lang="en-US" dirty="0"/>
          </a:p>
          <a:p>
            <a:pPr marL="0" indent="0">
              <a:buNone/>
            </a:pPr>
            <a:endParaRPr lang="en-US" dirty="0"/>
          </a:p>
          <a:p>
            <a:pPr marL="0" indent="0">
              <a:buNone/>
            </a:pPr>
            <a:r>
              <a:rPr lang="en-US" dirty="0"/>
              <a:t>The </a:t>
            </a:r>
            <a:r>
              <a:rPr lang="en-US" dirty="0" err="1"/>
              <a:t>is.na</a:t>
            </a:r>
            <a:r>
              <a:rPr lang="en-US" dirty="0"/>
              <a:t> returns TRUE of x is missing.</a:t>
            </a:r>
            <a:br>
              <a:rPr lang="en-US" dirty="0"/>
            </a:br>
            <a:r>
              <a:rPr lang="en-US" dirty="0"/>
              <a:t>The </a:t>
            </a:r>
            <a:r>
              <a:rPr lang="en-US" dirty="0" err="1"/>
              <a:t>is.na</a:t>
            </a:r>
            <a:r>
              <a:rPr lang="en-US" dirty="0"/>
              <a:t>(y) returns a vector (F F F T)</a:t>
            </a:r>
            <a:br>
              <a:rPr lang="en-US" dirty="0"/>
            </a:br>
            <a:endParaRPr lang="en-US" dirty="0"/>
          </a:p>
          <a:p>
            <a:endParaRPr lang="en-US" dirty="0"/>
          </a:p>
        </p:txBody>
      </p:sp>
    </p:spTree>
    <p:extLst>
      <p:ext uri="{BB962C8B-B14F-4D97-AF65-F5344CB8AC3E}">
        <p14:creationId xmlns:p14="http://schemas.microsoft.com/office/powerpoint/2010/main" val="1118512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a:t>
            </a:r>
            <a:r>
              <a:rPr lang="en-US" dirty="0">
                <a:solidFill>
                  <a:srgbClr val="FF0000"/>
                </a:solidFill>
              </a:rPr>
              <a:t>  the next loop function</a:t>
            </a:r>
            <a:r>
              <a:rPr lang="en-US" dirty="0"/>
              <a:t> </a:t>
            </a:r>
            <a:r>
              <a:rPr lang="en-US" sz="2800" dirty="0">
                <a:solidFill>
                  <a:srgbClr val="FF0000"/>
                </a:solidFill>
              </a:rPr>
              <a:t>continues</a:t>
            </a:r>
            <a:endParaRPr lang="en-US" sz="3600"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&gt; apply(x, 1, sum) </a:t>
            </a:r>
          </a:p>
          <a:p>
            <a:pPr marL="0" indent="0">
              <a:buNone/>
            </a:pPr>
            <a:r>
              <a:rPr lang="en-US" dirty="0"/>
              <a:t>[1] -1.94843314  2.60601195  1.51772391</a:t>
            </a:r>
            <a:br>
              <a:rPr lang="en-US" dirty="0"/>
            </a:br>
            <a:r>
              <a:rPr lang="en-US" dirty="0"/>
              <a:t>[4] -2.80386816  3.73728682 -1.69371360</a:t>
            </a:r>
            <a:br>
              <a:rPr lang="en-US" dirty="0"/>
            </a:br>
            <a:r>
              <a:rPr lang="en-US" dirty="0"/>
              <a:t>[7]  0.02359932  3.91874808 -2.39902859</a:t>
            </a:r>
            <a:br>
              <a:rPr lang="en-US" dirty="0"/>
            </a:br>
            <a:r>
              <a:rPr lang="en-US" dirty="0"/>
              <a:t>[10]  0.48685925 -1.77576824 -3.34016277</a:t>
            </a:r>
            <a:br>
              <a:rPr lang="en-US" dirty="0"/>
            </a:br>
            <a:r>
              <a:rPr lang="en-US" dirty="0"/>
              <a:t>[13]  4.04101009  0.46515429  1.83687755</a:t>
            </a:r>
            <a:br>
              <a:rPr lang="en-US" dirty="0"/>
            </a:br>
            <a:r>
              <a:rPr lang="en-US" dirty="0"/>
              <a:t>[16]  4.36744690  2.21993789  2.60983764</a:t>
            </a:r>
            <a:br>
              <a:rPr lang="en-US" dirty="0"/>
            </a:br>
            <a:r>
              <a:rPr lang="en-US" dirty="0"/>
              <a:t>[19] -1.48607630  3.58709251</a:t>
            </a:r>
          </a:p>
        </p:txBody>
      </p:sp>
    </p:spTree>
    <p:extLst>
      <p:ext uri="{BB962C8B-B14F-4D97-AF65-F5344CB8AC3E}">
        <p14:creationId xmlns:p14="http://schemas.microsoft.com/office/powerpoint/2010/main" val="19700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Shortcuts</a:t>
            </a:r>
          </a:p>
        </p:txBody>
      </p:sp>
      <p:sp>
        <p:nvSpPr>
          <p:cNvPr id="3" name="Content Placeholder 2"/>
          <p:cNvSpPr>
            <a:spLocks noGrp="1"/>
          </p:cNvSpPr>
          <p:nvPr>
            <p:ph idx="1"/>
          </p:nvPr>
        </p:nvSpPr>
        <p:spPr/>
        <p:txBody>
          <a:bodyPr/>
          <a:lstStyle/>
          <a:p>
            <a:pPr marL="0" indent="0">
              <a:buNone/>
            </a:pPr>
            <a:r>
              <a:rPr lang="en-US" dirty="0"/>
              <a:t>For sums and means of matrix dimensions, we have some shortcuts.</a:t>
            </a:r>
          </a:p>
          <a:p>
            <a:pPr marL="0" indent="0">
              <a:buNone/>
            </a:pPr>
            <a:r>
              <a:rPr lang="en-US" dirty="0"/>
              <a:t>*</a:t>
            </a:r>
            <a:r>
              <a:rPr lang="en-US" dirty="0" err="1"/>
              <a:t>rowSums</a:t>
            </a:r>
            <a:r>
              <a:rPr lang="en-US" dirty="0"/>
              <a:t> = apply(x, 1, sum) </a:t>
            </a:r>
          </a:p>
          <a:p>
            <a:pPr marL="0" indent="0">
              <a:buNone/>
            </a:pPr>
            <a:r>
              <a:rPr lang="en-US" dirty="0"/>
              <a:t>*</a:t>
            </a:r>
            <a:r>
              <a:rPr lang="en-US" dirty="0" err="1"/>
              <a:t>rowMeans</a:t>
            </a:r>
            <a:r>
              <a:rPr lang="en-US" dirty="0"/>
              <a:t> = apply(x, 1, mean) </a:t>
            </a:r>
          </a:p>
          <a:p>
            <a:pPr marL="0" indent="0">
              <a:buNone/>
            </a:pPr>
            <a:r>
              <a:rPr lang="en-US" dirty="0"/>
              <a:t>*</a:t>
            </a:r>
            <a:r>
              <a:rPr lang="en-US" dirty="0" err="1"/>
              <a:t>colSums</a:t>
            </a:r>
            <a:r>
              <a:rPr lang="en-US" dirty="0"/>
              <a:t> = apply(x, 2, sum) </a:t>
            </a:r>
          </a:p>
          <a:p>
            <a:pPr marL="0" indent="0">
              <a:buNone/>
            </a:pPr>
            <a:r>
              <a:rPr lang="en-US" dirty="0"/>
              <a:t>*</a:t>
            </a:r>
            <a:r>
              <a:rPr lang="en-US" dirty="0" err="1"/>
              <a:t>colMeans</a:t>
            </a:r>
            <a:r>
              <a:rPr lang="en-US" dirty="0"/>
              <a:t> = apply(x, 2, mean)</a:t>
            </a:r>
            <a:br>
              <a:rPr lang="en-US" dirty="0"/>
            </a:br>
            <a:br>
              <a:rPr lang="en-US" dirty="0"/>
            </a:br>
            <a:r>
              <a:rPr lang="en-US" dirty="0"/>
              <a:t>The shortcut functions are much faster, but you won’t notice unless you’re using a large matrix.</a:t>
            </a:r>
          </a:p>
        </p:txBody>
      </p:sp>
    </p:spTree>
    <p:extLst>
      <p:ext uri="{BB962C8B-B14F-4D97-AF65-F5344CB8AC3E}">
        <p14:creationId xmlns:p14="http://schemas.microsoft.com/office/powerpoint/2010/main" val="150553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Tapply</a:t>
            </a:r>
            <a:r>
              <a:rPr lang="en-US" dirty="0"/>
              <a:t>, </a:t>
            </a:r>
            <a:r>
              <a:rPr lang="en-US" dirty="0">
                <a:solidFill>
                  <a:srgbClr val="FF0000"/>
                </a:solidFill>
              </a:rPr>
              <a:t>the next function</a:t>
            </a:r>
          </a:p>
        </p:txBody>
      </p:sp>
      <p:sp>
        <p:nvSpPr>
          <p:cNvPr id="3" name="Content Placeholder 2"/>
          <p:cNvSpPr>
            <a:spLocks noGrp="1"/>
          </p:cNvSpPr>
          <p:nvPr>
            <p:ph idx="1"/>
          </p:nvPr>
        </p:nvSpPr>
        <p:spPr/>
        <p:txBody>
          <a:bodyPr/>
          <a:lstStyle/>
          <a:p>
            <a:r>
              <a:rPr lang="en-US" dirty="0" err="1"/>
              <a:t>tapply</a:t>
            </a:r>
            <a:r>
              <a:rPr lang="en-US" dirty="0"/>
              <a:t> is used to apply a function over subsets of a vector. I don’t know why it’s called </a:t>
            </a:r>
            <a:r>
              <a:rPr lang="en-US" dirty="0" err="1"/>
              <a:t>tapply</a:t>
            </a:r>
            <a:r>
              <a:rPr lang="en-US" dirty="0"/>
              <a:t> </a:t>
            </a:r>
          </a:p>
          <a:p>
            <a:r>
              <a:rPr lang="en-US" dirty="0"/>
              <a:t>&gt; </a:t>
            </a:r>
            <a:r>
              <a:rPr lang="en-US" dirty="0" err="1"/>
              <a:t>str</a:t>
            </a:r>
            <a:r>
              <a:rPr lang="en-US" dirty="0"/>
              <a:t>(</a:t>
            </a:r>
            <a:r>
              <a:rPr lang="en-US" dirty="0" err="1"/>
              <a:t>tapply</a:t>
            </a:r>
            <a:r>
              <a:rPr lang="en-US" dirty="0"/>
              <a:t>) function (X, INDEX, FUN = NULL, ..., simplify = TRUE) </a:t>
            </a:r>
          </a:p>
          <a:p>
            <a:r>
              <a:rPr lang="en-US" dirty="0"/>
              <a:t>X is a vector</a:t>
            </a:r>
          </a:p>
          <a:p>
            <a:r>
              <a:rPr lang="en-US" dirty="0"/>
              <a:t>Index is a factor or a list of factors </a:t>
            </a:r>
          </a:p>
          <a:p>
            <a:r>
              <a:rPr lang="en-US" dirty="0"/>
              <a:t>FUN is a function to be applied</a:t>
            </a:r>
          </a:p>
          <a:p>
            <a:r>
              <a:rPr lang="en-US" dirty="0"/>
              <a:t>….contains other arguments to be pass FUN</a:t>
            </a:r>
          </a:p>
          <a:p>
            <a:pPr marL="0" indent="0">
              <a:buNone/>
            </a:pPr>
            <a:endParaRPr lang="en-US" dirty="0"/>
          </a:p>
        </p:txBody>
      </p:sp>
    </p:spTree>
    <p:extLst>
      <p:ext uri="{BB962C8B-B14F-4D97-AF65-F5344CB8AC3E}">
        <p14:creationId xmlns:p14="http://schemas.microsoft.com/office/powerpoint/2010/main" val="1690634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Tapply</a:t>
            </a:r>
            <a:r>
              <a:rPr lang="en-US" dirty="0"/>
              <a:t> </a:t>
            </a:r>
            <a:r>
              <a:rPr lang="en-US" dirty="0">
                <a:solidFill>
                  <a:srgbClr val="FF0000"/>
                </a:solidFill>
              </a:rPr>
              <a:t>example</a:t>
            </a:r>
          </a:p>
        </p:txBody>
      </p:sp>
      <p:sp>
        <p:nvSpPr>
          <p:cNvPr id="3" name="Content Placeholder 2"/>
          <p:cNvSpPr>
            <a:spLocks noGrp="1"/>
          </p:cNvSpPr>
          <p:nvPr>
            <p:ph idx="1"/>
          </p:nvPr>
        </p:nvSpPr>
        <p:spPr/>
        <p:txBody>
          <a:bodyPr>
            <a:normAutofit fontScale="92500" lnSpcReduction="10000"/>
          </a:bodyPr>
          <a:lstStyle/>
          <a:p>
            <a:r>
              <a:rPr lang="en-US" dirty="0"/>
              <a:t>Take group means </a:t>
            </a:r>
          </a:p>
          <a:p>
            <a:pPr marL="0" indent="0">
              <a:buNone/>
            </a:pPr>
            <a:r>
              <a:rPr lang="en-US" dirty="0"/>
              <a:t>&gt;</a:t>
            </a:r>
            <a:r>
              <a:rPr lang="fr-FR" dirty="0"/>
              <a:t>&gt; x &lt;- c(rnorm(10), runif(10), rnorm(10, 1))</a:t>
            </a:r>
            <a:br>
              <a:rPr lang="fr-FR" dirty="0"/>
            </a:br>
            <a:r>
              <a:rPr lang="fr-FR" dirty="0"/>
              <a:t>&gt; f &lt;- </a:t>
            </a:r>
            <a:r>
              <a:rPr lang="fr-FR" dirty="0" err="1"/>
              <a:t>gl</a:t>
            </a:r>
            <a:r>
              <a:rPr lang="fr-FR" dirty="0"/>
              <a:t>(3, 10)</a:t>
            </a:r>
            <a:br>
              <a:rPr lang="fr-FR" dirty="0"/>
            </a:br>
            <a:r>
              <a:rPr lang="fr-FR" dirty="0"/>
              <a:t>&gt; f</a:t>
            </a:r>
          </a:p>
          <a:p>
            <a:pPr marL="0" indent="0">
              <a:buNone/>
            </a:pPr>
            <a:r>
              <a:rPr lang="da-DK" dirty="0"/>
              <a:t> [1] 1 1 1 1 1 1 1 1 1 1 2 2 2 2 2 2 2 2 2 2 3 3 3</a:t>
            </a:r>
            <a:br>
              <a:rPr lang="da-DK" dirty="0"/>
            </a:br>
            <a:r>
              <a:rPr lang="da-DK" dirty="0"/>
              <a:t>[24] 3 3 3 3 3 3 3</a:t>
            </a:r>
            <a:br>
              <a:rPr lang="da-DK" dirty="0"/>
            </a:br>
            <a:r>
              <a:rPr lang="da-DK" dirty="0"/>
              <a:t>Levels: 1 2 3</a:t>
            </a:r>
            <a:br>
              <a:rPr lang="da-DK" dirty="0"/>
            </a:br>
            <a:r>
              <a:rPr lang="da-DK" dirty="0"/>
              <a:t> Now </a:t>
            </a:r>
            <a:r>
              <a:rPr lang="da-DK" dirty="0" err="1"/>
              <a:t>using</a:t>
            </a:r>
            <a:r>
              <a:rPr lang="da-DK" dirty="0"/>
              <a:t> </a:t>
            </a:r>
            <a:r>
              <a:rPr lang="da-DK" dirty="0" err="1"/>
              <a:t>tapply</a:t>
            </a:r>
            <a:r>
              <a:rPr lang="da-DK" dirty="0"/>
              <a:t> </a:t>
            </a:r>
            <a:br>
              <a:rPr lang="da-DK" dirty="0"/>
            </a:br>
            <a:r>
              <a:rPr lang="da-DK" dirty="0"/>
              <a:t>&gt; </a:t>
            </a:r>
            <a:r>
              <a:rPr lang="da-DK" dirty="0" err="1"/>
              <a:t>tapply</a:t>
            </a:r>
            <a:r>
              <a:rPr lang="da-DK" dirty="0"/>
              <a:t>(x, f, </a:t>
            </a:r>
            <a:r>
              <a:rPr lang="da-DK" dirty="0" err="1"/>
              <a:t>mean</a:t>
            </a:r>
            <a:r>
              <a:rPr lang="da-DK" dirty="0"/>
              <a:t>) </a:t>
            </a:r>
          </a:p>
          <a:p>
            <a:pPr marL="0" indent="0">
              <a:buNone/>
            </a:pPr>
            <a:r>
              <a:rPr lang="en-US" dirty="0"/>
              <a:t>     1              2                      3</a:t>
            </a:r>
          </a:p>
          <a:p>
            <a:pPr marL="0" indent="0">
              <a:buNone/>
            </a:pPr>
            <a:r>
              <a:rPr lang="en-US" dirty="0"/>
              <a:t>0.1144464  0.5173468    1.2463678</a:t>
            </a:r>
          </a:p>
        </p:txBody>
      </p:sp>
      <p:cxnSp>
        <p:nvCxnSpPr>
          <p:cNvPr id="5" name="Straight Connector 4"/>
          <p:cNvCxnSpPr/>
          <p:nvPr/>
        </p:nvCxnSpPr>
        <p:spPr>
          <a:xfrm flipV="1">
            <a:off x="3643313" y="4443413"/>
            <a:ext cx="2286000" cy="271462"/>
          </a:xfrm>
          <a:prstGeom prst="line">
            <a:avLst/>
          </a:prstGeom>
          <a:ln w="53340">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975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Tapply</a:t>
            </a:r>
            <a:r>
              <a:rPr lang="en-US" dirty="0"/>
              <a:t> </a:t>
            </a:r>
            <a:r>
              <a:rPr lang="en-US" dirty="0">
                <a:solidFill>
                  <a:srgbClr val="FF0000"/>
                </a:solidFill>
              </a:rPr>
              <a:t>example </a:t>
            </a:r>
            <a:r>
              <a:rPr lang="en-US" sz="3600" dirty="0"/>
              <a:t>continues</a:t>
            </a:r>
            <a:r>
              <a:rPr lang="en-US" sz="3600" dirty="0">
                <a:solidFill>
                  <a:srgbClr val="FF0000"/>
                </a:solidFill>
              </a:rPr>
              <a:t> </a:t>
            </a:r>
          </a:p>
        </p:txBody>
      </p:sp>
      <p:sp>
        <p:nvSpPr>
          <p:cNvPr id="3" name="Content Placeholder 2"/>
          <p:cNvSpPr>
            <a:spLocks noGrp="1"/>
          </p:cNvSpPr>
          <p:nvPr>
            <p:ph idx="1"/>
          </p:nvPr>
        </p:nvSpPr>
        <p:spPr/>
        <p:txBody>
          <a:bodyPr/>
          <a:lstStyle/>
          <a:p>
            <a:pPr marL="0" indent="0">
              <a:buNone/>
            </a:pPr>
            <a:r>
              <a:rPr lang="en-US" dirty="0"/>
              <a:t>&gt;</a:t>
            </a:r>
            <a:r>
              <a:rPr lang="en-US" dirty="0" err="1"/>
              <a:t>tapply</a:t>
            </a:r>
            <a:r>
              <a:rPr lang="en-US" dirty="0"/>
              <a:t>(x, f, mean, simplify = FALSE)</a:t>
            </a:r>
            <a:br>
              <a:rPr lang="en-US" dirty="0"/>
            </a:br>
            <a:r>
              <a:rPr lang="en-US" dirty="0"/>
              <a:t>$’1’</a:t>
            </a:r>
            <a:br>
              <a:rPr lang="en-US" dirty="0"/>
            </a:br>
            <a:r>
              <a:rPr lang="en-US" dirty="0"/>
              <a:t>[1] 0.114464</a:t>
            </a:r>
            <a:br>
              <a:rPr lang="en-US" dirty="0"/>
            </a:br>
            <a:endParaRPr lang="en-US" dirty="0"/>
          </a:p>
          <a:p>
            <a:pPr marL="0" indent="0">
              <a:buNone/>
            </a:pPr>
            <a:r>
              <a:rPr lang="en-US" dirty="0"/>
              <a:t>$’2’</a:t>
            </a:r>
            <a:br>
              <a:rPr lang="en-US" dirty="0"/>
            </a:br>
            <a:r>
              <a:rPr lang="en-US" dirty="0"/>
              <a:t>[2] 0.5163468</a:t>
            </a:r>
          </a:p>
          <a:p>
            <a:pPr marL="0" indent="0">
              <a:buNone/>
            </a:pPr>
            <a:endParaRPr lang="en-US" dirty="0"/>
          </a:p>
          <a:p>
            <a:pPr marL="0" indent="0">
              <a:buNone/>
            </a:pPr>
            <a:r>
              <a:rPr lang="en-US" dirty="0"/>
              <a:t>$’3’</a:t>
            </a:r>
            <a:br>
              <a:rPr lang="en-US" dirty="0"/>
            </a:br>
            <a:r>
              <a:rPr lang="en-US" dirty="0"/>
              <a:t>[1] 1.246368</a:t>
            </a:r>
          </a:p>
          <a:p>
            <a:pPr marL="0" indent="0">
              <a:buNone/>
            </a:pPr>
            <a:endParaRPr lang="en-US" dirty="0"/>
          </a:p>
        </p:txBody>
      </p:sp>
    </p:spTree>
    <p:extLst>
      <p:ext uri="{BB962C8B-B14F-4D97-AF65-F5344CB8AC3E}">
        <p14:creationId xmlns:p14="http://schemas.microsoft.com/office/powerpoint/2010/main" val="104609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 </a:t>
            </a:r>
            <a:r>
              <a:rPr lang="en-US" dirty="0">
                <a:solidFill>
                  <a:srgbClr val="FF0000"/>
                </a:solidFill>
              </a:rPr>
              <a:t>function</a:t>
            </a:r>
          </a:p>
        </p:txBody>
      </p:sp>
      <p:sp>
        <p:nvSpPr>
          <p:cNvPr id="3" name="Content Placeholder 2"/>
          <p:cNvSpPr>
            <a:spLocks noGrp="1"/>
          </p:cNvSpPr>
          <p:nvPr>
            <p:ph idx="1"/>
          </p:nvPr>
        </p:nvSpPr>
        <p:spPr/>
        <p:txBody>
          <a:bodyPr/>
          <a:lstStyle/>
          <a:p>
            <a:r>
              <a:rPr lang="en-US" dirty="0"/>
              <a:t>split takes a vector or other objects and splits it into groups determined by a factor or list of factors. </a:t>
            </a:r>
          </a:p>
          <a:p>
            <a:pPr marL="0" indent="0">
              <a:buNone/>
            </a:pPr>
            <a:r>
              <a:rPr lang="en-US" dirty="0"/>
              <a:t>&gt;</a:t>
            </a:r>
            <a:r>
              <a:rPr lang="en-US" dirty="0" err="1"/>
              <a:t>str</a:t>
            </a:r>
            <a:r>
              <a:rPr lang="en-US" dirty="0"/>
              <a:t>(split)</a:t>
            </a:r>
          </a:p>
          <a:p>
            <a:pPr marL="0" indent="0">
              <a:buNone/>
            </a:pPr>
            <a:r>
              <a:rPr lang="en-US" dirty="0"/>
              <a:t>Function(x, f, drop=FALSE)</a:t>
            </a:r>
          </a:p>
          <a:p>
            <a:pPr>
              <a:buFont typeface="Arial" charset="0"/>
              <a:buChar char="•"/>
            </a:pPr>
            <a:r>
              <a:rPr lang="en-US" dirty="0"/>
              <a:t>X is a vector or data frame</a:t>
            </a:r>
          </a:p>
          <a:p>
            <a:pPr>
              <a:buFont typeface="Arial" charset="0"/>
              <a:buChar char="•"/>
            </a:pPr>
            <a:r>
              <a:rPr lang="en-US" dirty="0"/>
              <a:t>F is a factor or a list of factors</a:t>
            </a:r>
          </a:p>
          <a:p>
            <a:pPr>
              <a:buFont typeface="Arial" charset="0"/>
              <a:buChar char="•"/>
            </a:pPr>
            <a:r>
              <a:rPr lang="en-US" dirty="0"/>
              <a:t>Drop indicate whether empty factors levels should be dropped. </a:t>
            </a:r>
          </a:p>
        </p:txBody>
      </p:sp>
    </p:spTree>
    <p:extLst>
      <p:ext uri="{BB962C8B-B14F-4D97-AF65-F5344CB8AC3E}">
        <p14:creationId xmlns:p14="http://schemas.microsoft.com/office/powerpoint/2010/main" val="22504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 </a:t>
            </a:r>
            <a:r>
              <a:rPr lang="en-US" dirty="0">
                <a:solidFill>
                  <a:srgbClr val="FF0000"/>
                </a:solidFill>
              </a:rPr>
              <a:t>function</a:t>
            </a:r>
            <a:r>
              <a:rPr lang="en-US" dirty="0"/>
              <a:t> </a:t>
            </a:r>
            <a:r>
              <a:rPr lang="en-US" sz="3600" dirty="0">
                <a:solidFill>
                  <a:srgbClr val="FF0000"/>
                </a:solidFill>
              </a:rPr>
              <a:t>continues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fr-FR" dirty="0"/>
              <a:t>&gt; x &lt;- c(rnorm(10), runif(10), rnorm(10, 1)) </a:t>
            </a:r>
            <a:br>
              <a:rPr lang="fr-FR" dirty="0"/>
            </a:br>
            <a:r>
              <a:rPr lang="fr-FR" dirty="0"/>
              <a:t>&gt; f &lt;- </a:t>
            </a:r>
            <a:r>
              <a:rPr lang="fr-FR" dirty="0" err="1"/>
              <a:t>gl</a:t>
            </a:r>
            <a:r>
              <a:rPr lang="fr-FR" dirty="0"/>
              <a:t>(3, 10) </a:t>
            </a:r>
            <a:br>
              <a:rPr lang="fr-FR" dirty="0"/>
            </a:br>
            <a:r>
              <a:rPr lang="fr-FR" dirty="0"/>
              <a:t>&gt; split(x, f) </a:t>
            </a:r>
            <a:br>
              <a:rPr lang="fr-FR" dirty="0"/>
            </a:br>
            <a:r>
              <a:rPr lang="fr-FR" dirty="0"/>
              <a:t>$‘1‘</a:t>
            </a:r>
          </a:p>
          <a:p>
            <a:pPr marL="0" indent="0">
              <a:buNone/>
            </a:pPr>
            <a:r>
              <a:rPr lang="fr-FR" dirty="0"/>
              <a:t>[1] -0.8493038 -0.5699717 -0.8385255 -0.8842019 </a:t>
            </a:r>
            <a:br>
              <a:rPr lang="fr-FR" dirty="0"/>
            </a:br>
            <a:r>
              <a:rPr lang="fr-FR" dirty="0"/>
              <a:t>[5] 0.2849881 0.9383361 -1.0973089 2.6949703 </a:t>
            </a:r>
            <a:br>
              <a:rPr lang="fr-FR" dirty="0"/>
            </a:br>
            <a:r>
              <a:rPr lang="fr-FR" dirty="0"/>
              <a:t>[9] 1.5976789 -0.1321970 </a:t>
            </a:r>
          </a:p>
          <a:p>
            <a:pPr marL="0" indent="0">
              <a:buNone/>
            </a:pPr>
            <a:endParaRPr lang="fr-FR" dirty="0"/>
          </a:p>
          <a:p>
            <a:pPr marL="0" indent="0">
              <a:buNone/>
            </a:pPr>
            <a:r>
              <a:rPr lang="fr-FR" dirty="0"/>
              <a:t>$’2’</a:t>
            </a:r>
          </a:p>
          <a:p>
            <a:pPr marL="0" indent="0">
              <a:buNone/>
            </a:pPr>
            <a:r>
              <a:rPr lang="fr-FR"/>
              <a:t>[1] 0.09479023 0.79107293 0.45857419 0.74849293 </a:t>
            </a:r>
            <a:br>
              <a:rPr lang="fr-FR"/>
            </a:br>
            <a:r>
              <a:rPr lang="fr-FR"/>
              <a:t>[5] 0.34936491 0.35842084 0.78541705 0.57732081 </a:t>
            </a:r>
            <a:br>
              <a:rPr lang="fr-FR"/>
            </a:br>
            <a:r>
              <a:rPr lang="fr-FR"/>
              <a:t>[9] 0.46817559 0.53183823 </a:t>
            </a:r>
          </a:p>
          <a:p>
            <a:pPr marL="0" indent="0">
              <a:buNone/>
            </a:pPr>
            <a:r>
              <a:rPr lang="fr-FR" dirty="0"/>
              <a:t> </a:t>
            </a:r>
          </a:p>
          <a:p>
            <a:pPr marL="0" indent="0">
              <a:buNone/>
            </a:pPr>
            <a:endParaRPr lang="en-US" dirty="0"/>
          </a:p>
        </p:txBody>
      </p:sp>
    </p:spTree>
    <p:extLst>
      <p:ext uri="{BB962C8B-B14F-4D97-AF65-F5344CB8AC3E}">
        <p14:creationId xmlns:p14="http://schemas.microsoft.com/office/powerpoint/2010/main" val="1999701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arithmetic operators and values</a:t>
            </a:r>
          </a:p>
        </p:txBody>
      </p:sp>
      <p:graphicFrame>
        <p:nvGraphicFramePr>
          <p:cNvPr id="5" name="Content Placeholder 4"/>
          <p:cNvGraphicFramePr>
            <a:graphicFrameLocks noGrp="1"/>
          </p:cNvGraphicFramePr>
          <p:nvPr>
            <p:ph idx="1"/>
          </p:nvPr>
        </p:nvGraphicFramePr>
        <p:xfrm>
          <a:off x="1883664" y="1901952"/>
          <a:ext cx="7187184" cy="3810000"/>
        </p:xfrm>
        <a:graphic>
          <a:graphicData uri="http://schemas.openxmlformats.org/drawingml/2006/table">
            <a:tbl>
              <a:tblPr firstRow="1" bandRow="1">
                <a:tableStyleId>{5C22544A-7EE6-4342-B048-85BDC9FD1C3A}</a:tableStyleId>
              </a:tblPr>
              <a:tblGrid>
                <a:gridCol w="3593592">
                  <a:extLst>
                    <a:ext uri="{9D8B030D-6E8A-4147-A177-3AD203B41FA5}">
                      <a16:colId xmlns:a16="http://schemas.microsoft.com/office/drawing/2014/main" val="20000"/>
                    </a:ext>
                  </a:extLst>
                </a:gridCol>
                <a:gridCol w="3593592">
                  <a:extLst>
                    <a:ext uri="{9D8B030D-6E8A-4147-A177-3AD203B41FA5}">
                      <a16:colId xmlns:a16="http://schemas.microsoft.com/office/drawing/2014/main" val="20001"/>
                    </a:ext>
                  </a:extLst>
                </a:gridCol>
              </a:tblGrid>
              <a:tr h="381000">
                <a:tc>
                  <a:txBody>
                    <a:bodyPr/>
                    <a:lstStyle/>
                    <a:p>
                      <a:r>
                        <a:rPr lang="en-US" dirty="0"/>
                        <a:t>X +U</a:t>
                      </a:r>
                    </a:p>
                  </a:txBody>
                  <a:tcPr/>
                </a:tc>
                <a:tc>
                  <a:txBody>
                    <a:bodyPr/>
                    <a:lstStyle/>
                    <a:p>
                      <a:r>
                        <a:rPr lang="en-US" dirty="0"/>
                        <a:t>Addition</a:t>
                      </a:r>
                    </a:p>
                  </a:txBody>
                  <a:tcPr/>
                </a:tc>
                <a:extLst>
                  <a:ext uri="{0D108BD9-81ED-4DB2-BD59-A6C34878D82A}">
                    <a16:rowId xmlns:a16="http://schemas.microsoft.com/office/drawing/2014/main" val="10000"/>
                  </a:ext>
                </a:extLst>
              </a:tr>
              <a:tr h="381000">
                <a:tc>
                  <a:txBody>
                    <a:bodyPr/>
                    <a:lstStyle/>
                    <a:p>
                      <a:r>
                        <a:rPr lang="en-US" dirty="0"/>
                        <a:t>X-Y</a:t>
                      </a:r>
                    </a:p>
                  </a:txBody>
                  <a:tcPr/>
                </a:tc>
                <a:tc>
                  <a:txBody>
                    <a:bodyPr/>
                    <a:lstStyle/>
                    <a:p>
                      <a:r>
                        <a:rPr lang="en-US" dirty="0"/>
                        <a:t>Subtraction</a:t>
                      </a:r>
                    </a:p>
                  </a:txBody>
                  <a:tcPr/>
                </a:tc>
                <a:extLst>
                  <a:ext uri="{0D108BD9-81ED-4DB2-BD59-A6C34878D82A}">
                    <a16:rowId xmlns:a16="http://schemas.microsoft.com/office/drawing/2014/main" val="10001"/>
                  </a:ext>
                </a:extLst>
              </a:tr>
              <a:tr h="381000">
                <a:tc>
                  <a:txBody>
                    <a:bodyPr/>
                    <a:lstStyle/>
                    <a:p>
                      <a:r>
                        <a:rPr lang="en-US" dirty="0"/>
                        <a:t>X*Y</a:t>
                      </a:r>
                    </a:p>
                  </a:txBody>
                  <a:tcPr/>
                </a:tc>
                <a:tc>
                  <a:txBody>
                    <a:bodyPr/>
                    <a:lstStyle/>
                    <a:p>
                      <a:r>
                        <a:rPr lang="en-US" dirty="0"/>
                        <a:t>Multiplication</a:t>
                      </a:r>
                    </a:p>
                  </a:txBody>
                  <a:tcPr/>
                </a:tc>
                <a:extLst>
                  <a:ext uri="{0D108BD9-81ED-4DB2-BD59-A6C34878D82A}">
                    <a16:rowId xmlns:a16="http://schemas.microsoft.com/office/drawing/2014/main" val="10002"/>
                  </a:ext>
                </a:extLst>
              </a:tr>
              <a:tr h="381000">
                <a:tc>
                  <a:txBody>
                    <a:bodyPr/>
                    <a:lstStyle/>
                    <a:p>
                      <a:r>
                        <a:rPr lang="en-US" dirty="0"/>
                        <a:t>X/Y</a:t>
                      </a:r>
                    </a:p>
                  </a:txBody>
                  <a:tcPr/>
                </a:tc>
                <a:tc>
                  <a:txBody>
                    <a:bodyPr/>
                    <a:lstStyle/>
                    <a:p>
                      <a:r>
                        <a:rPr lang="en-US" dirty="0"/>
                        <a:t>Division</a:t>
                      </a:r>
                    </a:p>
                  </a:txBody>
                  <a:tcPr/>
                </a:tc>
                <a:extLst>
                  <a:ext uri="{0D108BD9-81ED-4DB2-BD59-A6C34878D82A}">
                    <a16:rowId xmlns:a16="http://schemas.microsoft.com/office/drawing/2014/main" val="10003"/>
                  </a:ext>
                </a:extLst>
              </a:tr>
              <a:tr h="381000">
                <a:tc>
                  <a:txBody>
                    <a:bodyPr/>
                    <a:lstStyle/>
                    <a:p>
                      <a:r>
                        <a:rPr lang="en-US" dirty="0"/>
                        <a:t>X ^Y</a:t>
                      </a:r>
                    </a:p>
                  </a:txBody>
                  <a:tcPr/>
                </a:tc>
                <a:tc>
                  <a:txBody>
                    <a:bodyPr/>
                    <a:lstStyle/>
                    <a:p>
                      <a:r>
                        <a:rPr lang="en-US" dirty="0"/>
                        <a:t>exponentiation</a:t>
                      </a:r>
                    </a:p>
                  </a:txBody>
                  <a:tcPr/>
                </a:tc>
                <a:extLst>
                  <a:ext uri="{0D108BD9-81ED-4DB2-BD59-A6C34878D82A}">
                    <a16:rowId xmlns:a16="http://schemas.microsoft.com/office/drawing/2014/main" val="10004"/>
                  </a:ext>
                </a:extLst>
              </a:tr>
              <a:tr h="381000">
                <a:tc>
                  <a:txBody>
                    <a:bodyPr/>
                    <a:lstStyle/>
                    <a:p>
                      <a:r>
                        <a:rPr lang="en-US" dirty="0"/>
                        <a:t>X %% Y</a:t>
                      </a:r>
                    </a:p>
                  </a:txBody>
                  <a:tcPr/>
                </a:tc>
                <a:tc>
                  <a:txBody>
                    <a:bodyPr/>
                    <a:lstStyle/>
                    <a:p>
                      <a:r>
                        <a:rPr lang="en-US" dirty="0"/>
                        <a:t>Modular</a:t>
                      </a:r>
                      <a:r>
                        <a:rPr lang="en-US" baseline="0" dirty="0"/>
                        <a:t> arithmetic</a:t>
                      </a:r>
                      <a:endParaRPr lang="en-US" dirty="0"/>
                    </a:p>
                  </a:txBody>
                  <a:tcPr/>
                </a:tc>
                <a:extLst>
                  <a:ext uri="{0D108BD9-81ED-4DB2-BD59-A6C34878D82A}">
                    <a16:rowId xmlns:a16="http://schemas.microsoft.com/office/drawing/2014/main" val="10005"/>
                  </a:ext>
                </a:extLst>
              </a:tr>
              <a:tr h="381000">
                <a:tc>
                  <a:txBody>
                    <a:bodyPr/>
                    <a:lstStyle/>
                    <a:p>
                      <a:r>
                        <a:rPr lang="en-US" dirty="0"/>
                        <a:t>X % / % Y</a:t>
                      </a:r>
                    </a:p>
                  </a:txBody>
                  <a:tcPr/>
                </a:tc>
                <a:tc>
                  <a:txBody>
                    <a:bodyPr/>
                    <a:lstStyle/>
                    <a:p>
                      <a:r>
                        <a:rPr lang="en-US" dirty="0"/>
                        <a:t>Modular division</a:t>
                      </a:r>
                    </a:p>
                  </a:txBody>
                  <a:tcPr/>
                </a:tc>
                <a:extLst>
                  <a:ext uri="{0D108BD9-81ED-4DB2-BD59-A6C34878D82A}">
                    <a16:rowId xmlns:a16="http://schemas.microsoft.com/office/drawing/2014/main" val="10006"/>
                  </a:ext>
                </a:extLst>
              </a:tr>
              <a:tr h="381000">
                <a:tc>
                  <a:txBody>
                    <a:bodyPr/>
                    <a:lstStyle/>
                    <a:p>
                      <a:r>
                        <a:rPr lang="en-US" dirty="0"/>
                        <a:t>X</a:t>
                      </a:r>
                      <a:r>
                        <a:rPr lang="en-US" baseline="0" dirty="0"/>
                        <a:t> == Y</a:t>
                      </a:r>
                      <a:endParaRPr lang="en-US" dirty="0"/>
                    </a:p>
                  </a:txBody>
                  <a:tcPr/>
                </a:tc>
                <a:tc>
                  <a:txBody>
                    <a:bodyPr/>
                    <a:lstStyle/>
                    <a:p>
                      <a:r>
                        <a:rPr lang="en-US" dirty="0"/>
                        <a:t>Test for equality</a:t>
                      </a:r>
                    </a:p>
                  </a:txBody>
                  <a:tcPr/>
                </a:tc>
                <a:extLst>
                  <a:ext uri="{0D108BD9-81ED-4DB2-BD59-A6C34878D82A}">
                    <a16:rowId xmlns:a16="http://schemas.microsoft.com/office/drawing/2014/main" val="10007"/>
                  </a:ext>
                </a:extLst>
              </a:tr>
              <a:tr h="381000">
                <a:tc>
                  <a:txBody>
                    <a:bodyPr/>
                    <a:lstStyle/>
                    <a:p>
                      <a:r>
                        <a:rPr lang="en-US" dirty="0"/>
                        <a:t>X &lt;=</a:t>
                      </a:r>
                      <a:r>
                        <a:rPr lang="en-US" baseline="0" dirty="0"/>
                        <a:t> Y</a:t>
                      </a:r>
                      <a:endParaRPr lang="en-US" dirty="0"/>
                    </a:p>
                  </a:txBody>
                  <a:tcPr/>
                </a:tc>
                <a:tc>
                  <a:txBody>
                    <a:bodyPr/>
                    <a:lstStyle/>
                    <a:p>
                      <a:r>
                        <a:rPr lang="en-US" dirty="0"/>
                        <a:t>Test for</a:t>
                      </a:r>
                      <a:r>
                        <a:rPr lang="en-US" baseline="0" dirty="0"/>
                        <a:t> less than or equal</a:t>
                      </a:r>
                      <a:endParaRPr lang="en-US" dirty="0"/>
                    </a:p>
                  </a:txBody>
                  <a:tcPr/>
                </a:tc>
                <a:extLst>
                  <a:ext uri="{0D108BD9-81ED-4DB2-BD59-A6C34878D82A}">
                    <a16:rowId xmlns:a16="http://schemas.microsoft.com/office/drawing/2014/main" val="10008"/>
                  </a:ext>
                </a:extLst>
              </a:tr>
              <a:tr h="381000">
                <a:tc>
                  <a:txBody>
                    <a:bodyPr/>
                    <a:lstStyle/>
                    <a:p>
                      <a:r>
                        <a:rPr lang="en-US" dirty="0"/>
                        <a:t>X &gt;= Y</a:t>
                      </a:r>
                    </a:p>
                  </a:txBody>
                  <a:tcPr/>
                </a:tc>
                <a:tc>
                  <a:txBody>
                    <a:bodyPr/>
                    <a:lstStyle/>
                    <a:p>
                      <a:r>
                        <a:rPr lang="en-US" dirty="0"/>
                        <a:t>Test for greater than or equal </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1974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6600" dirty="0"/>
              <a:t>Next, logic</a:t>
            </a:r>
          </a:p>
        </p:txBody>
      </p:sp>
    </p:spTree>
    <p:extLst>
      <p:ext uri="{BB962C8B-B14F-4D97-AF65-F5344CB8AC3E}">
        <p14:creationId xmlns:p14="http://schemas.microsoft.com/office/powerpoint/2010/main" val="1555414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sv-SE"/>
              <a:t>What is logic?</a:t>
            </a:r>
          </a:p>
        </p:txBody>
      </p:sp>
      <p:sp>
        <p:nvSpPr>
          <p:cNvPr id="3075" name="Rectangle 3"/>
          <p:cNvSpPr>
            <a:spLocks noGrp="1" noChangeArrowheads="1"/>
          </p:cNvSpPr>
          <p:nvPr>
            <p:ph type="body" idx="1"/>
          </p:nvPr>
        </p:nvSpPr>
        <p:spPr/>
        <p:txBody>
          <a:bodyPr/>
          <a:lstStyle/>
          <a:p>
            <a:r>
              <a:rPr lang="en-US" altLang="sv-SE"/>
              <a:t>Logic is the study of valid reasoning. </a:t>
            </a:r>
          </a:p>
          <a:p>
            <a:r>
              <a:rPr lang="en-US" altLang="sv-SE"/>
              <a:t>That is, logic tries to establish criteria to decide whether some piece of reasoning is valid or invalid.</a:t>
            </a:r>
          </a:p>
          <a:p>
            <a:r>
              <a:rPr lang="en-US" altLang="sv-SE"/>
              <a:t>OK, so then what do we mean by ‘valid reasoning’?</a:t>
            </a:r>
          </a:p>
        </p:txBody>
      </p:sp>
    </p:spTree>
    <p:extLst>
      <p:ext uri="{BB962C8B-B14F-4D97-AF65-F5344CB8AC3E}">
        <p14:creationId xmlns:p14="http://schemas.microsoft.com/office/powerpoint/2010/main" val="102941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overcome the problem</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&gt; mean(</a:t>
            </a:r>
            <a:r>
              <a:rPr lang="en-US" dirty="0" err="1"/>
              <a:t>z,na.rm</a:t>
            </a:r>
            <a:r>
              <a:rPr lang="en-US" dirty="0"/>
              <a:t>=T) </a:t>
            </a:r>
            <a:br>
              <a:rPr lang="en-US" dirty="0"/>
            </a:br>
            <a:r>
              <a:rPr lang="en-US" dirty="0"/>
              <a:t>[1] 8.5  </a:t>
            </a:r>
          </a:p>
          <a:p>
            <a:pPr marL="0" indent="0">
              <a:buNone/>
            </a:pPr>
            <a:r>
              <a:rPr lang="en-US" dirty="0"/>
              <a:t>The solution: </a:t>
            </a:r>
            <a:br>
              <a:rPr lang="en-US" dirty="0"/>
            </a:br>
            <a:r>
              <a:rPr lang="en-US" dirty="0"/>
              <a:t>Excluding Missing Values from Analysis</a:t>
            </a:r>
            <a:br>
              <a:rPr lang="en-US" dirty="0"/>
            </a:br>
            <a:r>
              <a:rPr lang="en-US" dirty="0"/>
              <a:t>&gt;x &lt;- c(1,2,NA,3)</a:t>
            </a:r>
            <a:br>
              <a:rPr lang="en-US" dirty="0"/>
            </a:br>
            <a:r>
              <a:rPr lang="en-US" dirty="0"/>
              <a:t>&gt;mean(x) # returns NA</a:t>
            </a:r>
            <a:br>
              <a:rPr lang="en-US" dirty="0"/>
            </a:br>
            <a:r>
              <a:rPr lang="en-US" dirty="0"/>
              <a:t>&gt;mean(x, </a:t>
            </a:r>
            <a:r>
              <a:rPr lang="en-US" dirty="0" err="1"/>
              <a:t>na.rm</a:t>
            </a:r>
            <a:r>
              <a:rPr lang="en-US" dirty="0"/>
              <a:t>=TRUE)  </a:t>
            </a:r>
            <a:br>
              <a:rPr lang="en-US" dirty="0"/>
            </a:br>
            <a:r>
              <a:rPr lang="en-US" dirty="0"/>
              <a:t>&gt;2 </a:t>
            </a:r>
          </a:p>
          <a:p>
            <a:pPr marL="0" indent="0">
              <a:buNone/>
            </a:pPr>
            <a:endParaRPr lang="en-US" dirty="0"/>
          </a:p>
          <a:p>
            <a:pPr marL="0" indent="0">
              <a:buNone/>
            </a:pPr>
            <a:r>
              <a:rPr lang="en-US" dirty="0"/>
              <a:t>More options:</a:t>
            </a:r>
            <a:br>
              <a:rPr lang="en-US" dirty="0"/>
            </a:br>
            <a:r>
              <a:rPr lang="en-US" b="1" dirty="0" err="1"/>
              <a:t>na.rm</a:t>
            </a:r>
            <a:r>
              <a:rPr lang="en-US" dirty="0"/>
              <a:t> stands for? # returns a vector (T F F T)</a:t>
            </a:r>
            <a:br>
              <a:rPr lang="en-US" dirty="0"/>
            </a:br>
            <a:r>
              <a:rPr lang="en-US" b="1" dirty="0" err="1"/>
              <a:t>na.fail</a:t>
            </a:r>
            <a:r>
              <a:rPr lang="en-US" dirty="0"/>
              <a:t>: Stop if any missing values are encountered</a:t>
            </a:r>
            <a:br>
              <a:rPr lang="en-US" dirty="0"/>
            </a:br>
            <a:r>
              <a:rPr lang="en-US" b="1" dirty="0" err="1"/>
              <a:t>na.omit</a:t>
            </a:r>
            <a:r>
              <a:rPr lang="en-US" dirty="0"/>
              <a:t>: Drop out any rows with missing values anywhere in them and forgets them forever.</a:t>
            </a:r>
            <a:br>
              <a:rPr lang="en-US" dirty="0"/>
            </a:br>
            <a:r>
              <a:rPr lang="en-US" b="1" dirty="0" err="1"/>
              <a:t>na.exclude</a:t>
            </a:r>
            <a:r>
              <a:rPr lang="en-US" dirty="0"/>
              <a:t>: Drop out rows with missing values, but keeps track of where they were (so that when you make predictions, for example, you end up with a vector whose length is that of the original response.)</a:t>
            </a:r>
            <a:br>
              <a:rPr lang="en-US" dirty="0"/>
            </a:br>
            <a:r>
              <a:rPr lang="en-US" b="1" dirty="0" err="1"/>
              <a:t>na.pass</a:t>
            </a:r>
            <a:r>
              <a:rPr lang="en-US" dirty="0"/>
              <a:t>: Take no action. </a:t>
            </a:r>
            <a:br>
              <a:rPr lang="en-US" dirty="0"/>
            </a:br>
            <a:endParaRPr lang="en-US" dirty="0"/>
          </a:p>
        </p:txBody>
      </p:sp>
      <p:cxnSp>
        <p:nvCxnSpPr>
          <p:cNvPr id="5" name="Straight Arrow Connector 4"/>
          <p:cNvCxnSpPr/>
          <p:nvPr/>
        </p:nvCxnSpPr>
        <p:spPr>
          <a:xfrm flipH="1" flipV="1">
            <a:off x="4984121" y="2225025"/>
            <a:ext cx="16459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334372" y="3128851"/>
            <a:ext cx="1429555" cy="1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030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sv-SE"/>
              <a:t>Reasoning</a:t>
            </a:r>
          </a:p>
        </p:txBody>
      </p:sp>
      <p:sp>
        <p:nvSpPr>
          <p:cNvPr id="4099" name="Rectangle 3"/>
          <p:cNvSpPr>
            <a:spLocks noGrp="1" noChangeArrowheads="1"/>
          </p:cNvSpPr>
          <p:nvPr>
            <p:ph type="body" idx="1"/>
          </p:nvPr>
        </p:nvSpPr>
        <p:spPr/>
        <p:txBody>
          <a:bodyPr/>
          <a:lstStyle/>
          <a:p>
            <a:r>
              <a:rPr lang="en-US" altLang="sv-SE"/>
              <a:t>A piece of reasoning consists of a sequence of statements, some of which are claimed to follow from previous ones. That is, some are claimed to be inferred from others.</a:t>
            </a:r>
          </a:p>
          <a:p>
            <a:r>
              <a:rPr lang="en-US" altLang="sv-SE"/>
              <a:t>Example: “Either the housemaid or the butler killed Mr. X. However, if the housemaid would have done it, the alarm would have gone off, and the alarm did not go off. Therefore, the butler did it.”</a:t>
            </a:r>
          </a:p>
        </p:txBody>
      </p:sp>
    </p:spTree>
    <p:extLst>
      <p:ext uri="{BB962C8B-B14F-4D97-AF65-F5344CB8AC3E}">
        <p14:creationId xmlns:p14="http://schemas.microsoft.com/office/powerpoint/2010/main" val="178770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sv-SE"/>
              <a:t>Valid Reasoning</a:t>
            </a:r>
          </a:p>
        </p:txBody>
      </p:sp>
      <p:sp>
        <p:nvSpPr>
          <p:cNvPr id="5123" name="Rectangle 3"/>
          <p:cNvSpPr>
            <a:spLocks noGrp="1" noChangeArrowheads="1"/>
          </p:cNvSpPr>
          <p:nvPr>
            <p:ph type="body" idx="1"/>
          </p:nvPr>
        </p:nvSpPr>
        <p:spPr/>
        <p:txBody>
          <a:bodyPr/>
          <a:lstStyle/>
          <a:p>
            <a:r>
              <a:rPr lang="en-US" altLang="sv-SE"/>
              <a:t>While in every piece of reasoning certain statements are </a:t>
            </a:r>
            <a:r>
              <a:rPr lang="en-US" altLang="sv-SE" i="1"/>
              <a:t>claimed to</a:t>
            </a:r>
            <a:r>
              <a:rPr lang="en-US" altLang="sv-SE"/>
              <a:t> follow from others, this may in fact not be the case.</a:t>
            </a:r>
          </a:p>
          <a:p>
            <a:r>
              <a:rPr lang="en-US" altLang="sv-SE"/>
              <a:t>Example: “If I win the lottery, then I’m happy. However, I did not win the lottery. Therefore, I am not happy.”</a:t>
            </a:r>
          </a:p>
          <a:p>
            <a:r>
              <a:rPr lang="en-US" altLang="sv-SE"/>
              <a:t>A piece of reasoning is </a:t>
            </a:r>
            <a:r>
              <a:rPr lang="en-US" altLang="sv-SE" i="1"/>
              <a:t>valid</a:t>
            </a:r>
            <a:r>
              <a:rPr lang="en-US" altLang="sv-SE"/>
              <a:t> if the statements that are claimed to follow from previous ones do </a:t>
            </a:r>
            <a:r>
              <a:rPr lang="en-US" altLang="sv-SE" i="1"/>
              <a:t>indeed</a:t>
            </a:r>
            <a:r>
              <a:rPr lang="en-US" altLang="sv-SE"/>
              <a:t> follow from those. Otherwise, the reasoning is said to be </a:t>
            </a:r>
            <a:r>
              <a:rPr lang="en-US" altLang="sv-SE" i="1"/>
              <a:t>invalid</a:t>
            </a:r>
            <a:r>
              <a:rPr lang="en-US" altLang="sv-SE"/>
              <a:t>.</a:t>
            </a:r>
          </a:p>
        </p:txBody>
      </p:sp>
    </p:spTree>
    <p:extLst>
      <p:ext uri="{BB962C8B-B14F-4D97-AF65-F5344CB8AC3E}">
        <p14:creationId xmlns:p14="http://schemas.microsoft.com/office/powerpoint/2010/main" val="10736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sv-SE"/>
              <a:t>Sound Reasoning</a:t>
            </a:r>
          </a:p>
        </p:txBody>
      </p:sp>
      <p:sp>
        <p:nvSpPr>
          <p:cNvPr id="6147" name="Rectangle 3"/>
          <p:cNvSpPr>
            <a:spLocks noGrp="1" noChangeArrowheads="1"/>
          </p:cNvSpPr>
          <p:nvPr>
            <p:ph type="body" idx="1"/>
          </p:nvPr>
        </p:nvSpPr>
        <p:spPr/>
        <p:txBody>
          <a:bodyPr/>
          <a:lstStyle/>
          <a:p>
            <a:r>
              <a:rPr lang="en-US" altLang="sv-SE"/>
              <a:t>Not all valid reasoning is good reasoning.</a:t>
            </a:r>
          </a:p>
          <a:p>
            <a:r>
              <a:rPr lang="en-US" altLang="sv-SE"/>
              <a:t>Example: “If I win the lottery, then I’ll be poor. So, since I did win the lottery, I am poor.”</a:t>
            </a:r>
          </a:p>
          <a:p>
            <a:r>
              <a:rPr lang="en-US" altLang="sv-SE"/>
              <a:t>This piece of reasoning is valid, but not very good, since it assumed an absurd claim (‘If I win the lottery, I’ll be poor.’ Huh??)</a:t>
            </a:r>
          </a:p>
          <a:p>
            <a:r>
              <a:rPr lang="en-US" altLang="sv-SE"/>
              <a:t>Sound reasoning is valid reasoning based on acceptable assumptions.</a:t>
            </a:r>
          </a:p>
        </p:txBody>
      </p:sp>
    </p:spTree>
    <p:extLst>
      <p:ext uri="{BB962C8B-B14F-4D97-AF65-F5344CB8AC3E}">
        <p14:creationId xmlns:p14="http://schemas.microsoft.com/office/powerpoint/2010/main" val="1112887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sv-SE"/>
              <a:t>Truth and Implication</a:t>
            </a:r>
          </a:p>
        </p:txBody>
      </p:sp>
      <p:sp>
        <p:nvSpPr>
          <p:cNvPr id="7171" name="Rectangle 3"/>
          <p:cNvSpPr>
            <a:spLocks noGrp="1" noChangeArrowheads="1"/>
          </p:cNvSpPr>
          <p:nvPr>
            <p:ph type="body" idx="1"/>
          </p:nvPr>
        </p:nvSpPr>
        <p:spPr/>
        <p:txBody>
          <a:bodyPr/>
          <a:lstStyle/>
          <a:p>
            <a:r>
              <a:rPr lang="en-US" altLang="sv-SE"/>
              <a:t>Logic studies the validity of reasoning.</a:t>
            </a:r>
          </a:p>
          <a:p>
            <a:r>
              <a:rPr lang="en-US" altLang="sv-SE"/>
              <a:t>Logic does </a:t>
            </a:r>
            <a:r>
              <a:rPr lang="en-US" altLang="sv-SE" i="1"/>
              <a:t>not</a:t>
            </a:r>
            <a:r>
              <a:rPr lang="en-US" altLang="sv-SE"/>
              <a:t> study soundness.</a:t>
            </a:r>
          </a:p>
          <a:p>
            <a:r>
              <a:rPr lang="en-US" altLang="sv-SE"/>
              <a:t>Therefore, logic alone cannot tell us whether an argument is good. Hence, </a:t>
            </a:r>
            <a:r>
              <a:rPr lang="en-US" altLang="sv-SE" i="1"/>
              <a:t>logic alone is not a guide to truth</a:t>
            </a:r>
            <a:r>
              <a:rPr lang="en-US" altLang="sv-SE"/>
              <a:t>. </a:t>
            </a:r>
          </a:p>
          <a:p>
            <a:r>
              <a:rPr lang="en-US" altLang="sv-SE"/>
              <a:t>Instead, logic can tell us, </a:t>
            </a:r>
            <a:r>
              <a:rPr lang="en-US" altLang="sv-SE" i="1"/>
              <a:t>assuming</a:t>
            </a:r>
            <a:r>
              <a:rPr lang="en-US" altLang="sv-SE"/>
              <a:t> certain things to be true, what else will be true as well. Thus, </a:t>
            </a:r>
            <a:r>
              <a:rPr lang="en-US" altLang="sv-SE" i="1"/>
              <a:t>logic is a guide to implication</a:t>
            </a:r>
            <a:r>
              <a:rPr lang="en-US" altLang="sv-SE"/>
              <a:t>.</a:t>
            </a:r>
          </a:p>
          <a:p>
            <a:endParaRPr lang="en-US" altLang="sv-SE"/>
          </a:p>
        </p:txBody>
      </p:sp>
    </p:spTree>
    <p:extLst>
      <p:ext uri="{BB962C8B-B14F-4D97-AF65-F5344CB8AC3E}">
        <p14:creationId xmlns:p14="http://schemas.microsoft.com/office/powerpoint/2010/main" val="1670368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sv-SE"/>
              <a:t>Arguments, Premises and Conclusion</a:t>
            </a:r>
          </a:p>
        </p:txBody>
      </p:sp>
      <p:sp>
        <p:nvSpPr>
          <p:cNvPr id="11267" name="Rectangle 3"/>
          <p:cNvSpPr>
            <a:spLocks noGrp="1" noChangeArrowheads="1"/>
          </p:cNvSpPr>
          <p:nvPr>
            <p:ph type="body" idx="1"/>
          </p:nvPr>
        </p:nvSpPr>
        <p:spPr/>
        <p:txBody>
          <a:bodyPr/>
          <a:lstStyle/>
          <a:p>
            <a:pPr>
              <a:lnSpc>
                <a:spcPct val="90000"/>
              </a:lnSpc>
            </a:pPr>
            <a:r>
              <a:rPr lang="en-US" altLang="sv-SE"/>
              <a:t>In logic, pieces of reasoning are analyzed using the notion of an </a:t>
            </a:r>
            <a:r>
              <a:rPr lang="en-US" altLang="sv-SE" i="1"/>
              <a:t>argument</a:t>
            </a:r>
            <a:endParaRPr lang="en-US" altLang="sv-SE"/>
          </a:p>
          <a:p>
            <a:pPr>
              <a:lnSpc>
                <a:spcPct val="90000"/>
              </a:lnSpc>
            </a:pPr>
            <a:r>
              <a:rPr lang="en-US" altLang="sv-SE"/>
              <a:t>An argument consists of any number of </a:t>
            </a:r>
            <a:r>
              <a:rPr lang="en-US" altLang="sv-SE" i="1"/>
              <a:t>premises</a:t>
            </a:r>
            <a:r>
              <a:rPr lang="en-US" altLang="sv-SE"/>
              <a:t>, and one </a:t>
            </a:r>
            <a:r>
              <a:rPr lang="en-US" altLang="sv-SE" i="1"/>
              <a:t>conclusion</a:t>
            </a:r>
          </a:p>
          <a:p>
            <a:pPr>
              <a:lnSpc>
                <a:spcPct val="90000"/>
              </a:lnSpc>
            </a:pPr>
            <a:r>
              <a:rPr lang="en-US" altLang="sv-SE"/>
              <a:t>Again, in logic, we are merely interested in whether the conclusion follows from the premises: we are </a:t>
            </a:r>
            <a:r>
              <a:rPr lang="en-US" altLang="sv-SE" i="1"/>
              <a:t>not</a:t>
            </a:r>
            <a:r>
              <a:rPr lang="en-US" altLang="sv-SE"/>
              <a:t> interested in whether those premises are true or acceptable.</a:t>
            </a:r>
          </a:p>
        </p:txBody>
      </p:sp>
    </p:spTree>
    <p:extLst>
      <p:ext uri="{BB962C8B-B14F-4D97-AF65-F5344CB8AC3E}">
        <p14:creationId xmlns:p14="http://schemas.microsoft.com/office/powerpoint/2010/main" val="1897690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computer programming </a:t>
            </a:r>
          </a:p>
        </p:txBody>
      </p:sp>
      <p:sp>
        <p:nvSpPr>
          <p:cNvPr id="3" name="Content Placeholder 2"/>
          <p:cNvSpPr>
            <a:spLocks noGrp="1"/>
          </p:cNvSpPr>
          <p:nvPr>
            <p:ph idx="1"/>
          </p:nvPr>
        </p:nvSpPr>
        <p:spPr/>
        <p:txBody>
          <a:bodyPr/>
          <a:lstStyle/>
          <a:p>
            <a:r>
              <a:rPr lang="en-US" dirty="0"/>
              <a:t>Demonstrate the sequential and selection processing control structure.</a:t>
            </a:r>
          </a:p>
          <a:p>
            <a:r>
              <a:rPr lang="en-US" dirty="0"/>
              <a:t>Examine the iteration control structure.</a:t>
            </a:r>
          </a:p>
          <a:p>
            <a:r>
              <a:rPr lang="en-US" dirty="0"/>
              <a:t>Apply flowcharts to represent logic.</a:t>
            </a:r>
          </a:p>
        </p:txBody>
      </p:sp>
    </p:spTree>
    <p:extLst>
      <p:ext uri="{BB962C8B-B14F-4D97-AF65-F5344CB8AC3E}">
        <p14:creationId xmlns:p14="http://schemas.microsoft.com/office/powerpoint/2010/main" val="325225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 and use of logic for Control Structures</a:t>
            </a:r>
          </a:p>
        </p:txBody>
      </p:sp>
      <p:sp>
        <p:nvSpPr>
          <p:cNvPr id="3" name="Content Placeholder 2"/>
          <p:cNvSpPr>
            <a:spLocks noGrp="1"/>
          </p:cNvSpPr>
          <p:nvPr>
            <p:ph idx="1"/>
          </p:nvPr>
        </p:nvSpPr>
        <p:spPr>
          <a:xfrm>
            <a:off x="300038" y="1443038"/>
            <a:ext cx="11053762" cy="4733925"/>
          </a:xfrm>
        </p:spPr>
        <p:txBody>
          <a:bodyPr>
            <a:normAutofit fontScale="85000" lnSpcReduction="20000"/>
          </a:bodyPr>
          <a:lstStyle/>
          <a:p>
            <a:pPr marL="0" indent="0">
              <a:buNone/>
            </a:pPr>
            <a:r>
              <a:rPr lang="en-US" dirty="0"/>
              <a:t>Conditional Executions</a:t>
            </a:r>
          </a:p>
          <a:p>
            <a:r>
              <a:rPr lang="en-US" dirty="0"/>
              <a:t>Comparison Operators</a:t>
            </a:r>
          </a:p>
          <a:p>
            <a:pPr marL="457200" lvl="1" indent="0">
              <a:buNone/>
            </a:pPr>
            <a:r>
              <a:rPr lang="it-IT" dirty="0"/>
              <a:t>	</a:t>
            </a:r>
            <a:r>
              <a:rPr lang="it-IT" dirty="0" err="1"/>
              <a:t>equal</a:t>
            </a:r>
            <a:r>
              <a:rPr lang="it-IT" dirty="0"/>
              <a:t>: ==</a:t>
            </a:r>
          </a:p>
          <a:p>
            <a:pPr marL="914400" lvl="2" indent="0">
              <a:buNone/>
            </a:pPr>
            <a:r>
              <a:rPr lang="it-IT" dirty="0" err="1"/>
              <a:t>not</a:t>
            </a:r>
            <a:r>
              <a:rPr lang="it-IT" dirty="0"/>
              <a:t> </a:t>
            </a:r>
            <a:r>
              <a:rPr lang="it-IT" dirty="0" err="1"/>
              <a:t>equal</a:t>
            </a:r>
            <a:r>
              <a:rPr lang="it-IT" dirty="0"/>
              <a:t>: !=</a:t>
            </a:r>
          </a:p>
          <a:p>
            <a:pPr marL="914400" lvl="2" indent="0">
              <a:buNone/>
            </a:pPr>
            <a:r>
              <a:rPr lang="it-IT" dirty="0" err="1"/>
              <a:t>greater</a:t>
            </a:r>
            <a:r>
              <a:rPr lang="it-IT" dirty="0"/>
              <a:t>/</a:t>
            </a:r>
            <a:r>
              <a:rPr lang="it-IT" dirty="0" err="1"/>
              <a:t>less</a:t>
            </a:r>
            <a:r>
              <a:rPr lang="it-IT" dirty="0"/>
              <a:t> </a:t>
            </a:r>
            <a:r>
              <a:rPr lang="it-IT" dirty="0" err="1"/>
              <a:t>than</a:t>
            </a:r>
            <a:r>
              <a:rPr lang="it-IT" dirty="0"/>
              <a:t>: &gt; &lt;</a:t>
            </a:r>
          </a:p>
          <a:p>
            <a:pPr marL="914400" lvl="2" indent="0">
              <a:buNone/>
            </a:pPr>
            <a:r>
              <a:rPr lang="it-IT" dirty="0" err="1"/>
              <a:t>greater</a:t>
            </a:r>
            <a:r>
              <a:rPr lang="it-IT" dirty="0"/>
              <a:t>/</a:t>
            </a:r>
            <a:r>
              <a:rPr lang="it-IT" dirty="0" err="1"/>
              <a:t>less</a:t>
            </a:r>
            <a:r>
              <a:rPr lang="it-IT" dirty="0"/>
              <a:t> </a:t>
            </a:r>
            <a:r>
              <a:rPr lang="it-IT" dirty="0" err="1"/>
              <a:t>than</a:t>
            </a:r>
            <a:r>
              <a:rPr lang="it-IT" dirty="0"/>
              <a:t> or </a:t>
            </a:r>
            <a:r>
              <a:rPr lang="it-IT" dirty="0" err="1"/>
              <a:t>equal</a:t>
            </a:r>
            <a:r>
              <a:rPr lang="it-IT" dirty="0"/>
              <a:t>: &gt;= &lt;=</a:t>
            </a:r>
          </a:p>
          <a:p>
            <a:r>
              <a:rPr lang="it-IT" dirty="0" err="1"/>
              <a:t>Logical</a:t>
            </a:r>
            <a:r>
              <a:rPr lang="it-IT" dirty="0"/>
              <a:t> </a:t>
            </a:r>
            <a:r>
              <a:rPr lang="it-IT" dirty="0" err="1"/>
              <a:t>Operators</a:t>
            </a:r>
            <a:endParaRPr lang="it-IT" dirty="0"/>
          </a:p>
          <a:p>
            <a:pPr marL="914400" lvl="2" indent="0">
              <a:buNone/>
            </a:pPr>
            <a:r>
              <a:rPr lang="it-IT" dirty="0"/>
              <a:t>and: &amp;</a:t>
            </a:r>
          </a:p>
          <a:p>
            <a:pPr marL="914400" lvl="2" indent="0">
              <a:buNone/>
            </a:pPr>
            <a:r>
              <a:rPr lang="it-IT" dirty="0"/>
              <a:t>or: |</a:t>
            </a:r>
          </a:p>
          <a:p>
            <a:pPr marL="914400" lvl="2" indent="0">
              <a:buNone/>
            </a:pPr>
            <a:r>
              <a:rPr lang="it-IT" dirty="0" err="1"/>
              <a:t>not</a:t>
            </a:r>
            <a:r>
              <a:rPr lang="it-IT" dirty="0"/>
              <a:t>: !</a:t>
            </a:r>
          </a:p>
          <a:p>
            <a:pPr marL="0" indent="0">
              <a:buNone/>
            </a:pPr>
            <a:br>
              <a:rPr lang="it-IT" dirty="0"/>
            </a:br>
            <a:r>
              <a:rPr lang="en-US" sz="2400" dirty="0"/>
              <a:t>Operators </a:t>
            </a:r>
            <a:r>
              <a:rPr lang="en-US" sz="2400" dirty="0">
                <a:solidFill>
                  <a:srgbClr val="FF0000"/>
                </a:solidFill>
              </a:rPr>
              <a:t>&amp; </a:t>
            </a:r>
            <a:r>
              <a:rPr lang="en-US" sz="2400" dirty="0"/>
              <a:t>and </a:t>
            </a:r>
            <a:r>
              <a:rPr lang="en-US" sz="2400" dirty="0">
                <a:solidFill>
                  <a:srgbClr val="FF0000"/>
                </a:solidFill>
              </a:rPr>
              <a:t>|</a:t>
            </a:r>
            <a:r>
              <a:rPr lang="en-US" sz="2400" dirty="0"/>
              <a:t> perform element-wise operation producing result having length of the longer operand. </a:t>
            </a:r>
            <a:br>
              <a:rPr lang="en-US" sz="2400" dirty="0"/>
            </a:br>
            <a:r>
              <a:rPr lang="en-US" sz="2400" dirty="0"/>
              <a:t>But </a:t>
            </a:r>
            <a:r>
              <a:rPr lang="en-US" sz="2400" dirty="0">
                <a:solidFill>
                  <a:srgbClr val="FF0000"/>
                </a:solidFill>
              </a:rPr>
              <a:t>&amp;&amp;</a:t>
            </a:r>
            <a:r>
              <a:rPr lang="en-US" sz="2400" dirty="0"/>
              <a:t> and </a:t>
            </a:r>
            <a:r>
              <a:rPr lang="en-US" sz="2400" dirty="0">
                <a:solidFill>
                  <a:srgbClr val="FF0000"/>
                </a:solidFill>
              </a:rPr>
              <a:t>||</a:t>
            </a:r>
            <a:r>
              <a:rPr lang="en-US" sz="2400" dirty="0"/>
              <a:t> examines only the first element of the operands resulting into a single length logical vector. </a:t>
            </a:r>
            <a:br>
              <a:rPr lang="en-US" sz="2400" dirty="0"/>
            </a:br>
            <a:r>
              <a:rPr lang="en-US" sz="2400" dirty="0"/>
              <a:t>Zero is considered FALSE and </a:t>
            </a:r>
            <a:r>
              <a:rPr lang="en-US" sz="2400" dirty="0">
                <a:solidFill>
                  <a:srgbClr val="FF0000"/>
                </a:solidFill>
              </a:rPr>
              <a:t>non-zero </a:t>
            </a:r>
            <a:r>
              <a:rPr lang="en-US" sz="2400" dirty="0"/>
              <a:t>numbers are taken as TRUE.</a:t>
            </a:r>
            <a:endParaRPr lang="it-IT" sz="2400" dirty="0"/>
          </a:p>
        </p:txBody>
      </p:sp>
    </p:spTree>
    <p:extLst>
      <p:ext uri="{BB962C8B-B14F-4D97-AF65-F5344CB8AC3E}">
        <p14:creationId xmlns:p14="http://schemas.microsoft.com/office/powerpoint/2010/main" val="647336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a:t>
            </a:r>
          </a:p>
        </p:txBody>
      </p:sp>
      <p:sp>
        <p:nvSpPr>
          <p:cNvPr id="3" name="Content Placeholder 2"/>
          <p:cNvSpPr>
            <a:spLocks noGrp="1"/>
          </p:cNvSpPr>
          <p:nvPr>
            <p:ph idx="1"/>
          </p:nvPr>
        </p:nvSpPr>
        <p:spPr/>
        <p:txBody>
          <a:bodyPr/>
          <a:lstStyle/>
          <a:p>
            <a:r>
              <a:rPr lang="en-US" dirty="0"/>
              <a:t>In R, the operators “|” and “&amp;” indicate the logical operations OR and AND. </a:t>
            </a:r>
            <a:br>
              <a:rPr lang="en-US" dirty="0"/>
            </a:b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00" y="2463800"/>
            <a:ext cx="6413500" cy="2844800"/>
          </a:xfrm>
          <a:prstGeom prst="rect">
            <a:avLst/>
          </a:prstGeom>
        </p:spPr>
      </p:pic>
    </p:spTree>
    <p:extLst>
      <p:ext uri="{BB962C8B-B14F-4D97-AF65-F5344CB8AC3E}">
        <p14:creationId xmlns:p14="http://schemas.microsoft.com/office/powerpoint/2010/main" val="2063481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example</a:t>
            </a:r>
          </a:p>
        </p:txBody>
      </p:sp>
      <p:sp>
        <p:nvSpPr>
          <p:cNvPr id="3" name="Content Placeholder 2"/>
          <p:cNvSpPr>
            <a:spLocks noGrp="1"/>
          </p:cNvSpPr>
          <p:nvPr>
            <p:ph idx="1"/>
          </p:nvPr>
        </p:nvSpPr>
        <p:spPr>
          <a:xfrm>
            <a:off x="838200" y="1257300"/>
            <a:ext cx="10515600" cy="4919663"/>
          </a:xfrm>
        </p:spPr>
        <p:txBody>
          <a:bodyPr>
            <a:noAutofit/>
          </a:bodyPr>
          <a:lstStyle/>
          <a:p>
            <a:pPr marL="0" indent="0">
              <a:buNone/>
            </a:pPr>
            <a:r>
              <a:rPr lang="fr-FR" sz="1800" dirty="0"/>
              <a:t>&gt; x &lt;- c(TRUE,FALSE,0,6)</a:t>
            </a:r>
          </a:p>
          <a:p>
            <a:pPr marL="0" indent="0">
              <a:buNone/>
            </a:pPr>
            <a:r>
              <a:rPr lang="fr-FR" sz="1800" dirty="0"/>
              <a:t>&gt; y &lt;- c(FALSE,TRUE,FALSE,TRUE)</a:t>
            </a:r>
          </a:p>
          <a:p>
            <a:pPr marL="0" indent="0">
              <a:buNone/>
            </a:pPr>
            <a:r>
              <a:rPr lang="fr-FR" sz="1800" dirty="0"/>
              <a:t>&gt; !x</a:t>
            </a:r>
          </a:p>
          <a:p>
            <a:pPr marL="0" indent="0">
              <a:buNone/>
            </a:pPr>
            <a:r>
              <a:rPr lang="fr-FR" sz="1800" dirty="0"/>
              <a:t>[1] FALSE  TRUE  TRUE FALSE</a:t>
            </a:r>
          </a:p>
          <a:p>
            <a:pPr marL="0" indent="0">
              <a:buNone/>
            </a:pPr>
            <a:r>
              <a:rPr lang="fr-FR" sz="1800" dirty="0"/>
              <a:t>&gt; </a:t>
            </a:r>
            <a:r>
              <a:rPr lang="fr-FR" sz="1800" dirty="0" err="1"/>
              <a:t>x&amp;y</a:t>
            </a:r>
            <a:endParaRPr lang="fr-FR" sz="1800" dirty="0"/>
          </a:p>
          <a:p>
            <a:pPr marL="0" indent="0">
              <a:buNone/>
            </a:pPr>
            <a:r>
              <a:rPr lang="fr-FR" sz="1800" dirty="0"/>
              <a:t>[1] FALSE FALSE FALSE  TRUE</a:t>
            </a:r>
          </a:p>
          <a:p>
            <a:pPr marL="0" indent="0">
              <a:buNone/>
            </a:pPr>
            <a:r>
              <a:rPr lang="fr-FR" sz="1800" dirty="0"/>
              <a:t>&gt; x&amp;&amp;y</a:t>
            </a:r>
          </a:p>
          <a:p>
            <a:pPr marL="0" indent="0">
              <a:buNone/>
            </a:pPr>
            <a:r>
              <a:rPr lang="fr-FR" sz="1800" dirty="0"/>
              <a:t>[1] FALSE</a:t>
            </a:r>
          </a:p>
          <a:p>
            <a:pPr marL="0" indent="0">
              <a:buNone/>
            </a:pPr>
            <a:r>
              <a:rPr lang="fr-FR" sz="1800" dirty="0"/>
              <a:t>&gt; </a:t>
            </a:r>
            <a:r>
              <a:rPr lang="fr-FR" sz="1800" dirty="0" err="1"/>
              <a:t>x|y</a:t>
            </a:r>
            <a:endParaRPr lang="fr-FR" sz="1800" dirty="0"/>
          </a:p>
          <a:p>
            <a:pPr marL="0" indent="0">
              <a:buNone/>
            </a:pPr>
            <a:r>
              <a:rPr lang="fr-FR" sz="1800" dirty="0"/>
              <a:t>[1]  TRUE  TRUE FALSE  TRUE</a:t>
            </a:r>
          </a:p>
          <a:p>
            <a:pPr marL="0" indent="0">
              <a:buNone/>
            </a:pPr>
            <a:r>
              <a:rPr lang="fr-FR" sz="1800" dirty="0"/>
              <a:t>&gt; x||y</a:t>
            </a:r>
          </a:p>
          <a:p>
            <a:pPr marL="0" indent="0">
              <a:buNone/>
            </a:pPr>
            <a:r>
              <a:rPr lang="fr-FR" sz="1800" dirty="0"/>
              <a:t>[1] TRUE</a:t>
            </a:r>
            <a:endParaRPr lang="en-US" sz="1800" dirty="0"/>
          </a:p>
        </p:txBody>
      </p:sp>
    </p:spTree>
    <p:extLst>
      <p:ext uri="{BB962C8B-B14F-4D97-AF65-F5344CB8AC3E}">
        <p14:creationId xmlns:p14="http://schemas.microsoft.com/office/powerpoint/2010/main" val="340024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a:t>
            </a:r>
          </a:p>
        </p:txBody>
      </p:sp>
      <p:sp>
        <p:nvSpPr>
          <p:cNvPr id="3" name="Content Placeholder 2"/>
          <p:cNvSpPr>
            <a:spLocks noGrp="1"/>
          </p:cNvSpPr>
          <p:nvPr>
            <p:ph idx="1"/>
          </p:nvPr>
        </p:nvSpPr>
        <p:spPr/>
        <p:txBody>
          <a:bodyPr>
            <a:normAutofit fontScale="77500" lnSpcReduction="20000"/>
          </a:bodyPr>
          <a:lstStyle/>
          <a:p>
            <a:r>
              <a:rPr lang="en-US" dirty="0"/>
              <a:t>If statements operate on length-one logical vectors.</a:t>
            </a:r>
          </a:p>
          <a:p>
            <a:pPr marL="0" indent="0">
              <a:buNone/>
            </a:pPr>
            <a:r>
              <a:rPr lang="en-US" b="1" dirty="0"/>
              <a:t>Syntax</a:t>
            </a:r>
            <a:endParaRPr lang="en-US" dirty="0"/>
          </a:p>
          <a:p>
            <a:pPr marL="0" indent="0">
              <a:buNone/>
            </a:pPr>
            <a:r>
              <a:rPr lang="en-US" dirty="0"/>
              <a:t>if(cond1=true) { cmd1 } else { cmd2 }</a:t>
            </a:r>
          </a:p>
          <a:p>
            <a:pPr marL="0" indent="0">
              <a:buNone/>
            </a:pPr>
            <a:endParaRPr lang="en-US" dirty="0"/>
          </a:p>
          <a:p>
            <a:pPr marL="0" indent="0">
              <a:buNone/>
            </a:pPr>
            <a:r>
              <a:rPr lang="en-US" b="1" dirty="0"/>
              <a:t>Example</a:t>
            </a:r>
            <a:endParaRPr lang="en-US" dirty="0"/>
          </a:p>
          <a:p>
            <a:endParaRPr lang="en-US" dirty="0"/>
          </a:p>
          <a:p>
            <a:pPr marL="0" indent="0">
              <a:buNone/>
            </a:pPr>
            <a:r>
              <a:rPr lang="en-US" dirty="0"/>
              <a:t>if(1==0) {</a:t>
            </a:r>
          </a:p>
          <a:p>
            <a:pPr marL="0" indent="0">
              <a:buNone/>
            </a:pPr>
            <a:r>
              <a:rPr lang="ro-RO" dirty="0"/>
              <a:t>    print(1) </a:t>
            </a:r>
          </a:p>
          <a:p>
            <a:pPr marL="0" indent="0">
              <a:buNone/>
            </a:pPr>
            <a:r>
              <a:rPr lang="da-DK" dirty="0"/>
              <a:t>} </a:t>
            </a:r>
            <a:r>
              <a:rPr lang="da-DK" dirty="0" err="1"/>
              <a:t>else</a:t>
            </a:r>
            <a:r>
              <a:rPr lang="da-DK" dirty="0"/>
              <a:t> { </a:t>
            </a:r>
          </a:p>
          <a:p>
            <a:pPr marL="0" indent="0">
              <a:buNone/>
            </a:pPr>
            <a:r>
              <a:rPr lang="ro-RO" dirty="0"/>
              <a:t>    print(2) </a:t>
            </a:r>
          </a:p>
          <a:p>
            <a:pPr marL="0" indent="0">
              <a:buNone/>
            </a:pPr>
            <a:r>
              <a:rPr lang="ro-RO" dirty="0"/>
              <a:t>}</a:t>
            </a:r>
          </a:p>
          <a:p>
            <a:pPr marL="0" indent="0">
              <a:buNone/>
            </a:pPr>
            <a:r>
              <a:rPr lang="ro-RO" dirty="0"/>
              <a:t>[1] 2  </a:t>
            </a:r>
          </a:p>
          <a:p>
            <a:pPr marL="0" indent="0">
              <a:buNone/>
            </a:pPr>
            <a:endParaRPr lang="en-US" dirty="0"/>
          </a:p>
        </p:txBody>
      </p:sp>
    </p:spTree>
    <p:extLst>
      <p:ext uri="{BB962C8B-B14F-4D97-AF65-F5344CB8AC3E}">
        <p14:creationId xmlns:p14="http://schemas.microsoft.com/office/powerpoint/2010/main" val="14437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Functions</a:t>
            </a:r>
          </a:p>
        </p:txBody>
      </p:sp>
      <p:sp>
        <p:nvSpPr>
          <p:cNvPr id="3" name="Content Placeholder 2"/>
          <p:cNvSpPr>
            <a:spLocks noGrp="1"/>
          </p:cNvSpPr>
          <p:nvPr>
            <p:ph idx="1"/>
          </p:nvPr>
        </p:nvSpPr>
        <p:spPr>
          <a:xfrm>
            <a:off x="365760" y="1389888"/>
            <a:ext cx="10988040" cy="4787075"/>
          </a:xfrm>
        </p:spPr>
        <p:txBody>
          <a:bodyPr>
            <a:normAutofit fontScale="62500" lnSpcReduction="20000"/>
          </a:bodyPr>
          <a:lstStyle/>
          <a:p>
            <a:r>
              <a:rPr lang="en-US" b="1" dirty="0"/>
              <a:t>Functions</a:t>
            </a:r>
            <a:r>
              <a:rPr lang="en-US" dirty="0"/>
              <a:t> are a fundamental building block of R. You've probably already created many R functions, and you’re familiar with the basics of how they work. </a:t>
            </a:r>
            <a:br>
              <a:rPr lang="en-US" dirty="0"/>
            </a:br>
            <a:r>
              <a:rPr lang="en-US" b="1" dirty="0"/>
              <a:t>f1 &lt;- function(x, y) {</a:t>
            </a:r>
            <a:br>
              <a:rPr lang="en-US" b="1" dirty="0"/>
            </a:br>
            <a:r>
              <a:rPr lang="en-US" b="1" dirty="0"/>
              <a:t>  </a:t>
            </a:r>
            <a:r>
              <a:rPr lang="en-US" b="1" dirty="0" err="1"/>
              <a:t>x+y</a:t>
            </a:r>
            <a:endParaRPr lang="en-US" b="1" dirty="0"/>
          </a:p>
          <a:p>
            <a:pPr marL="0" indent="0">
              <a:buNone/>
            </a:pPr>
            <a:r>
              <a:rPr lang="en-US" b="1" dirty="0"/>
              <a:t>}</a:t>
            </a:r>
          </a:p>
          <a:p>
            <a:pPr marL="0" indent="0">
              <a:buNone/>
            </a:pPr>
            <a:r>
              <a:rPr lang="en-US" b="1" dirty="0"/>
              <a:t>f1( 3, 4)</a:t>
            </a:r>
            <a:endParaRPr lang="en-US" dirty="0"/>
          </a:p>
          <a:p>
            <a:pPr marL="0" indent="0">
              <a:buNone/>
            </a:pPr>
            <a:r>
              <a:rPr lang="en-US" dirty="0"/>
              <a:t>[1] 7</a:t>
            </a:r>
          </a:p>
          <a:p>
            <a:r>
              <a:rPr lang="en-US" dirty="0"/>
              <a:t>Most functions in R have arguments that give them more information about exactly what you want them to do. If you use print("Hello world!"), you give the argument x of the print() function a value: "Hello world!". As a result, the argument of the print() function is called x. </a:t>
            </a:r>
          </a:p>
          <a:p>
            <a:r>
              <a:rPr lang="en-US" dirty="0"/>
              <a:t>For example:</a:t>
            </a:r>
            <a:r>
              <a:rPr lang="ro-RO" dirty="0"/>
              <a:t> </a:t>
            </a:r>
          </a:p>
          <a:p>
            <a:pPr marL="0" indent="0">
              <a:buNone/>
            </a:pPr>
            <a:r>
              <a:rPr lang="ro-RO" dirty="0"/>
              <a:t>&gt;print(</a:t>
            </a:r>
            <a:r>
              <a:rPr lang="ro-RO" dirty="0" err="1"/>
              <a:t>digits</a:t>
            </a:r>
            <a:r>
              <a:rPr lang="ro-RO" dirty="0"/>
              <a:t>=4, x = 11/7)</a:t>
            </a:r>
            <a:br>
              <a:rPr lang="ro-RO" dirty="0"/>
            </a:br>
            <a:r>
              <a:rPr lang="ro-RO" dirty="0"/>
              <a:t>[1] 1.571</a:t>
            </a:r>
            <a:br>
              <a:rPr lang="ro-RO" dirty="0"/>
            </a:br>
            <a:br>
              <a:rPr lang="ro-RO" dirty="0"/>
            </a:br>
            <a:r>
              <a:rPr lang="ro-RO" dirty="0"/>
              <a:t>Note: </a:t>
            </a:r>
            <a:br>
              <a:rPr lang="ro-RO" dirty="0"/>
            </a:br>
            <a:r>
              <a:rPr lang="en-US" dirty="0"/>
              <a:t>You may wonder where the digits argument comes from, because it’s not explained in the Help page for print(). That’s because it isn’t an argument of the print() function itself, but of the function </a:t>
            </a:r>
            <a:r>
              <a:rPr lang="en-US" dirty="0" err="1"/>
              <a:t>print.default</a:t>
            </a:r>
            <a:r>
              <a:rPr lang="en-US" dirty="0"/>
              <a:t>(). </a:t>
            </a:r>
            <a:br>
              <a:rPr lang="en-US" dirty="0"/>
            </a:br>
            <a:r>
              <a:rPr lang="en-US" dirty="0"/>
              <a:t>Take a look again at the error you got if you typed </a:t>
            </a:r>
            <a:r>
              <a:rPr lang="en-US" b="1" dirty="0"/>
              <a:t>print()</a:t>
            </a:r>
            <a:r>
              <a:rPr lang="en-US" dirty="0"/>
              <a:t>. R mentions the </a:t>
            </a:r>
            <a:r>
              <a:rPr lang="en-US" dirty="0" err="1"/>
              <a:t>print.default</a:t>
            </a:r>
            <a:r>
              <a:rPr lang="en-US" dirty="0"/>
              <a:t>() function instead of the print() function.</a:t>
            </a:r>
            <a:r>
              <a:rPr lang="ro-RO" dirty="0"/>
              <a:t> </a:t>
            </a:r>
            <a:br>
              <a:rPr lang="en-US" dirty="0"/>
            </a:br>
            <a:endParaRPr lang="en-US" dirty="0"/>
          </a:p>
        </p:txBody>
      </p:sp>
    </p:spTree>
    <p:extLst>
      <p:ext uri="{BB962C8B-B14F-4D97-AF65-F5344CB8AC3E}">
        <p14:creationId xmlns:p14="http://schemas.microsoft.com/office/powerpoint/2010/main" val="29032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statement</a:t>
            </a:r>
          </a:p>
        </p:txBody>
      </p:sp>
      <p:sp>
        <p:nvSpPr>
          <p:cNvPr id="3" name="Content Placeholder 2"/>
          <p:cNvSpPr>
            <a:spLocks noGrp="1"/>
          </p:cNvSpPr>
          <p:nvPr>
            <p:ph idx="1"/>
          </p:nvPr>
        </p:nvSpPr>
        <p:spPr/>
        <p:txBody>
          <a:bodyPr/>
          <a:lstStyle/>
          <a:p>
            <a:r>
              <a:rPr lang="en-US" dirty="0"/>
              <a:t>If else statements operate on vectors of variable length</a:t>
            </a:r>
          </a:p>
          <a:p>
            <a:pPr marL="0" indent="0">
              <a:buNone/>
            </a:pPr>
            <a:r>
              <a:rPr lang="en-US" b="1" dirty="0"/>
              <a:t>Syntax</a:t>
            </a:r>
            <a:endParaRPr lang="en-US" dirty="0"/>
          </a:p>
          <a:p>
            <a:pPr marL="0" indent="0">
              <a:buNone/>
            </a:pPr>
            <a:r>
              <a:rPr lang="en-US" dirty="0" err="1"/>
              <a:t>ifelse</a:t>
            </a:r>
            <a:r>
              <a:rPr lang="en-US" dirty="0"/>
              <a:t>(test, </a:t>
            </a:r>
            <a:r>
              <a:rPr lang="en-US" dirty="0" err="1"/>
              <a:t>true_value</a:t>
            </a:r>
            <a:r>
              <a:rPr lang="en-US" dirty="0"/>
              <a:t>, </a:t>
            </a:r>
            <a:r>
              <a:rPr lang="en-US" dirty="0" err="1"/>
              <a:t>false_value</a:t>
            </a:r>
            <a:r>
              <a:rPr lang="en-US" dirty="0"/>
              <a:t>)</a:t>
            </a:r>
          </a:p>
          <a:p>
            <a:pPr marL="0" indent="0">
              <a:buNone/>
            </a:pPr>
            <a:endParaRPr lang="en-US" dirty="0"/>
          </a:p>
          <a:p>
            <a:pPr marL="0" indent="0">
              <a:buNone/>
            </a:pPr>
            <a:r>
              <a:rPr lang="en-US" dirty="0"/>
              <a:t>Example:</a:t>
            </a:r>
            <a:br>
              <a:rPr lang="en-US" dirty="0"/>
            </a:br>
            <a:r>
              <a:rPr lang="en-US" dirty="0"/>
              <a:t>x &lt;- 1:10 # Creates sample data</a:t>
            </a:r>
          </a:p>
          <a:p>
            <a:pPr marL="0" indent="0">
              <a:buNone/>
            </a:pPr>
            <a:r>
              <a:rPr lang="tr-TR" dirty="0" err="1"/>
              <a:t>ifelse</a:t>
            </a:r>
            <a:r>
              <a:rPr lang="tr-TR" dirty="0"/>
              <a:t>(x&lt;5 | x&gt;8, x, 0)</a:t>
            </a:r>
          </a:p>
          <a:p>
            <a:pPr marL="0" indent="0">
              <a:buNone/>
            </a:pPr>
            <a:r>
              <a:rPr lang="tr-TR" dirty="0"/>
              <a:t>[1]  1  2  3  4  0  0  0  0  9 10</a:t>
            </a:r>
            <a:br>
              <a:rPr lang="en-US" dirty="0"/>
            </a:br>
            <a:endParaRPr lang="en-US" dirty="0"/>
          </a:p>
        </p:txBody>
      </p:sp>
    </p:spTree>
    <p:extLst>
      <p:ext uri="{BB962C8B-B14F-4D97-AF65-F5344CB8AC3E}">
        <p14:creationId xmlns:p14="http://schemas.microsoft.com/office/powerpoint/2010/main" val="546769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274638"/>
            <a:ext cx="8229600" cy="533400"/>
          </a:xfrm>
        </p:spPr>
        <p:txBody>
          <a:bodyPr>
            <a:noAutofit/>
          </a:bodyPr>
          <a:lstStyle/>
          <a:p>
            <a:r>
              <a:rPr lang="en-US" sz="3600" b="1" dirty="0">
                <a:latin typeface="Calibri" pitchFamily="34" charset="0"/>
                <a:cs typeface="Calibri" pitchFamily="34" charset="0"/>
              </a:rPr>
              <a:t>The Roots: Logic</a:t>
            </a:r>
          </a:p>
        </p:txBody>
      </p:sp>
      <p:sp>
        <p:nvSpPr>
          <p:cNvPr id="60419" name="Text Box 3"/>
          <p:cNvSpPr txBox="1">
            <a:spLocks noChangeArrowheads="1"/>
          </p:cNvSpPr>
          <p:nvPr/>
        </p:nvSpPr>
        <p:spPr bwMode="auto">
          <a:xfrm>
            <a:off x="2209800" y="9906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t>1848  George Boole   </a:t>
            </a:r>
            <a:r>
              <a:rPr lang="en-US" sz="2400" i="1" dirty="0"/>
              <a:t>The Calculus of Logic</a:t>
            </a:r>
          </a:p>
        </p:txBody>
      </p:sp>
      <p:sp>
        <p:nvSpPr>
          <p:cNvPr id="60420" name="Oval 4"/>
          <p:cNvSpPr>
            <a:spLocks noChangeArrowheads="1"/>
          </p:cNvSpPr>
          <p:nvPr/>
        </p:nvSpPr>
        <p:spPr bwMode="auto">
          <a:xfrm>
            <a:off x="4673600" y="27813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Text Box 5"/>
          <p:cNvSpPr txBox="1">
            <a:spLocks noChangeArrowheads="1"/>
          </p:cNvSpPr>
          <p:nvPr/>
        </p:nvSpPr>
        <p:spPr bwMode="auto">
          <a:xfrm>
            <a:off x="4826000" y="3238500"/>
            <a:ext cx="2971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dirty="0"/>
          </a:p>
          <a:p>
            <a:pPr>
              <a:spcBef>
                <a:spcPct val="50000"/>
              </a:spcBef>
            </a:pPr>
            <a:r>
              <a:rPr lang="en-US" sz="2400" dirty="0"/>
              <a:t>                     </a:t>
            </a:r>
          </a:p>
          <a:p>
            <a:pPr>
              <a:spcBef>
                <a:spcPct val="50000"/>
              </a:spcBef>
            </a:pPr>
            <a:endParaRPr lang="en-US" sz="2400" dirty="0"/>
          </a:p>
          <a:p>
            <a:pPr>
              <a:spcBef>
                <a:spcPct val="50000"/>
              </a:spcBef>
            </a:pPr>
            <a:endParaRPr lang="en-US" sz="2400" dirty="0"/>
          </a:p>
        </p:txBody>
      </p:sp>
      <p:sp>
        <p:nvSpPr>
          <p:cNvPr id="60422" name="Oval 6"/>
          <p:cNvSpPr>
            <a:spLocks noChangeArrowheads="1"/>
          </p:cNvSpPr>
          <p:nvPr/>
        </p:nvSpPr>
        <p:spPr bwMode="auto">
          <a:xfrm>
            <a:off x="5892800" y="34671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3" name="Rectangle 7"/>
          <p:cNvSpPr>
            <a:spLocks noChangeArrowheads="1"/>
          </p:cNvSpPr>
          <p:nvPr/>
        </p:nvSpPr>
        <p:spPr bwMode="auto">
          <a:xfrm>
            <a:off x="4064000" y="2628900"/>
            <a:ext cx="38100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Oval 8"/>
          <p:cNvSpPr>
            <a:spLocks noChangeArrowheads="1"/>
          </p:cNvSpPr>
          <p:nvPr/>
        </p:nvSpPr>
        <p:spPr bwMode="auto">
          <a:xfrm>
            <a:off x="4673600" y="40767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5" name="Text Box 9"/>
          <p:cNvSpPr txBox="1">
            <a:spLocks noChangeArrowheads="1"/>
          </p:cNvSpPr>
          <p:nvPr/>
        </p:nvSpPr>
        <p:spPr bwMode="auto">
          <a:xfrm>
            <a:off x="3448050" y="16764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t>chocolate and </a:t>
            </a:r>
            <a:r>
              <a:rPr lang="en-US" sz="2400" dirty="0">
                <a:sym typeface="Symbol" pitchFamily="18" charset="2"/>
              </a:rPr>
              <a:t>nuts and mint</a:t>
            </a:r>
            <a:endParaRPr lang="en-US" sz="2400" dirty="0"/>
          </a:p>
        </p:txBody>
      </p:sp>
      <p:sp>
        <p:nvSpPr>
          <p:cNvPr id="60426" name="Line 10"/>
          <p:cNvSpPr>
            <a:spLocks noChangeShapeType="1"/>
          </p:cNvSpPr>
          <p:nvPr/>
        </p:nvSpPr>
        <p:spPr bwMode="auto">
          <a:xfrm flipH="1">
            <a:off x="5054600" y="42291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Line 11"/>
          <p:cNvSpPr>
            <a:spLocks noChangeShapeType="1"/>
          </p:cNvSpPr>
          <p:nvPr/>
        </p:nvSpPr>
        <p:spPr bwMode="auto">
          <a:xfrm flipH="1">
            <a:off x="5207000" y="41529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p:cNvSpPr>
            <a:spLocks noChangeShapeType="1"/>
          </p:cNvSpPr>
          <p:nvPr/>
        </p:nvSpPr>
        <p:spPr bwMode="auto">
          <a:xfrm flipH="1">
            <a:off x="5359400" y="40767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9" name="Line 13"/>
          <p:cNvSpPr>
            <a:spLocks noChangeShapeType="1"/>
          </p:cNvSpPr>
          <p:nvPr/>
        </p:nvSpPr>
        <p:spPr bwMode="auto">
          <a:xfrm flipH="1">
            <a:off x="5549900" y="4152900"/>
            <a:ext cx="1905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0" name="Line 14"/>
          <p:cNvSpPr>
            <a:spLocks noChangeShapeType="1"/>
          </p:cNvSpPr>
          <p:nvPr/>
        </p:nvSpPr>
        <p:spPr bwMode="auto">
          <a:xfrm flipH="1">
            <a:off x="5740400" y="42291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601" y="2971801"/>
            <a:ext cx="838200" cy="101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2701" y="4724401"/>
            <a:ext cx="777875" cy="738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201" y="3781937"/>
            <a:ext cx="1042095" cy="104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385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274638"/>
            <a:ext cx="8229600" cy="533400"/>
          </a:xfrm>
        </p:spPr>
        <p:txBody>
          <a:bodyPr>
            <a:noAutofit/>
          </a:bodyPr>
          <a:lstStyle/>
          <a:p>
            <a:r>
              <a:rPr lang="en-US" sz="3600" b="1" dirty="0">
                <a:latin typeface="Calibri" pitchFamily="34" charset="0"/>
                <a:cs typeface="Calibri" pitchFamily="34" charset="0"/>
              </a:rPr>
              <a:t>The Roots: Logic</a:t>
            </a:r>
          </a:p>
        </p:txBody>
      </p:sp>
      <p:sp>
        <p:nvSpPr>
          <p:cNvPr id="60420" name="Oval 4"/>
          <p:cNvSpPr>
            <a:spLocks noChangeArrowheads="1"/>
          </p:cNvSpPr>
          <p:nvPr/>
        </p:nvSpPr>
        <p:spPr bwMode="auto">
          <a:xfrm>
            <a:off x="4495800" y="25527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Text Box 5"/>
          <p:cNvSpPr txBox="1">
            <a:spLocks noChangeArrowheads="1"/>
          </p:cNvSpPr>
          <p:nvPr/>
        </p:nvSpPr>
        <p:spPr bwMode="auto">
          <a:xfrm>
            <a:off x="4648200" y="3009900"/>
            <a:ext cx="2971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dirty="0"/>
          </a:p>
          <a:p>
            <a:pPr>
              <a:spcBef>
                <a:spcPct val="50000"/>
              </a:spcBef>
            </a:pPr>
            <a:endParaRPr lang="en-US" sz="2400" dirty="0"/>
          </a:p>
          <a:p>
            <a:pPr>
              <a:spcBef>
                <a:spcPct val="50000"/>
              </a:spcBef>
            </a:pPr>
            <a:endParaRPr lang="en-US" sz="2400" dirty="0"/>
          </a:p>
          <a:p>
            <a:pPr>
              <a:spcBef>
                <a:spcPct val="50000"/>
              </a:spcBef>
            </a:pPr>
            <a:endParaRPr lang="en-US" sz="2400" dirty="0"/>
          </a:p>
        </p:txBody>
      </p:sp>
      <p:sp>
        <p:nvSpPr>
          <p:cNvPr id="60422" name="Oval 6"/>
          <p:cNvSpPr>
            <a:spLocks noChangeArrowheads="1"/>
          </p:cNvSpPr>
          <p:nvPr/>
        </p:nvSpPr>
        <p:spPr bwMode="auto">
          <a:xfrm>
            <a:off x="5715000" y="32385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3" name="Rectangle 7"/>
          <p:cNvSpPr>
            <a:spLocks noChangeArrowheads="1"/>
          </p:cNvSpPr>
          <p:nvPr/>
        </p:nvSpPr>
        <p:spPr bwMode="auto">
          <a:xfrm>
            <a:off x="3886200" y="2400300"/>
            <a:ext cx="38100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Oval 8"/>
          <p:cNvSpPr>
            <a:spLocks noChangeArrowheads="1"/>
          </p:cNvSpPr>
          <p:nvPr/>
        </p:nvSpPr>
        <p:spPr bwMode="auto">
          <a:xfrm>
            <a:off x="4495800" y="3848100"/>
            <a:ext cx="1752600" cy="1752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5" name="Text Box 9"/>
          <p:cNvSpPr txBox="1">
            <a:spLocks noChangeArrowheads="1"/>
          </p:cNvSpPr>
          <p:nvPr/>
        </p:nvSpPr>
        <p:spPr bwMode="auto">
          <a:xfrm>
            <a:off x="3314700" y="1489502"/>
            <a:ext cx="5067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t>cheese and (pepperoni or sausage)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1544" y="2914594"/>
            <a:ext cx="1143000" cy="6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4457701"/>
            <a:ext cx="823912"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1101" y="3709988"/>
            <a:ext cx="10001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410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Symbols Explained</a:t>
            </a:r>
          </a:p>
        </p:txBody>
      </p:sp>
      <p:sp>
        <p:nvSpPr>
          <p:cNvPr id="3" name="Content Placeholder 2"/>
          <p:cNvSpPr>
            <a:spLocks noGrp="1"/>
          </p:cNvSpPr>
          <p:nvPr>
            <p:ph idx="1"/>
          </p:nvPr>
        </p:nvSpPr>
        <p:spPr/>
        <p:txBody>
          <a:bodyPr/>
          <a:lstStyle/>
          <a:p>
            <a:r>
              <a:rPr lang="en-US" dirty="0"/>
              <a:t>A Quick review before diving into truth tables:</a:t>
            </a:r>
          </a:p>
        </p:txBody>
      </p:sp>
      <p:pic>
        <p:nvPicPr>
          <p:cNvPr id="1026" name="Picture 2" descr="D:\Downloads\img3.gif"/>
          <p:cNvPicPr>
            <a:picLocks noChangeAspect="1" noChangeArrowheads="1"/>
          </p:cNvPicPr>
          <p:nvPr/>
        </p:nvPicPr>
        <p:blipFill>
          <a:blip r:embed="rId3"/>
          <a:srcRect/>
          <a:stretch>
            <a:fillRect/>
          </a:stretch>
        </p:blipFill>
        <p:spPr bwMode="auto">
          <a:xfrm>
            <a:off x="292290" y="2665791"/>
            <a:ext cx="6192768" cy="2233755"/>
          </a:xfrm>
          <a:prstGeom prst="rect">
            <a:avLst/>
          </a:prstGeom>
          <a:noFill/>
        </p:spPr>
      </p:pic>
      <p:pic>
        <p:nvPicPr>
          <p:cNvPr id="1027" name="Picture 3" descr="D:\Downloads\Fig2_2_4.gif"/>
          <p:cNvPicPr>
            <a:picLocks noChangeAspect="1" noChangeArrowheads="1"/>
          </p:cNvPicPr>
          <p:nvPr/>
        </p:nvPicPr>
        <p:blipFill>
          <a:blip r:embed="rId4"/>
          <a:srcRect/>
          <a:stretch>
            <a:fillRect/>
          </a:stretch>
        </p:blipFill>
        <p:spPr bwMode="auto">
          <a:xfrm>
            <a:off x="6485058" y="2491285"/>
            <a:ext cx="5229763" cy="3445491"/>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Truth Tables</a:t>
            </a:r>
          </a:p>
        </p:txBody>
      </p:sp>
      <p:sp>
        <p:nvSpPr>
          <p:cNvPr id="3" name="Text Box 9"/>
          <p:cNvSpPr txBox="1">
            <a:spLocks noChangeArrowheads="1"/>
          </p:cNvSpPr>
          <p:nvPr/>
        </p:nvSpPr>
        <p:spPr bwMode="auto">
          <a:xfrm>
            <a:off x="3276600" y="1258668"/>
            <a:ext cx="5067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t>cheese and (pepperoni or sausage)</a:t>
            </a:r>
          </a:p>
        </p:txBody>
      </p:sp>
      <p:graphicFrame>
        <p:nvGraphicFramePr>
          <p:cNvPr id="4" name="Table 3"/>
          <p:cNvGraphicFramePr>
            <a:graphicFrameLocks noGrp="1"/>
          </p:cNvGraphicFramePr>
          <p:nvPr>
            <p:extLst/>
          </p:nvPr>
        </p:nvGraphicFramePr>
        <p:xfrm>
          <a:off x="3289300" y="2133600"/>
          <a:ext cx="5562600" cy="33375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70840">
                <a:tc>
                  <a:txBody>
                    <a:bodyPr/>
                    <a:lstStyle/>
                    <a:p>
                      <a:r>
                        <a:rPr lang="en-US" dirty="0"/>
                        <a:t>Ch</a:t>
                      </a:r>
                    </a:p>
                  </a:txBody>
                  <a:tcPr/>
                </a:tc>
                <a:tc>
                  <a:txBody>
                    <a:bodyPr/>
                    <a:lstStyle/>
                    <a:p>
                      <a:r>
                        <a:rPr lang="en-US" dirty="0"/>
                        <a:t>Pe</a:t>
                      </a:r>
                    </a:p>
                  </a:txBody>
                  <a:tcPr/>
                </a:tc>
                <a:tc>
                  <a:txBody>
                    <a:bodyPr/>
                    <a:lstStyle/>
                    <a:p>
                      <a:r>
                        <a:rPr lang="en-US" dirty="0"/>
                        <a:t>Sa</a:t>
                      </a:r>
                    </a:p>
                  </a:txBody>
                  <a:tcPr/>
                </a:tc>
                <a:tc>
                  <a:txBody>
                    <a:bodyPr/>
                    <a:lstStyle/>
                    <a:p>
                      <a:r>
                        <a:rPr lang="en-US" dirty="0"/>
                        <a:t>Pe </a:t>
                      </a:r>
                      <a:r>
                        <a:rPr lang="en-US" dirty="0">
                          <a:sym typeface="Symbol"/>
                        </a:rPr>
                        <a:t> Sa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Ch </a:t>
                      </a:r>
                      <a:r>
                        <a:rPr lang="en-US" dirty="0">
                          <a:sym typeface="Symbol"/>
                        </a:rPr>
                        <a:t> (Pe  Sa)</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a:t>True</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extLst>
                  <a:ext uri="{0D108BD9-81ED-4DB2-BD59-A6C34878D82A}">
                    <a16:rowId xmlns:a16="http://schemas.microsoft.com/office/drawing/2014/main" val="10004"/>
                  </a:ext>
                </a:extLst>
              </a:tr>
              <a:tr h="370840">
                <a:tc>
                  <a:txBody>
                    <a:bodyPr/>
                    <a:lstStyle/>
                    <a:p>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t>False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8380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Computing Is About Boolean Logic</a:t>
            </a:r>
          </a:p>
        </p:txBody>
      </p:sp>
      <p:sp>
        <p:nvSpPr>
          <p:cNvPr id="3" name="TextBox 2"/>
          <p:cNvSpPr txBox="1"/>
          <p:nvPr/>
        </p:nvSpPr>
        <p:spPr>
          <a:xfrm>
            <a:off x="2286000" y="1447800"/>
            <a:ext cx="7543800" cy="2677656"/>
          </a:xfrm>
          <a:prstGeom prst="rect">
            <a:avLst/>
          </a:prstGeom>
          <a:noFill/>
        </p:spPr>
        <p:txBody>
          <a:bodyPr wrap="square" rtlCol="0">
            <a:spAutoFit/>
          </a:bodyPr>
          <a:lstStyle/>
          <a:p>
            <a:r>
              <a:rPr lang="en-US" sz="2400" dirty="0"/>
              <a:t>The rules of the logic tell us how to manipulate inputs and produce outputs.</a:t>
            </a:r>
          </a:p>
          <a:p>
            <a:endParaRPr lang="en-US" sz="2400" dirty="0"/>
          </a:p>
          <a:p>
            <a:r>
              <a:rPr lang="en-US" sz="2400" dirty="0"/>
              <a:t>We define the rules so that we get answers that are useful to us.</a:t>
            </a:r>
          </a:p>
          <a:p>
            <a:endParaRPr lang="en-US" sz="2400" dirty="0"/>
          </a:p>
          <a:p>
            <a:endParaRPr lang="en-US" sz="2400" dirty="0"/>
          </a:p>
        </p:txBody>
      </p:sp>
    </p:spTree>
    <p:extLst>
      <p:ext uri="{BB962C8B-B14F-4D97-AF65-F5344CB8AC3E}">
        <p14:creationId xmlns:p14="http://schemas.microsoft.com/office/powerpoint/2010/main" val="612766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NOT</a:t>
            </a:r>
          </a:p>
        </p:txBody>
      </p:sp>
      <p:graphicFrame>
        <p:nvGraphicFramePr>
          <p:cNvPr id="4" name="Table 3"/>
          <p:cNvGraphicFramePr>
            <a:graphicFrameLocks noGrp="1"/>
          </p:cNvGraphicFramePr>
          <p:nvPr>
            <p:extLst/>
          </p:nvPr>
        </p:nvGraphicFramePr>
        <p:xfrm>
          <a:off x="2971800" y="2438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a:t>
                      </a:r>
                    </a:p>
                  </a:txBody>
                  <a:tcPr/>
                </a:tc>
                <a:tc>
                  <a:txBody>
                    <a:bodyPr/>
                    <a:lstStyle/>
                    <a:p>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1"/>
                  </a:ext>
                </a:extLst>
              </a:tr>
              <a:tr h="370840">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233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NOT</a:t>
            </a:r>
          </a:p>
        </p:txBody>
      </p:sp>
      <p:graphicFrame>
        <p:nvGraphicFramePr>
          <p:cNvPr id="4" name="Table 3"/>
          <p:cNvGraphicFramePr>
            <a:graphicFrameLocks noGrp="1"/>
          </p:cNvGraphicFramePr>
          <p:nvPr>
            <p:extLst/>
          </p:nvPr>
        </p:nvGraphicFramePr>
        <p:xfrm>
          <a:off x="2971800" y="2438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a:t>
                      </a:r>
                    </a:p>
                  </a:txBody>
                  <a:tcPr/>
                </a:tc>
                <a:tc>
                  <a:txBody>
                    <a:bodyPr/>
                    <a:lstStyle/>
                    <a:p>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False</a:t>
                      </a:r>
                    </a:p>
                  </a:txBody>
                  <a:tcPr/>
                </a:tc>
                <a:extLst>
                  <a:ext uri="{0D108BD9-81ED-4DB2-BD59-A6C34878D82A}">
                    <a16:rowId xmlns:a16="http://schemas.microsoft.com/office/drawing/2014/main" val="10001"/>
                  </a:ext>
                </a:extLst>
              </a:tr>
              <a:tr h="370840">
                <a:tc>
                  <a:txBody>
                    <a:bodyPr/>
                    <a:lstStyle/>
                    <a:p>
                      <a:r>
                        <a:rPr lang="en-US" i="1" dirty="0"/>
                        <a:t>False</a:t>
                      </a:r>
                    </a:p>
                  </a:txBody>
                  <a:tcPr/>
                </a:tc>
                <a:tc>
                  <a:txBody>
                    <a:bodyPr/>
                    <a:lstStyle/>
                    <a:p>
                      <a:r>
                        <a:rPr lang="en-US" i="1" dirty="0"/>
                        <a:t>True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24726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AND</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272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AND</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r>
                        <a:rPr lang="en-US" i="1" dirty="0"/>
                        <a:t>False</a:t>
                      </a:r>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r>
                        <a:rPr lang="en-US" i="1" dirty="0"/>
                        <a:t>False</a:t>
                      </a:r>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r>
                        <a:rPr lang="en-US" i="1" dirty="0"/>
                        <a:t>False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07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a:t>
            </a:r>
          </a:p>
        </p:txBody>
      </p:sp>
      <p:sp>
        <p:nvSpPr>
          <p:cNvPr id="3" name="Content Placeholder 2"/>
          <p:cNvSpPr>
            <a:spLocks noGrp="1"/>
          </p:cNvSpPr>
          <p:nvPr>
            <p:ph idx="1"/>
          </p:nvPr>
        </p:nvSpPr>
        <p:spPr/>
        <p:txBody>
          <a:bodyPr>
            <a:normAutofit fontScale="92500" lnSpcReduction="20000"/>
          </a:bodyPr>
          <a:lstStyle/>
          <a:p>
            <a:r>
              <a:rPr lang="en-US" dirty="0"/>
              <a:t>The issue in R, when you pass a value to a routine it becomes an argument. For example, if SQRT is a routine that returns the square root of a value, then SQRT(25) would return the value 5. The value 25 is the argument.</a:t>
            </a:r>
          </a:p>
          <a:p>
            <a:r>
              <a:rPr lang="en-US" dirty="0"/>
              <a:t>So, the syntax for R:</a:t>
            </a:r>
            <a:br>
              <a:rPr lang="en-US" dirty="0"/>
            </a:br>
            <a:br>
              <a:rPr lang="en-US" dirty="0"/>
            </a:br>
            <a:r>
              <a:rPr lang="en-US" dirty="0"/>
              <a:t> f &lt;- function(&lt;arguments&gt;) </a:t>
            </a:r>
            <a:br>
              <a:rPr lang="en-US" dirty="0"/>
            </a:br>
            <a:r>
              <a:rPr lang="en-US" dirty="0"/>
              <a:t>{        ## Do something interesting</a:t>
            </a:r>
          </a:p>
          <a:p>
            <a:pPr marL="0" indent="0">
              <a:buNone/>
            </a:pPr>
            <a:r>
              <a:rPr lang="en-US" dirty="0"/>
              <a:t>}</a:t>
            </a:r>
          </a:p>
          <a:p>
            <a:r>
              <a:rPr lang="en-US" dirty="0"/>
              <a:t>Functions in R are first class objects which means that they can treated much like any other R object. </a:t>
            </a:r>
          </a:p>
          <a:p>
            <a:r>
              <a:rPr lang="en-US" dirty="0"/>
              <a:t>Functions can be passed as argument to other function.</a:t>
            </a:r>
          </a:p>
          <a:p>
            <a:r>
              <a:rPr lang="en-US" dirty="0"/>
              <a:t>Function can be nested, so that you can define a function inside a another function. </a:t>
            </a:r>
          </a:p>
          <a:p>
            <a:pPr marL="0" indent="0">
              <a:buNone/>
            </a:pPr>
            <a:endParaRPr lang="en-US" dirty="0"/>
          </a:p>
        </p:txBody>
      </p:sp>
    </p:spTree>
    <p:extLst>
      <p:ext uri="{BB962C8B-B14F-4D97-AF65-F5344CB8AC3E}">
        <p14:creationId xmlns:p14="http://schemas.microsoft.com/office/powerpoint/2010/main" val="1463778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OR</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a:t>False</a:t>
                      </a:r>
                      <a:endParaRPr lang="en-US" i="1" dirty="0"/>
                    </a:p>
                  </a:txBody>
                  <a:tcPr/>
                </a:tc>
                <a:tc>
                  <a:txBody>
                    <a:bodyPr/>
                    <a:lstStyle/>
                    <a:p>
                      <a:endParaRPr lang="en-US" i="1" dirty="0"/>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5512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OR</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r>
                        <a:rPr lang="en-US" i="1" dirty="0"/>
                        <a:t>True</a:t>
                      </a:r>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r>
                        <a:rPr lang="en-US" i="1" dirty="0"/>
                        <a:t>False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1727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IMPLIES</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1736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IMPLIES</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r>
                        <a:rPr lang="en-US" i="1" dirty="0"/>
                        <a:t>False</a:t>
                      </a:r>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r>
                        <a:rPr lang="en-US" i="1" dirty="0"/>
                        <a:t>True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9416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EQUIVALENCE</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endParaRPr lang="en-US" i="1" dirty="0"/>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endParaRPr lang="en-US" i="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752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latin typeface="Calibri" pitchFamily="34" charset="0"/>
                <a:cs typeface="Calibri" pitchFamily="34" charset="0"/>
              </a:rPr>
              <a:t>Boolean Operators</a:t>
            </a:r>
          </a:p>
        </p:txBody>
      </p:sp>
      <p:sp>
        <p:nvSpPr>
          <p:cNvPr id="3" name="TextBox 2"/>
          <p:cNvSpPr txBox="1"/>
          <p:nvPr/>
        </p:nvSpPr>
        <p:spPr>
          <a:xfrm>
            <a:off x="3886200" y="1524000"/>
            <a:ext cx="4572000" cy="523220"/>
          </a:xfrm>
          <a:prstGeom prst="rect">
            <a:avLst/>
          </a:prstGeom>
          <a:noFill/>
        </p:spPr>
        <p:txBody>
          <a:bodyPr wrap="square" rtlCol="0">
            <a:spAutoFit/>
          </a:bodyPr>
          <a:lstStyle/>
          <a:p>
            <a:pPr algn="ctr"/>
            <a:r>
              <a:rPr lang="en-US" sz="2800" dirty="0"/>
              <a:t>EQUIVALENCE</a:t>
            </a:r>
          </a:p>
        </p:txBody>
      </p:sp>
      <p:graphicFrame>
        <p:nvGraphicFramePr>
          <p:cNvPr id="4" name="Table 3"/>
          <p:cNvGraphicFramePr>
            <a:graphicFrameLocks noGrp="1"/>
          </p:cNvGraphicFramePr>
          <p:nvPr>
            <p:extLst/>
          </p:nvPr>
        </p:nvGraphicFramePr>
        <p:xfrm>
          <a:off x="3124200" y="2438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a:t>
                      </a:r>
                    </a:p>
                  </a:txBody>
                  <a:tcPr/>
                </a:tc>
                <a:tc>
                  <a:txBody>
                    <a:bodyPr/>
                    <a:lstStyle/>
                    <a:p>
                      <a:r>
                        <a:rPr lang="en-US" dirty="0">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 </a:t>
                      </a:r>
                      <a:r>
                        <a:rPr lang="en-US" dirty="0">
                          <a:sym typeface="Symbol"/>
                        </a:rPr>
                        <a:t> Q</a:t>
                      </a:r>
                      <a:endParaRPr lang="en-US" dirty="0"/>
                    </a:p>
                  </a:txBody>
                  <a:tcPr/>
                </a:tc>
                <a:extLst>
                  <a:ext uri="{0D108BD9-81ED-4DB2-BD59-A6C34878D82A}">
                    <a16:rowId xmlns:a16="http://schemas.microsoft.com/office/drawing/2014/main" val="10000"/>
                  </a:ext>
                </a:extLst>
              </a:tr>
              <a:tr h="370840">
                <a:tc>
                  <a:txBody>
                    <a:bodyPr/>
                    <a:lstStyle/>
                    <a:p>
                      <a:r>
                        <a:rPr lang="en-US" i="1" dirty="0"/>
                        <a:t>True</a:t>
                      </a:r>
                    </a:p>
                  </a:txBody>
                  <a:tcPr/>
                </a:tc>
                <a:tc>
                  <a:txBody>
                    <a:bodyPr/>
                    <a:lstStyle/>
                    <a:p>
                      <a:r>
                        <a:rPr lang="en-US" i="1" dirty="0"/>
                        <a:t>True</a:t>
                      </a:r>
                    </a:p>
                  </a:txBody>
                  <a:tcPr/>
                </a:tc>
                <a:tc>
                  <a:txBody>
                    <a:bodyPr/>
                    <a:lstStyle/>
                    <a:p>
                      <a:r>
                        <a:rPr lang="en-US" i="1" dirty="0"/>
                        <a:t>True</a:t>
                      </a:r>
                    </a:p>
                  </a:txBody>
                  <a:tcPr/>
                </a:tc>
                <a:extLst>
                  <a:ext uri="{0D108BD9-81ED-4DB2-BD59-A6C34878D82A}">
                    <a16:rowId xmlns:a16="http://schemas.microsoft.com/office/drawing/2014/main" val="10001"/>
                  </a:ext>
                </a:extLst>
              </a:tr>
              <a:tr h="370840">
                <a:tc>
                  <a:txBody>
                    <a:bodyPr/>
                    <a:lstStyle/>
                    <a:p>
                      <a:r>
                        <a:rPr lang="en-US" i="1" dirty="0"/>
                        <a:t>True</a:t>
                      </a:r>
                    </a:p>
                  </a:txBody>
                  <a:tcPr/>
                </a:tc>
                <a:tc>
                  <a:txBody>
                    <a:bodyPr/>
                    <a:lstStyle/>
                    <a:p>
                      <a:r>
                        <a:rPr lang="en-US" i="1" dirty="0"/>
                        <a:t>False</a:t>
                      </a:r>
                    </a:p>
                  </a:txBody>
                  <a:tcPr/>
                </a:tc>
                <a:tc>
                  <a:txBody>
                    <a:bodyPr/>
                    <a:lstStyle/>
                    <a:p>
                      <a:r>
                        <a:rPr lang="en-US" i="1" dirty="0"/>
                        <a:t>False</a:t>
                      </a:r>
                    </a:p>
                  </a:txBody>
                  <a:tcPr/>
                </a:tc>
                <a:extLst>
                  <a:ext uri="{0D108BD9-81ED-4DB2-BD59-A6C34878D82A}">
                    <a16:rowId xmlns:a16="http://schemas.microsoft.com/office/drawing/2014/main" val="10002"/>
                  </a:ext>
                </a:extLst>
              </a:tr>
              <a:tr h="370840">
                <a:tc>
                  <a:txBody>
                    <a:bodyPr/>
                    <a:lstStyle/>
                    <a:p>
                      <a:r>
                        <a:rPr lang="en-US" i="1" dirty="0"/>
                        <a:t>False</a:t>
                      </a:r>
                    </a:p>
                  </a:txBody>
                  <a:tcPr/>
                </a:tc>
                <a:tc>
                  <a:txBody>
                    <a:bodyPr/>
                    <a:lstStyle/>
                    <a:p>
                      <a:r>
                        <a:rPr lang="en-US" i="1" dirty="0"/>
                        <a:t>True</a:t>
                      </a:r>
                    </a:p>
                  </a:txBody>
                  <a:tcPr/>
                </a:tc>
                <a:tc>
                  <a:txBody>
                    <a:bodyPr/>
                    <a:lstStyle/>
                    <a:p>
                      <a:r>
                        <a:rPr lang="en-US" i="1" dirty="0"/>
                        <a:t>False</a:t>
                      </a:r>
                    </a:p>
                  </a:txBody>
                  <a:tcPr/>
                </a:tc>
                <a:extLst>
                  <a:ext uri="{0D108BD9-81ED-4DB2-BD59-A6C34878D82A}">
                    <a16:rowId xmlns:a16="http://schemas.microsoft.com/office/drawing/2014/main" val="10003"/>
                  </a:ext>
                </a:extLst>
              </a:tr>
              <a:tr h="370840">
                <a:tc>
                  <a:txBody>
                    <a:bodyPr/>
                    <a:lstStyle/>
                    <a:p>
                      <a:r>
                        <a:rPr lang="en-US" i="1" dirty="0"/>
                        <a:t>False</a:t>
                      </a:r>
                    </a:p>
                  </a:txBody>
                  <a:tcPr/>
                </a:tc>
                <a:tc>
                  <a:txBody>
                    <a:bodyPr/>
                    <a:lstStyle/>
                    <a:p>
                      <a:r>
                        <a:rPr lang="en-US" i="1" dirty="0"/>
                        <a:t>False</a:t>
                      </a:r>
                    </a:p>
                  </a:txBody>
                  <a:tcPr/>
                </a:tc>
                <a:tc>
                  <a:txBody>
                    <a:bodyPr/>
                    <a:lstStyle/>
                    <a:p>
                      <a:r>
                        <a:rPr lang="en-US" i="1" dirty="0"/>
                        <a:t>True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1591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981200" y="274638"/>
            <a:ext cx="8229600" cy="679450"/>
          </a:xfrm>
        </p:spPr>
        <p:txBody>
          <a:bodyPr>
            <a:normAutofit/>
          </a:bodyPr>
          <a:lstStyle/>
          <a:p>
            <a:r>
              <a:rPr lang="en-US" sz="3600" b="1" dirty="0">
                <a:latin typeface="Calibri" pitchFamily="34" charset="0"/>
                <a:cs typeface="Calibri" pitchFamily="34" charset="0"/>
              </a:rPr>
              <a:t>Boolean Logic</a:t>
            </a:r>
          </a:p>
        </p:txBody>
      </p:sp>
      <p:graphicFrame>
        <p:nvGraphicFramePr>
          <p:cNvPr id="182331" name="Group 59"/>
          <p:cNvGraphicFramePr>
            <a:graphicFrameLocks noGrp="1"/>
          </p:cNvGraphicFramePr>
          <p:nvPr>
            <p:ph idx="1"/>
            <p:extLst/>
          </p:nvPr>
        </p:nvGraphicFramePr>
        <p:xfrm>
          <a:off x="2667000" y="1981200"/>
          <a:ext cx="6858002" cy="1920240"/>
        </p:xfrm>
        <a:graphic>
          <a:graphicData uri="http://schemas.openxmlformats.org/drawingml/2006/table">
            <a:tbl>
              <a:tblPr firstRow="1" bandRow="1">
                <a:tableStyleId>{5C22544A-7EE6-4342-B048-85BDC9FD1C3A}</a:tableStyleId>
              </a:tblPr>
              <a:tblGrid>
                <a:gridCol w="824178">
                  <a:extLst>
                    <a:ext uri="{9D8B030D-6E8A-4147-A177-3AD203B41FA5}">
                      <a16:colId xmlns:a16="http://schemas.microsoft.com/office/drawing/2014/main" val="20000"/>
                    </a:ext>
                  </a:extLst>
                </a:gridCol>
                <a:gridCol w="824177">
                  <a:extLst>
                    <a:ext uri="{9D8B030D-6E8A-4147-A177-3AD203B41FA5}">
                      <a16:colId xmlns:a16="http://schemas.microsoft.com/office/drawing/2014/main" val="20001"/>
                    </a:ext>
                  </a:extLst>
                </a:gridCol>
                <a:gridCol w="824178">
                  <a:extLst>
                    <a:ext uri="{9D8B030D-6E8A-4147-A177-3AD203B41FA5}">
                      <a16:colId xmlns:a16="http://schemas.microsoft.com/office/drawing/2014/main" val="20002"/>
                    </a:ext>
                  </a:extLst>
                </a:gridCol>
                <a:gridCol w="1013354">
                  <a:extLst>
                    <a:ext uri="{9D8B030D-6E8A-4147-A177-3AD203B41FA5}">
                      <a16:colId xmlns:a16="http://schemas.microsoft.com/office/drawing/2014/main" val="20003"/>
                    </a:ext>
                  </a:extLst>
                </a:gridCol>
                <a:gridCol w="1123156">
                  <a:extLst>
                    <a:ext uri="{9D8B030D-6E8A-4147-A177-3AD203B41FA5}">
                      <a16:colId xmlns:a16="http://schemas.microsoft.com/office/drawing/2014/main" val="20004"/>
                    </a:ext>
                  </a:extLst>
                </a:gridCol>
                <a:gridCol w="1125803">
                  <a:extLst>
                    <a:ext uri="{9D8B030D-6E8A-4147-A177-3AD203B41FA5}">
                      <a16:colId xmlns:a16="http://schemas.microsoft.com/office/drawing/2014/main" val="20005"/>
                    </a:ext>
                  </a:extLst>
                </a:gridCol>
                <a:gridCol w="1123156">
                  <a:extLst>
                    <a:ext uri="{9D8B030D-6E8A-4147-A177-3AD203B41FA5}">
                      <a16:colId xmlns:a16="http://schemas.microsoft.com/office/drawing/2014/main" val="20006"/>
                    </a:ext>
                  </a:extLst>
                </a:gridCol>
              </a:tblGrid>
              <a:tr h="31051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P</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Q</a:t>
                      </a:r>
                      <a:endParaRPr kumimoji="0" lang="en-US" sz="24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P</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P </a:t>
                      </a:r>
                      <a:r>
                        <a:rPr kumimoji="0" lang="en-US" sz="2400" u="none" strike="noStrike" cap="none" normalizeH="0" baseline="0" dirty="0">
                          <a:ln>
                            <a:noFill/>
                          </a:ln>
                          <a:effectLst/>
                          <a:sym typeface="Symbol" pitchFamily="18" charset="2"/>
                        </a:rPr>
                        <a:t></a:t>
                      </a:r>
                      <a:r>
                        <a:rPr kumimoji="0" lang="en-US" sz="2400" u="none" strike="noStrike" cap="none" normalizeH="0" baseline="0" dirty="0">
                          <a:ln>
                            <a:noFill/>
                          </a:ln>
                          <a:effectLst/>
                        </a:rPr>
                        <a:t> </a:t>
                      </a:r>
                      <a:r>
                        <a:rPr kumimoji="0" lang="en-US" sz="2400" u="none" strike="noStrike" cap="none" normalizeH="0" baseline="0" dirty="0">
                          <a:ln>
                            <a:noFill/>
                          </a:ln>
                          <a:effectLst/>
                          <a:sym typeface="Symbol" pitchFamily="18" charset="2"/>
                        </a:rPr>
                        <a:t>Q</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extLst>
                  <a:ext uri="{0D108BD9-81ED-4DB2-BD59-A6C34878D82A}">
                    <a16:rowId xmlns:a16="http://schemas.microsoft.com/office/drawing/2014/main" val="10000"/>
                  </a:ext>
                </a:extLst>
              </a:tr>
              <a:tr h="28501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29230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27773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26953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650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9400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34396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854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have named arguments and values</a:t>
            </a:r>
          </a:p>
        </p:txBody>
      </p:sp>
      <p:sp>
        <p:nvSpPr>
          <p:cNvPr id="3" name="Content Placeholder 2"/>
          <p:cNvSpPr>
            <a:spLocks noGrp="1"/>
          </p:cNvSpPr>
          <p:nvPr>
            <p:ph idx="1"/>
          </p:nvPr>
        </p:nvSpPr>
        <p:spPr/>
        <p:txBody>
          <a:bodyPr/>
          <a:lstStyle/>
          <a:p>
            <a:r>
              <a:rPr lang="en-US" dirty="0"/>
              <a:t>Functions in R can hold arguments </a:t>
            </a:r>
          </a:p>
          <a:p>
            <a:pPr marL="0" indent="0">
              <a:buNone/>
            </a:pPr>
            <a:r>
              <a:rPr lang="en-US" dirty="0"/>
              <a:t>&gt;</a:t>
            </a:r>
            <a:r>
              <a:rPr lang="en-US" dirty="0" err="1"/>
              <a:t>mydata</a:t>
            </a:r>
            <a:r>
              <a:rPr lang="en-US" dirty="0"/>
              <a:t> &lt;-rnorm(100)</a:t>
            </a:r>
            <a:br>
              <a:rPr lang="en-US" dirty="0"/>
            </a:br>
            <a:r>
              <a:rPr lang="en-US" dirty="0"/>
              <a:t>&gt;</a:t>
            </a:r>
            <a:r>
              <a:rPr lang="en-US" dirty="0" err="1"/>
              <a:t>sd</a:t>
            </a:r>
            <a:r>
              <a:rPr lang="en-US" dirty="0"/>
              <a:t>(</a:t>
            </a:r>
            <a:r>
              <a:rPr lang="en-US" dirty="0" err="1"/>
              <a:t>mydata</a:t>
            </a:r>
            <a:r>
              <a:rPr lang="en-US" dirty="0"/>
              <a:t>)</a:t>
            </a:r>
            <a:br>
              <a:rPr lang="en-US" dirty="0"/>
            </a:br>
            <a:r>
              <a:rPr lang="en-US" dirty="0"/>
              <a:t>&gt;</a:t>
            </a:r>
            <a:r>
              <a:rPr lang="en-US" dirty="0" err="1"/>
              <a:t>sd</a:t>
            </a:r>
            <a:r>
              <a:rPr lang="en-US" dirty="0"/>
              <a:t>(x = </a:t>
            </a:r>
            <a:r>
              <a:rPr lang="en-US" dirty="0" err="1"/>
              <a:t>mydata</a:t>
            </a:r>
            <a:r>
              <a:rPr lang="en-US" dirty="0"/>
              <a:t>)</a:t>
            </a:r>
            <a:br>
              <a:rPr lang="en-US" dirty="0"/>
            </a:br>
            <a:r>
              <a:rPr lang="en-US" dirty="0"/>
              <a:t>&gt;</a:t>
            </a:r>
            <a:r>
              <a:rPr lang="en-US" dirty="0" err="1"/>
              <a:t>sd</a:t>
            </a:r>
            <a:r>
              <a:rPr lang="en-US" dirty="0"/>
              <a:t>(x = </a:t>
            </a:r>
            <a:r>
              <a:rPr lang="en-US" dirty="0" err="1"/>
              <a:t>mydata</a:t>
            </a:r>
            <a:r>
              <a:rPr lang="en-US" dirty="0"/>
              <a:t>, </a:t>
            </a:r>
            <a:r>
              <a:rPr lang="en-US" dirty="0" err="1"/>
              <a:t>na.rm</a:t>
            </a:r>
            <a:r>
              <a:rPr lang="en-US" dirty="0"/>
              <a:t> =FALSE)</a:t>
            </a:r>
          </a:p>
          <a:p>
            <a:pPr marL="0" indent="0">
              <a:buNone/>
            </a:pPr>
            <a:r>
              <a:rPr lang="en-US" dirty="0"/>
              <a:t>&gt;</a:t>
            </a:r>
            <a:r>
              <a:rPr lang="en-US" dirty="0" err="1"/>
              <a:t>sd</a:t>
            </a:r>
            <a:r>
              <a:rPr lang="en-US" dirty="0"/>
              <a:t>(</a:t>
            </a:r>
            <a:r>
              <a:rPr lang="en-US" dirty="0" err="1"/>
              <a:t>na.rm</a:t>
            </a:r>
            <a:r>
              <a:rPr lang="en-US" dirty="0"/>
              <a:t> = FALSE, x = </a:t>
            </a:r>
            <a:r>
              <a:rPr lang="en-US" dirty="0" err="1"/>
              <a:t>mydata</a:t>
            </a:r>
            <a:r>
              <a:rPr lang="en-US" dirty="0"/>
              <a:t>)</a:t>
            </a:r>
            <a:br>
              <a:rPr lang="en-US" dirty="0"/>
            </a:br>
            <a:r>
              <a:rPr lang="en-US" dirty="0"/>
              <a:t>&gt;</a:t>
            </a:r>
            <a:r>
              <a:rPr lang="en-US" dirty="0" err="1"/>
              <a:t>sd</a:t>
            </a:r>
            <a:r>
              <a:rPr lang="en-US" dirty="0"/>
              <a:t>(</a:t>
            </a:r>
            <a:r>
              <a:rPr lang="en-US" dirty="0" err="1"/>
              <a:t>na.rm</a:t>
            </a:r>
            <a:r>
              <a:rPr lang="en-US" dirty="0"/>
              <a:t> = FALSE, </a:t>
            </a:r>
            <a:r>
              <a:rPr lang="en-US" dirty="0" err="1"/>
              <a:t>mydata</a:t>
            </a:r>
            <a:r>
              <a:rPr lang="en-US" dirty="0"/>
              <a:t>)</a:t>
            </a:r>
          </a:p>
          <a:p>
            <a:pPr marL="0" indent="0">
              <a:buNone/>
            </a:pPr>
            <a:r>
              <a:rPr lang="en-US" b="1" dirty="0"/>
              <a:t>Syntax</a:t>
            </a:r>
            <a:r>
              <a:rPr lang="en-US" dirty="0"/>
              <a:t>:</a:t>
            </a:r>
            <a:br>
              <a:rPr lang="en-US" dirty="0"/>
            </a:br>
            <a:r>
              <a:rPr lang="en-US" dirty="0"/>
              <a:t>Even though it’s legal, I don’t recommend messing around with the order of the arguments too much, since it can lead to some confusion.</a:t>
            </a:r>
          </a:p>
        </p:txBody>
      </p:sp>
    </p:spTree>
    <p:extLst>
      <p:ext uri="{BB962C8B-B14F-4D97-AF65-F5344CB8AC3E}">
        <p14:creationId xmlns:p14="http://schemas.microsoft.com/office/powerpoint/2010/main" val="18094855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A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B</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339982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598162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981200" y="274638"/>
            <a:ext cx="8229600" cy="703262"/>
          </a:xfrm>
        </p:spPr>
        <p:txBody>
          <a:bodyPr>
            <a:normAutofit/>
          </a:bodyPr>
          <a:lstStyle/>
          <a:p>
            <a:r>
              <a:rPr lang="en-US" sz="3600" b="1" dirty="0">
                <a:latin typeface="Calibri" pitchFamily="34" charset="0"/>
                <a:cs typeface="Calibri" pitchFamily="34" charset="0"/>
              </a:rPr>
              <a:t>Using Boolean Logic</a:t>
            </a:r>
          </a:p>
        </p:txBody>
      </p:sp>
      <p:graphicFrame>
        <p:nvGraphicFramePr>
          <p:cNvPr id="200783" name="Group 79"/>
          <p:cNvGraphicFramePr>
            <a:graphicFrameLocks noGrp="1"/>
          </p:cNvGraphicFramePr>
          <p:nvPr>
            <p:ph idx="1"/>
            <p:extLst/>
          </p:nvPr>
        </p:nvGraphicFramePr>
        <p:xfrm>
          <a:off x="1720850" y="1600200"/>
          <a:ext cx="8751888" cy="2501902"/>
        </p:xfrm>
        <a:graphic>
          <a:graphicData uri="http://schemas.openxmlformats.org/drawingml/2006/table">
            <a:tbl>
              <a:tblPr firstRow="1" bandRow="1">
                <a:tableStyleId>{5C22544A-7EE6-4342-B048-85BDC9FD1C3A}</a:tableStyleId>
              </a:tblPr>
              <a:tblGrid>
                <a:gridCol w="793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698625">
                  <a:extLst>
                    <a:ext uri="{9D8B030D-6E8A-4147-A177-3AD203B41FA5}">
                      <a16:colId xmlns:a16="http://schemas.microsoft.com/office/drawing/2014/main" val="20005"/>
                    </a:ext>
                  </a:extLst>
                </a:gridCol>
                <a:gridCol w="2678113">
                  <a:extLst>
                    <a:ext uri="{9D8B030D-6E8A-4147-A177-3AD203B41FA5}">
                      <a16:colId xmlns:a16="http://schemas.microsoft.com/office/drawing/2014/main" val="20006"/>
                    </a:ext>
                  </a:extLst>
                </a:gridCol>
              </a:tblGrid>
              <a:tr h="541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Q</a:t>
                      </a:r>
                      <a:endParaRPr kumimoji="0" lang="en-US" sz="22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endParaRPr kumimoji="0" lang="en-US" sz="2200" b="1" i="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P </a:t>
                      </a:r>
                      <a:r>
                        <a:rPr kumimoji="0" lang="en-US" sz="2200" u="none" strike="noStrike" cap="none" normalizeH="0" baseline="0" dirty="0">
                          <a:ln>
                            <a:noFill/>
                          </a:ln>
                          <a:effectLst/>
                          <a:sym typeface="Symbol" pitchFamily="18" charset="2"/>
                        </a:rPr>
                        <a:t></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r>
                        <a:rPr kumimoji="0" lang="en-US" sz="2200" u="none" strike="noStrike" cap="none" normalizeH="0" baseline="0" dirty="0">
                          <a:ln>
                            <a:noFill/>
                          </a:ln>
                          <a:effectLst/>
                          <a:sym typeface="Symbol" pitchFamily="18" charset="2"/>
                        </a:rPr>
                        <a:t>Q)</a:t>
                      </a:r>
                      <a:r>
                        <a:rPr kumimoji="0" lang="en-US" sz="2200" u="none" strike="noStrike" cap="none" normalizeH="0" baseline="0" dirty="0">
                          <a:ln>
                            <a:noFill/>
                          </a:ln>
                          <a:effectLst/>
                        </a:rPr>
                        <a:t> </a:t>
                      </a: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0"/>
                  </a:ext>
                </a:extLst>
              </a:tr>
              <a:tr h="496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1"/>
                  </a:ext>
                </a:extLst>
              </a:tr>
              <a:tr h="5095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2"/>
                  </a:ext>
                </a:extLst>
              </a:tr>
              <a:tr h="4841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extLst>
                  <a:ext uri="{0D108BD9-81ED-4DB2-BD59-A6C34878D82A}">
                    <a16:rowId xmlns:a16="http://schemas.microsoft.com/office/drawing/2014/main" val="10003"/>
                  </a:ext>
                </a:extLst>
              </a:tr>
              <a:tr h="4699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
        <p:nvSpPr>
          <p:cNvPr id="2" name="TextBox 1"/>
          <p:cNvSpPr txBox="1"/>
          <p:nvPr/>
        </p:nvSpPr>
        <p:spPr>
          <a:xfrm>
            <a:off x="2971800" y="4800600"/>
            <a:ext cx="6324600" cy="523220"/>
          </a:xfrm>
          <a:prstGeom prst="rect">
            <a:avLst/>
          </a:prstGeom>
          <a:noFill/>
        </p:spPr>
        <p:txBody>
          <a:bodyPr wrap="square" rtlCol="0">
            <a:spAutoFit/>
          </a:bodyPr>
          <a:lstStyle/>
          <a:p>
            <a:pPr lvl="0"/>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a:t>
            </a:r>
            <a:r>
              <a:rPr lang="en-US" sz="2800" dirty="0"/>
              <a:t>P </a:t>
            </a:r>
            <a:r>
              <a:rPr lang="en-US" sz="2800" dirty="0">
                <a:sym typeface="Symbol" pitchFamily="18" charset="2"/>
              </a:rPr>
              <a:t></a:t>
            </a:r>
            <a:r>
              <a:rPr lang="en-US" sz="2800" dirty="0"/>
              <a:t> </a:t>
            </a:r>
            <a:r>
              <a:rPr lang="en-US" sz="2800" dirty="0">
                <a:sym typeface="Symbol" pitchFamily="18" charset="2"/>
              </a:rPr>
              <a:t>Q)</a:t>
            </a:r>
            <a:r>
              <a:rPr lang="en-US" sz="2800" dirty="0"/>
              <a:t> </a:t>
            </a:r>
            <a:r>
              <a:rPr lang="en-US" sz="2800" dirty="0">
                <a:sym typeface="Symbol" pitchFamily="18" charset="2"/>
              </a:rPr>
              <a:t>Q)</a:t>
            </a:r>
            <a:r>
              <a:rPr lang="en-US" sz="2800" dirty="0"/>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839677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981200" y="274638"/>
            <a:ext cx="8229600" cy="692150"/>
          </a:xfrm>
        </p:spPr>
        <p:txBody>
          <a:bodyPr>
            <a:normAutofit/>
          </a:bodyPr>
          <a:lstStyle/>
          <a:p>
            <a:r>
              <a:rPr lang="en-US" sz="3600" b="1" dirty="0">
                <a:latin typeface="Calibri" pitchFamily="34" charset="0"/>
                <a:cs typeface="Calibri" pitchFamily="34" charset="0"/>
              </a:rPr>
              <a:t>Another Example</a:t>
            </a:r>
          </a:p>
        </p:txBody>
      </p:sp>
      <p:graphicFrame>
        <p:nvGraphicFramePr>
          <p:cNvPr id="201856" name="Group 128"/>
          <p:cNvGraphicFramePr>
            <a:graphicFrameLocks noGrp="1"/>
          </p:cNvGraphicFramePr>
          <p:nvPr>
            <p:ph idx="1"/>
            <p:extLst/>
          </p:nvPr>
        </p:nvGraphicFramePr>
        <p:xfrm>
          <a:off x="1905001" y="1066801"/>
          <a:ext cx="8547099" cy="3788413"/>
        </p:xfrm>
        <a:graphic>
          <a:graphicData uri="http://schemas.openxmlformats.org/drawingml/2006/table">
            <a:tbl>
              <a:tblPr firstRow="1" bandRow="1">
                <a:tableStyleId>{5C22544A-7EE6-4342-B048-85BDC9FD1C3A}</a:tableStyleId>
              </a:tblPr>
              <a:tblGrid>
                <a:gridCol w="1027169">
                  <a:extLst>
                    <a:ext uri="{9D8B030D-6E8A-4147-A177-3AD203B41FA5}">
                      <a16:colId xmlns:a16="http://schemas.microsoft.com/office/drawing/2014/main" val="20000"/>
                    </a:ext>
                  </a:extLst>
                </a:gridCol>
                <a:gridCol w="1027168">
                  <a:extLst>
                    <a:ext uri="{9D8B030D-6E8A-4147-A177-3AD203B41FA5}">
                      <a16:colId xmlns:a16="http://schemas.microsoft.com/office/drawing/2014/main" val="20001"/>
                    </a:ext>
                  </a:extLst>
                </a:gridCol>
                <a:gridCol w="1027169">
                  <a:extLst>
                    <a:ext uri="{9D8B030D-6E8A-4147-A177-3AD203B41FA5}">
                      <a16:colId xmlns:a16="http://schemas.microsoft.com/office/drawing/2014/main" val="20002"/>
                    </a:ext>
                  </a:extLst>
                </a:gridCol>
                <a:gridCol w="967813">
                  <a:extLst>
                    <a:ext uri="{9D8B030D-6E8A-4147-A177-3AD203B41FA5}">
                      <a16:colId xmlns:a16="http://schemas.microsoft.com/office/drawing/2014/main" val="20003"/>
                    </a:ext>
                  </a:extLst>
                </a:gridCol>
                <a:gridCol w="1028818">
                  <a:extLst>
                    <a:ext uri="{9D8B030D-6E8A-4147-A177-3AD203B41FA5}">
                      <a16:colId xmlns:a16="http://schemas.microsoft.com/office/drawing/2014/main" val="20004"/>
                    </a:ext>
                  </a:extLst>
                </a:gridCol>
                <a:gridCol w="949678">
                  <a:extLst>
                    <a:ext uri="{9D8B030D-6E8A-4147-A177-3AD203B41FA5}">
                      <a16:colId xmlns:a16="http://schemas.microsoft.com/office/drawing/2014/main" val="20005"/>
                    </a:ext>
                  </a:extLst>
                </a:gridCol>
                <a:gridCol w="2519284">
                  <a:extLst>
                    <a:ext uri="{9D8B030D-6E8A-4147-A177-3AD203B41FA5}">
                      <a16:colId xmlns:a16="http://schemas.microsoft.com/office/drawing/2014/main" val="20006"/>
                    </a:ext>
                  </a:extLst>
                </a:gridCol>
              </a:tblGrid>
              <a:tr h="4381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rPr>
                        <a:t>E</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rPr>
                        <a:t>H</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cs typeface="+mn-cs"/>
                          <a:sym typeface="Symbol" pitchFamily="18" charset="2"/>
                        </a:rPr>
                        <a:t>N</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S</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E </a:t>
                      </a:r>
                      <a:r>
                        <a:rPr kumimoji="0" lang="en-US" sz="2400" b="1" i="0" u="none" strike="noStrike" cap="none" normalizeH="0" baseline="0" dirty="0">
                          <a:ln>
                            <a:noFill/>
                          </a:ln>
                          <a:solidFill>
                            <a:schemeClr val="lt1"/>
                          </a:solidFill>
                          <a:effectLst/>
                          <a:latin typeface="+mn-lt"/>
                          <a:cs typeface="+mn-cs"/>
                          <a:sym typeface="Symbol"/>
                        </a:rPr>
                        <a:t> H</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((E </a:t>
                      </a:r>
                      <a:r>
                        <a:rPr kumimoji="0" lang="en-US" sz="2400" b="1" i="0" u="none" strike="noStrike" cap="none" normalizeH="0" baseline="0" dirty="0">
                          <a:ln>
                            <a:noFill/>
                          </a:ln>
                          <a:solidFill>
                            <a:schemeClr val="lt1"/>
                          </a:solidFill>
                          <a:effectLst/>
                          <a:latin typeface="+mn-lt"/>
                          <a:cs typeface="+mn-cs"/>
                          <a:sym typeface="Symbol"/>
                        </a:rPr>
                        <a:t> H)  N  S</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extLst>
                  <a:ext uri="{0D108BD9-81ED-4DB2-BD59-A6C34878D82A}">
                    <a16:rowId xmlns:a16="http://schemas.microsoft.com/office/drawing/2014/main" val="10000"/>
                  </a:ext>
                </a:extLst>
              </a:tr>
              <a:tr h="374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905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366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bl>
          </a:graphicData>
        </a:graphic>
      </p:graphicFrame>
      <p:sp>
        <p:nvSpPr>
          <p:cNvPr id="5" name="TextBox 4"/>
          <p:cNvSpPr txBox="1"/>
          <p:nvPr/>
        </p:nvSpPr>
        <p:spPr>
          <a:xfrm>
            <a:off x="5643087" y="4876801"/>
            <a:ext cx="329453" cy="1200329"/>
          </a:xfrm>
          <a:prstGeom prst="rect">
            <a:avLst/>
          </a:prstGeom>
          <a:noFill/>
        </p:spPr>
        <p:txBody>
          <a:bodyPr wrap="square" rtlCol="0">
            <a:spAutoFit/>
          </a:bodyPr>
          <a:lstStyle/>
          <a:p>
            <a:r>
              <a:rPr lang="en-US" sz="2400" dirty="0">
                <a:sym typeface="Symbol"/>
              </a:rPr>
              <a:t></a:t>
            </a:r>
            <a:endParaRPr lang="en-US" sz="2400" dirty="0"/>
          </a:p>
        </p:txBody>
      </p:sp>
    </p:spTree>
    <p:extLst>
      <p:ext uri="{BB962C8B-B14F-4D97-AF65-F5344CB8AC3E}">
        <p14:creationId xmlns:p14="http://schemas.microsoft.com/office/powerpoint/2010/main" val="212849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981200" y="274638"/>
            <a:ext cx="8229600" cy="692150"/>
          </a:xfrm>
        </p:spPr>
        <p:txBody>
          <a:bodyPr>
            <a:normAutofit/>
          </a:bodyPr>
          <a:lstStyle/>
          <a:p>
            <a:r>
              <a:rPr lang="en-US" sz="3600" b="1" dirty="0">
                <a:latin typeface="Calibri" pitchFamily="34" charset="0"/>
                <a:cs typeface="Calibri" pitchFamily="34" charset="0"/>
              </a:rPr>
              <a:t>Another Example</a:t>
            </a:r>
          </a:p>
        </p:txBody>
      </p:sp>
      <p:graphicFrame>
        <p:nvGraphicFramePr>
          <p:cNvPr id="201856" name="Group 128"/>
          <p:cNvGraphicFramePr>
            <a:graphicFrameLocks noGrp="1"/>
          </p:cNvGraphicFramePr>
          <p:nvPr>
            <p:ph idx="1"/>
            <p:extLst/>
          </p:nvPr>
        </p:nvGraphicFramePr>
        <p:xfrm>
          <a:off x="1905001" y="1066801"/>
          <a:ext cx="8547099" cy="3788413"/>
        </p:xfrm>
        <a:graphic>
          <a:graphicData uri="http://schemas.openxmlformats.org/drawingml/2006/table">
            <a:tbl>
              <a:tblPr firstRow="1" bandRow="1">
                <a:tableStyleId>{5C22544A-7EE6-4342-B048-85BDC9FD1C3A}</a:tableStyleId>
              </a:tblPr>
              <a:tblGrid>
                <a:gridCol w="1027169">
                  <a:extLst>
                    <a:ext uri="{9D8B030D-6E8A-4147-A177-3AD203B41FA5}">
                      <a16:colId xmlns:a16="http://schemas.microsoft.com/office/drawing/2014/main" val="20000"/>
                    </a:ext>
                  </a:extLst>
                </a:gridCol>
                <a:gridCol w="1027168">
                  <a:extLst>
                    <a:ext uri="{9D8B030D-6E8A-4147-A177-3AD203B41FA5}">
                      <a16:colId xmlns:a16="http://schemas.microsoft.com/office/drawing/2014/main" val="20001"/>
                    </a:ext>
                  </a:extLst>
                </a:gridCol>
                <a:gridCol w="1027169">
                  <a:extLst>
                    <a:ext uri="{9D8B030D-6E8A-4147-A177-3AD203B41FA5}">
                      <a16:colId xmlns:a16="http://schemas.microsoft.com/office/drawing/2014/main" val="20002"/>
                    </a:ext>
                  </a:extLst>
                </a:gridCol>
                <a:gridCol w="967813">
                  <a:extLst>
                    <a:ext uri="{9D8B030D-6E8A-4147-A177-3AD203B41FA5}">
                      <a16:colId xmlns:a16="http://schemas.microsoft.com/office/drawing/2014/main" val="20003"/>
                    </a:ext>
                  </a:extLst>
                </a:gridCol>
                <a:gridCol w="1028818">
                  <a:extLst>
                    <a:ext uri="{9D8B030D-6E8A-4147-A177-3AD203B41FA5}">
                      <a16:colId xmlns:a16="http://schemas.microsoft.com/office/drawing/2014/main" val="20004"/>
                    </a:ext>
                  </a:extLst>
                </a:gridCol>
                <a:gridCol w="949678">
                  <a:extLst>
                    <a:ext uri="{9D8B030D-6E8A-4147-A177-3AD203B41FA5}">
                      <a16:colId xmlns:a16="http://schemas.microsoft.com/office/drawing/2014/main" val="20005"/>
                    </a:ext>
                  </a:extLst>
                </a:gridCol>
                <a:gridCol w="2519284">
                  <a:extLst>
                    <a:ext uri="{9D8B030D-6E8A-4147-A177-3AD203B41FA5}">
                      <a16:colId xmlns:a16="http://schemas.microsoft.com/office/drawing/2014/main" val="20006"/>
                    </a:ext>
                  </a:extLst>
                </a:gridCol>
              </a:tblGrid>
              <a:tr h="4381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rPr>
                        <a:t>E</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rPr>
                        <a:t>H</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lt1"/>
                          </a:solidFill>
                          <a:effectLst/>
                          <a:latin typeface="+mn-lt"/>
                          <a:cs typeface="+mn-cs"/>
                          <a:sym typeface="Symbol" pitchFamily="18" charset="2"/>
                        </a:rPr>
                        <a:t>N</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S</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E </a:t>
                      </a:r>
                      <a:r>
                        <a:rPr kumimoji="0" lang="en-US" sz="2400" b="1" i="0" u="none" strike="noStrike" cap="none" normalizeH="0" baseline="0" dirty="0">
                          <a:ln>
                            <a:noFill/>
                          </a:ln>
                          <a:solidFill>
                            <a:schemeClr val="lt1"/>
                          </a:solidFill>
                          <a:effectLst/>
                          <a:latin typeface="+mn-lt"/>
                          <a:cs typeface="+mn-cs"/>
                          <a:sym typeface="Symbol"/>
                        </a:rPr>
                        <a:t> H</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a:ln>
                            <a:noFill/>
                          </a:ln>
                          <a:solidFill>
                            <a:schemeClr val="lt1"/>
                          </a:solidFill>
                          <a:effectLst/>
                          <a:latin typeface="+mn-lt"/>
                          <a:cs typeface="+mn-cs"/>
                          <a:sym typeface="Symbol" pitchFamily="18" charset="2"/>
                        </a:rPr>
                        <a:t>((E </a:t>
                      </a:r>
                      <a:r>
                        <a:rPr kumimoji="0" lang="en-US" sz="2400" b="1" i="0" u="none" strike="noStrike" cap="none" normalizeH="0" baseline="0" dirty="0">
                          <a:ln>
                            <a:noFill/>
                          </a:ln>
                          <a:solidFill>
                            <a:schemeClr val="lt1"/>
                          </a:solidFill>
                          <a:effectLst/>
                          <a:latin typeface="+mn-lt"/>
                          <a:cs typeface="+mn-cs"/>
                          <a:sym typeface="Symbol"/>
                        </a:rPr>
                        <a:t> H)  N  S</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extLst>
                  <a:ext uri="{0D108BD9-81ED-4DB2-BD59-A6C34878D82A}">
                    <a16:rowId xmlns:a16="http://schemas.microsoft.com/office/drawing/2014/main" val="10000"/>
                  </a:ext>
                </a:extLst>
              </a:tr>
              <a:tr h="374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905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366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3667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bl>
          </a:graphicData>
        </a:graphic>
      </p:graphicFrame>
      <p:sp>
        <p:nvSpPr>
          <p:cNvPr id="5" name="TextBox 4"/>
          <p:cNvSpPr txBox="1"/>
          <p:nvPr/>
        </p:nvSpPr>
        <p:spPr>
          <a:xfrm>
            <a:off x="5643087" y="4876801"/>
            <a:ext cx="329453" cy="1200329"/>
          </a:xfrm>
          <a:prstGeom prst="rect">
            <a:avLst/>
          </a:prstGeom>
          <a:noFill/>
        </p:spPr>
        <p:txBody>
          <a:bodyPr wrap="square" rtlCol="0">
            <a:spAutoFit/>
          </a:bodyPr>
          <a:lstStyle/>
          <a:p>
            <a:r>
              <a:rPr lang="en-US" sz="2400" dirty="0">
                <a:sym typeface="Symbol"/>
              </a:rPr>
              <a:t></a:t>
            </a:r>
            <a:endParaRPr lang="en-US" sz="2400" dirty="0"/>
          </a:p>
        </p:txBody>
      </p:sp>
      <p:sp>
        <p:nvSpPr>
          <p:cNvPr id="2" name="TextBox 1"/>
          <p:cNvSpPr txBox="1"/>
          <p:nvPr/>
        </p:nvSpPr>
        <p:spPr>
          <a:xfrm>
            <a:off x="1752600" y="6229530"/>
            <a:ext cx="8915400" cy="461665"/>
          </a:xfrm>
          <a:prstGeom prst="rect">
            <a:avLst/>
          </a:prstGeom>
          <a:noFill/>
        </p:spPr>
        <p:txBody>
          <a:bodyPr wrap="square" rtlCol="0">
            <a:spAutoFit/>
          </a:bodyPr>
          <a:lstStyle/>
          <a:p>
            <a:pPr lvl="0"/>
            <a:r>
              <a:rPr lang="en-US" sz="2400" dirty="0"/>
              <a:t>((Exhausted </a:t>
            </a:r>
            <a:r>
              <a:rPr lang="en-US" sz="2400" dirty="0">
                <a:sym typeface="Symbol"/>
              </a:rPr>
              <a:t> HidingPlaceNearby)  Nightime)  StopToSleep</a:t>
            </a:r>
            <a:endParaRPr lang="en-US" sz="2400" dirty="0"/>
          </a:p>
        </p:txBody>
      </p:sp>
    </p:spTree>
    <p:extLst>
      <p:ext uri="{BB962C8B-B14F-4D97-AF65-F5344CB8AC3E}">
        <p14:creationId xmlns:p14="http://schemas.microsoft.com/office/powerpoint/2010/main" val="2138545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981200" y="274638"/>
            <a:ext cx="8229600" cy="679450"/>
          </a:xfrm>
        </p:spPr>
        <p:txBody>
          <a:bodyPr>
            <a:normAutofit/>
          </a:bodyPr>
          <a:lstStyle/>
          <a:p>
            <a:r>
              <a:rPr lang="en-US" sz="3600" b="1" dirty="0">
                <a:latin typeface="Calibri" pitchFamily="34" charset="0"/>
                <a:cs typeface="Calibri" pitchFamily="34" charset="0"/>
              </a:rPr>
              <a:t>Boolean Logic</a:t>
            </a:r>
          </a:p>
        </p:txBody>
      </p:sp>
      <p:graphicFrame>
        <p:nvGraphicFramePr>
          <p:cNvPr id="182331" name="Group 59"/>
          <p:cNvGraphicFramePr>
            <a:graphicFrameLocks noGrp="1"/>
          </p:cNvGraphicFramePr>
          <p:nvPr>
            <p:ph idx="1"/>
            <p:extLst/>
          </p:nvPr>
        </p:nvGraphicFramePr>
        <p:xfrm>
          <a:off x="2667000" y="1981200"/>
          <a:ext cx="6858002" cy="1920240"/>
        </p:xfrm>
        <a:graphic>
          <a:graphicData uri="http://schemas.openxmlformats.org/drawingml/2006/table">
            <a:tbl>
              <a:tblPr firstRow="1" bandRow="1">
                <a:tableStyleId>{5C22544A-7EE6-4342-B048-85BDC9FD1C3A}</a:tableStyleId>
              </a:tblPr>
              <a:tblGrid>
                <a:gridCol w="824178">
                  <a:extLst>
                    <a:ext uri="{9D8B030D-6E8A-4147-A177-3AD203B41FA5}">
                      <a16:colId xmlns:a16="http://schemas.microsoft.com/office/drawing/2014/main" val="20000"/>
                    </a:ext>
                  </a:extLst>
                </a:gridCol>
                <a:gridCol w="824177">
                  <a:extLst>
                    <a:ext uri="{9D8B030D-6E8A-4147-A177-3AD203B41FA5}">
                      <a16:colId xmlns:a16="http://schemas.microsoft.com/office/drawing/2014/main" val="20001"/>
                    </a:ext>
                  </a:extLst>
                </a:gridCol>
                <a:gridCol w="824178">
                  <a:extLst>
                    <a:ext uri="{9D8B030D-6E8A-4147-A177-3AD203B41FA5}">
                      <a16:colId xmlns:a16="http://schemas.microsoft.com/office/drawing/2014/main" val="20002"/>
                    </a:ext>
                  </a:extLst>
                </a:gridCol>
                <a:gridCol w="1013354">
                  <a:extLst>
                    <a:ext uri="{9D8B030D-6E8A-4147-A177-3AD203B41FA5}">
                      <a16:colId xmlns:a16="http://schemas.microsoft.com/office/drawing/2014/main" val="20003"/>
                    </a:ext>
                  </a:extLst>
                </a:gridCol>
                <a:gridCol w="1123156">
                  <a:extLst>
                    <a:ext uri="{9D8B030D-6E8A-4147-A177-3AD203B41FA5}">
                      <a16:colId xmlns:a16="http://schemas.microsoft.com/office/drawing/2014/main" val="20004"/>
                    </a:ext>
                  </a:extLst>
                </a:gridCol>
                <a:gridCol w="1125803">
                  <a:extLst>
                    <a:ext uri="{9D8B030D-6E8A-4147-A177-3AD203B41FA5}">
                      <a16:colId xmlns:a16="http://schemas.microsoft.com/office/drawing/2014/main" val="20005"/>
                    </a:ext>
                  </a:extLst>
                </a:gridCol>
                <a:gridCol w="1123156">
                  <a:extLst>
                    <a:ext uri="{9D8B030D-6E8A-4147-A177-3AD203B41FA5}">
                      <a16:colId xmlns:a16="http://schemas.microsoft.com/office/drawing/2014/main" val="20006"/>
                    </a:ext>
                  </a:extLst>
                </a:gridCol>
              </a:tblGrid>
              <a:tr h="31051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P</a:t>
                      </a:r>
                      <a:endParaRPr kumimoji="0" lang="en-US" sz="2400" b="0" i="0"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Q</a:t>
                      </a:r>
                      <a:endParaRPr kumimoji="0" lang="en-US" sz="2400" b="0" i="0"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P</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rPr>
                        <a:t>P </a:t>
                      </a:r>
                      <a:r>
                        <a:rPr kumimoji="0" lang="en-US" sz="2400" u="none" strike="noStrike" cap="none" normalizeH="0" baseline="0" dirty="0">
                          <a:ln>
                            <a:noFill/>
                          </a:ln>
                          <a:effectLst/>
                          <a:sym typeface="Symbol" pitchFamily="18" charset="2"/>
                        </a:rPr>
                        <a:t></a:t>
                      </a:r>
                      <a:r>
                        <a:rPr kumimoji="0" lang="en-US" sz="2400" u="none" strike="noStrike" cap="none" normalizeH="0" baseline="0" dirty="0">
                          <a:ln>
                            <a:noFill/>
                          </a:ln>
                          <a:effectLst/>
                        </a:rPr>
                        <a:t> </a:t>
                      </a:r>
                      <a:r>
                        <a:rPr kumimoji="0" lang="en-US" sz="2400" u="none" strike="noStrike" cap="none" normalizeH="0" baseline="0" dirty="0">
                          <a:ln>
                            <a:noFill/>
                          </a:ln>
                          <a:effectLst/>
                          <a:sym typeface="Symbol" pitchFamily="18" charset="2"/>
                        </a:rPr>
                        <a:t>Q</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 </a:t>
                      </a:r>
                      <a:r>
                        <a:rPr kumimoji="0" lang="en-US" sz="2400" u="none" strike="noStrike" cap="none" normalizeH="0" baseline="0">
                          <a:ln>
                            <a:noFill/>
                          </a:ln>
                          <a:effectLst/>
                          <a:sym typeface="Symbol" pitchFamily="18" charset="2"/>
                        </a:rPr>
                        <a:t></a:t>
                      </a:r>
                      <a:r>
                        <a:rPr kumimoji="0" lang="en-US" sz="2400" u="none" strike="noStrike" cap="none" normalizeH="0" baseline="0">
                          <a:ln>
                            <a:noFill/>
                          </a:ln>
                          <a:effectLst/>
                        </a:rPr>
                        <a:t> </a:t>
                      </a:r>
                      <a:r>
                        <a:rPr kumimoji="0" lang="en-US" sz="2400" u="none" strike="noStrike" cap="none" normalizeH="0" baseline="0">
                          <a:ln>
                            <a:noFill/>
                          </a:ln>
                          <a:effectLst/>
                          <a:sym typeface="Symbol" pitchFamily="18" charset="2"/>
                        </a:rPr>
                        <a:t>Q</a:t>
                      </a:r>
                      <a:endParaRPr kumimoji="0" lang="en-US" sz="2400" b="1" i="0" u="none" strike="noStrike" cap="none" normalizeH="0" baseline="0">
                        <a:ln>
                          <a:noFill/>
                        </a:ln>
                        <a:solidFill>
                          <a:schemeClr val="tx1"/>
                        </a:solidFill>
                        <a:effectLst/>
                        <a:latin typeface="Times New Roman" pitchFamily="18" charset="0"/>
                        <a:cs typeface="Times New Roman" pitchFamily="18" charset="0"/>
                        <a:sym typeface="Symbol" pitchFamily="18" charset="2"/>
                      </a:endParaRPr>
                    </a:p>
                  </a:txBody>
                  <a:tcPr horzOverflow="overflow"/>
                </a:tc>
                <a:extLst>
                  <a:ext uri="{0D108BD9-81ED-4DB2-BD59-A6C34878D82A}">
                    <a16:rowId xmlns:a16="http://schemas.microsoft.com/office/drawing/2014/main" val="10000"/>
                  </a:ext>
                </a:extLst>
              </a:tr>
              <a:tr h="28501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29230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27773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False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26953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True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a:ln>
                            <a:noFill/>
                          </a:ln>
                          <a:effectLst/>
                        </a:rPr>
                        <a:t>False</a:t>
                      </a:r>
                      <a:endParaRPr kumimoji="0" lang="en-US" sz="1800" b="0" i="1" u="none" strike="noStrike" cap="none" normalizeH="0" baseline="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i="1" u="none" strike="noStrike" cap="none" normalizeH="0" baseline="0" dirty="0">
                          <a:ln>
                            <a:noFill/>
                          </a:ln>
                          <a:effectLst/>
                        </a:rPr>
                        <a:t>True</a:t>
                      </a:r>
                      <a:endParaRPr kumimoji="0" lang="en-US" sz="1800" b="0" i="1"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2210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 in 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48288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X &amp;&amp; Y</a:t>
                      </a:r>
                    </a:p>
                  </a:txBody>
                  <a:tcPr/>
                </a:tc>
                <a:tc>
                  <a:txBody>
                    <a:bodyPr/>
                    <a:lstStyle/>
                    <a:p>
                      <a:r>
                        <a:rPr lang="en-US" dirty="0"/>
                        <a:t>Boolean and for scalars</a:t>
                      </a:r>
                    </a:p>
                  </a:txBody>
                  <a:tcPr/>
                </a:tc>
                <a:extLst>
                  <a:ext uri="{0D108BD9-81ED-4DB2-BD59-A6C34878D82A}">
                    <a16:rowId xmlns:a16="http://schemas.microsoft.com/office/drawing/2014/main" val="10000"/>
                  </a:ext>
                </a:extLst>
              </a:tr>
              <a:tr h="370840">
                <a:tc>
                  <a:txBody>
                    <a:bodyPr/>
                    <a:lstStyle/>
                    <a:p>
                      <a:r>
                        <a:rPr lang="en-US" dirty="0"/>
                        <a:t>X ||</a:t>
                      </a:r>
                      <a:r>
                        <a:rPr lang="en-US" baseline="0" dirty="0"/>
                        <a:t> Y</a:t>
                      </a:r>
                      <a:endParaRPr lang="en-US" dirty="0"/>
                    </a:p>
                  </a:txBody>
                  <a:tcPr/>
                </a:tc>
                <a:tc>
                  <a:txBody>
                    <a:bodyPr/>
                    <a:lstStyle/>
                    <a:p>
                      <a:r>
                        <a:rPr lang="en-US" dirty="0"/>
                        <a:t>Boolean or for scalars</a:t>
                      </a:r>
                    </a:p>
                  </a:txBody>
                  <a:tcPr/>
                </a:tc>
                <a:extLst>
                  <a:ext uri="{0D108BD9-81ED-4DB2-BD59-A6C34878D82A}">
                    <a16:rowId xmlns:a16="http://schemas.microsoft.com/office/drawing/2014/main" val="10001"/>
                  </a:ext>
                </a:extLst>
              </a:tr>
              <a:tr h="370840">
                <a:tc>
                  <a:txBody>
                    <a:bodyPr/>
                    <a:lstStyle/>
                    <a:p>
                      <a:r>
                        <a:rPr lang="en-US" dirty="0"/>
                        <a:t>X  &amp; Y</a:t>
                      </a:r>
                    </a:p>
                  </a:txBody>
                  <a:tcPr/>
                </a:tc>
                <a:tc>
                  <a:txBody>
                    <a:bodyPr/>
                    <a:lstStyle/>
                    <a:p>
                      <a:r>
                        <a:rPr lang="en-US" dirty="0"/>
                        <a:t>Boolean and</a:t>
                      </a:r>
                      <a:r>
                        <a:rPr lang="en-US" baseline="0" dirty="0"/>
                        <a:t> for vectors ( vector, x, y, results)  </a:t>
                      </a:r>
                      <a:endParaRPr lang="en-US" dirty="0"/>
                    </a:p>
                  </a:txBody>
                  <a:tcPr/>
                </a:tc>
                <a:extLst>
                  <a:ext uri="{0D108BD9-81ED-4DB2-BD59-A6C34878D82A}">
                    <a16:rowId xmlns:a16="http://schemas.microsoft.com/office/drawing/2014/main" val="10002"/>
                  </a:ext>
                </a:extLst>
              </a:tr>
              <a:tr h="370840">
                <a:tc>
                  <a:txBody>
                    <a:bodyPr/>
                    <a:lstStyle/>
                    <a:p>
                      <a:r>
                        <a:rPr lang="en-US" dirty="0"/>
                        <a:t>X |</a:t>
                      </a:r>
                      <a:r>
                        <a:rPr lang="en-US" baseline="0" dirty="0"/>
                        <a:t> Y</a:t>
                      </a:r>
                      <a:endParaRPr lang="en-US" dirty="0"/>
                    </a:p>
                  </a:txBody>
                  <a:tcPr/>
                </a:tc>
                <a:tc>
                  <a:txBody>
                    <a:bodyPr/>
                    <a:lstStyle/>
                    <a:p>
                      <a:r>
                        <a:rPr lang="en-US" dirty="0"/>
                        <a:t>Boolean</a:t>
                      </a:r>
                      <a:r>
                        <a:rPr lang="en-US" baseline="0" dirty="0"/>
                        <a:t> or for vector</a:t>
                      </a:r>
                      <a:endParaRPr lang="en-US" dirty="0"/>
                    </a:p>
                  </a:txBody>
                  <a:tcPr/>
                </a:tc>
                <a:extLst>
                  <a:ext uri="{0D108BD9-81ED-4DB2-BD59-A6C34878D82A}">
                    <a16:rowId xmlns:a16="http://schemas.microsoft.com/office/drawing/2014/main" val="10003"/>
                  </a:ext>
                </a:extLst>
              </a:tr>
              <a:tr h="370840">
                <a:tc>
                  <a:txBody>
                    <a:bodyPr/>
                    <a:lstStyle/>
                    <a:p>
                      <a:r>
                        <a:rPr lang="en-US" dirty="0"/>
                        <a:t>! x</a:t>
                      </a:r>
                    </a:p>
                  </a:txBody>
                  <a:tcPr/>
                </a:tc>
                <a:tc>
                  <a:txBody>
                    <a:bodyPr/>
                    <a:lstStyle/>
                    <a:p>
                      <a:r>
                        <a:rPr lang="en-US" dirty="0"/>
                        <a:t>Boolean negation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5036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outlines for Boolean values in R</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boolean</a:t>
            </a:r>
            <a:r>
              <a:rPr lang="en-US" dirty="0"/>
              <a:t> values are TRUE and FALSE. They can be abbreviated to T and F, but must be capitalized. </a:t>
            </a:r>
          </a:p>
          <a:p>
            <a:pPr marL="0" indent="0">
              <a:buNone/>
            </a:pPr>
            <a:r>
              <a:rPr lang="en-US" dirty="0"/>
              <a:t>&gt; 1 &lt; 2</a:t>
            </a:r>
            <a:br>
              <a:rPr lang="en-US" dirty="0"/>
            </a:br>
            <a:r>
              <a:rPr lang="en-US" dirty="0"/>
              <a:t>[1] TRUE</a:t>
            </a:r>
            <a:br>
              <a:rPr lang="en-US" dirty="0"/>
            </a:br>
            <a:r>
              <a:rPr lang="en-US" dirty="0"/>
              <a:t>&gt;(1 &lt; 2) * (3 &lt; 4) * (5 &lt; 1)</a:t>
            </a:r>
            <a:br>
              <a:rPr lang="en-US" dirty="0"/>
            </a:br>
            <a:r>
              <a:rPr lang="en-US" dirty="0"/>
              <a:t>[1]0</a:t>
            </a:r>
            <a:br>
              <a:rPr lang="en-US" dirty="0"/>
            </a:br>
            <a:r>
              <a:rPr lang="en-US" dirty="0"/>
              <a:t>&gt; (1 &lt; 2) == TRUE</a:t>
            </a:r>
          </a:p>
          <a:p>
            <a:pPr marL="0" indent="0">
              <a:buNone/>
            </a:pPr>
            <a:r>
              <a:rPr lang="en-US" dirty="0"/>
              <a:t>[1] TRUE</a:t>
            </a:r>
            <a:br>
              <a:rPr lang="en-US" dirty="0"/>
            </a:br>
            <a:r>
              <a:rPr lang="en-US" dirty="0"/>
              <a:t>&gt;(1 &lt;2 ) == 1</a:t>
            </a:r>
            <a:br>
              <a:rPr lang="en-US" dirty="0"/>
            </a:br>
            <a:r>
              <a:rPr lang="en-US" dirty="0"/>
              <a:t>[1] TRUE </a:t>
            </a:r>
            <a:br>
              <a:rPr lang="en-US" dirty="0"/>
            </a:br>
            <a:br>
              <a:rPr lang="en-US" dirty="0"/>
            </a:br>
            <a:r>
              <a:rPr lang="en-US" dirty="0"/>
              <a:t>According to </a:t>
            </a:r>
            <a:r>
              <a:rPr lang="en-US" dirty="0" err="1"/>
              <a:t>Matloff</a:t>
            </a:r>
            <a:r>
              <a:rPr lang="en-US" dirty="0"/>
              <a:t>, you can invent your own operators! Just write a function whose name begins and ends with % </a:t>
            </a:r>
          </a:p>
          <a:p>
            <a:pPr marL="0" indent="0">
              <a:buNone/>
            </a:pPr>
            <a:endParaRPr lang="en-US" dirty="0"/>
          </a:p>
        </p:txBody>
      </p:sp>
    </p:spTree>
    <p:extLst>
      <p:ext uri="{BB962C8B-B14F-4D97-AF65-F5344CB8AC3E}">
        <p14:creationId xmlns:p14="http://schemas.microsoft.com/office/powerpoint/2010/main" val="35261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functions</a:t>
            </a:r>
          </a:p>
        </p:txBody>
      </p:sp>
      <p:sp>
        <p:nvSpPr>
          <p:cNvPr id="3" name="Content Placeholder 2"/>
          <p:cNvSpPr>
            <a:spLocks noGrp="1"/>
          </p:cNvSpPr>
          <p:nvPr>
            <p:ph idx="1"/>
          </p:nvPr>
        </p:nvSpPr>
        <p:spPr>
          <a:xfrm>
            <a:off x="248356" y="1690688"/>
            <a:ext cx="11105444" cy="4789134"/>
          </a:xfrm>
        </p:spPr>
        <p:txBody>
          <a:bodyPr>
            <a:normAutofit fontScale="25000" lnSpcReduction="20000"/>
          </a:bodyPr>
          <a:lstStyle/>
          <a:p>
            <a:r>
              <a:rPr lang="en-US" sz="4300" dirty="0"/>
              <a:t>When calling a function you can specify arguments by position, by complete name, or by partial name. Arguments are matched first by exact name (perfect matching), then by prefix matching, and finally by position.</a:t>
            </a:r>
          </a:p>
          <a:p>
            <a:pPr marL="0" indent="0">
              <a:buNone/>
            </a:pPr>
            <a:r>
              <a:rPr lang="en-US" sz="4000" dirty="0"/>
              <a:t>f &lt;- function(</a:t>
            </a:r>
            <a:r>
              <a:rPr lang="en-US" sz="4000" dirty="0" err="1"/>
              <a:t>abcdef</a:t>
            </a:r>
            <a:r>
              <a:rPr lang="en-US" sz="4000" dirty="0"/>
              <a:t>, bcde1, bcde2) {</a:t>
            </a:r>
            <a:br>
              <a:rPr lang="en-US" sz="4000" dirty="0"/>
            </a:br>
            <a:r>
              <a:rPr lang="en-US" sz="4000" dirty="0"/>
              <a:t>  </a:t>
            </a:r>
            <a:r>
              <a:rPr lang="cs-CZ" sz="4000" b="1" dirty="0"/>
              <a:t>list</a:t>
            </a:r>
            <a:r>
              <a:rPr lang="cs-CZ" sz="4000" dirty="0"/>
              <a:t>(a = </a:t>
            </a:r>
            <a:r>
              <a:rPr lang="cs-CZ" sz="4000" dirty="0" err="1"/>
              <a:t>abcdef</a:t>
            </a:r>
            <a:r>
              <a:rPr lang="cs-CZ" sz="4000" dirty="0"/>
              <a:t>, b1 = bcde1, b2 = bcde2)</a:t>
            </a:r>
            <a:br>
              <a:rPr lang="cs-CZ" sz="4000" dirty="0"/>
            </a:br>
            <a:r>
              <a:rPr lang="cs-CZ" sz="4000" dirty="0"/>
              <a:t>}</a:t>
            </a:r>
            <a:br>
              <a:rPr lang="cs-CZ" sz="4000" dirty="0"/>
            </a:br>
            <a:r>
              <a:rPr lang="cs-CZ" sz="4000" b="1" dirty="0" err="1"/>
              <a:t>str</a:t>
            </a:r>
            <a:r>
              <a:rPr lang="cs-CZ" sz="4000" dirty="0"/>
              <a:t>(</a:t>
            </a:r>
            <a:r>
              <a:rPr lang="cs-CZ" sz="4000" b="1" dirty="0"/>
              <a:t>f</a:t>
            </a:r>
            <a:r>
              <a:rPr lang="cs-CZ" sz="4000" dirty="0"/>
              <a:t>(1, 2, 3))</a:t>
            </a:r>
            <a:br>
              <a:rPr lang="cs-CZ" sz="4000" dirty="0"/>
            </a:br>
            <a:r>
              <a:rPr lang="en-US" sz="4000" dirty="0"/>
              <a:t>&gt; List of 3</a:t>
            </a:r>
            <a:br>
              <a:rPr lang="en-US" sz="4000" dirty="0"/>
            </a:br>
            <a:r>
              <a:rPr lang="is-IS" sz="4000" dirty="0"/>
              <a:t>&gt;  $ a : num 1</a:t>
            </a:r>
            <a:br>
              <a:rPr lang="is-IS" sz="4000" dirty="0"/>
            </a:br>
            <a:r>
              <a:rPr lang="is-IS" sz="4000" dirty="0"/>
              <a:t>&gt;  $ b1: num 2</a:t>
            </a:r>
            <a:br>
              <a:rPr lang="is-IS" sz="4000" dirty="0"/>
            </a:br>
            <a:r>
              <a:rPr lang="is-IS" sz="4000" dirty="0"/>
              <a:t>&gt;  $ b2: num 3</a:t>
            </a:r>
          </a:p>
          <a:p>
            <a:pPr marL="0" indent="0">
              <a:buNone/>
            </a:pPr>
            <a:r>
              <a:rPr lang="cs-CZ" sz="4000" b="1" dirty="0" err="1"/>
              <a:t>str</a:t>
            </a:r>
            <a:r>
              <a:rPr lang="cs-CZ" sz="4000" dirty="0"/>
              <a:t>(</a:t>
            </a:r>
            <a:r>
              <a:rPr lang="cs-CZ" sz="4000" b="1" dirty="0"/>
              <a:t>f</a:t>
            </a:r>
            <a:r>
              <a:rPr lang="cs-CZ" sz="4000" dirty="0"/>
              <a:t>(2, 3, </a:t>
            </a:r>
            <a:r>
              <a:rPr lang="cs-CZ" sz="4000" dirty="0" err="1"/>
              <a:t>abcdef</a:t>
            </a:r>
            <a:r>
              <a:rPr lang="cs-CZ" sz="4000" dirty="0"/>
              <a:t> = 1))</a:t>
            </a:r>
          </a:p>
          <a:p>
            <a:pPr marL="0" indent="0">
              <a:buNone/>
            </a:pPr>
            <a:r>
              <a:rPr lang="en-US" sz="4000" dirty="0"/>
              <a:t>&gt; List of 3</a:t>
            </a:r>
          </a:p>
          <a:p>
            <a:pPr marL="0" indent="0">
              <a:buNone/>
            </a:pPr>
            <a:r>
              <a:rPr lang="is-IS" sz="4000" dirty="0"/>
              <a:t>&gt;  $ a : num 1</a:t>
            </a:r>
          </a:p>
          <a:p>
            <a:pPr marL="0" indent="0">
              <a:buNone/>
            </a:pPr>
            <a:r>
              <a:rPr lang="is-IS" sz="4000" dirty="0"/>
              <a:t>&gt;  $ b1: num 2</a:t>
            </a:r>
          </a:p>
          <a:p>
            <a:pPr marL="0" indent="0">
              <a:buNone/>
            </a:pPr>
            <a:r>
              <a:rPr lang="is-IS" sz="4000" dirty="0"/>
              <a:t>&gt;  $ b2: num 3</a:t>
            </a:r>
          </a:p>
          <a:p>
            <a:pPr marL="0" indent="0">
              <a:buNone/>
            </a:pPr>
            <a:r>
              <a:rPr lang="en-US" sz="4000" dirty="0"/>
              <a:t># Can abbreviate long argument names:</a:t>
            </a:r>
          </a:p>
          <a:p>
            <a:pPr marL="0" indent="0">
              <a:buNone/>
            </a:pPr>
            <a:r>
              <a:rPr lang="en-US" sz="4000" b="1" dirty="0" err="1"/>
              <a:t>str</a:t>
            </a:r>
            <a:r>
              <a:rPr lang="en-US" sz="4000" dirty="0"/>
              <a:t>(</a:t>
            </a:r>
            <a:r>
              <a:rPr lang="en-US" sz="4000" b="1" dirty="0"/>
              <a:t>f</a:t>
            </a:r>
            <a:r>
              <a:rPr lang="en-US" sz="4000" dirty="0"/>
              <a:t>(2, 3, a = 1))</a:t>
            </a:r>
          </a:p>
          <a:p>
            <a:pPr marL="0" indent="0">
              <a:buNone/>
            </a:pPr>
            <a:r>
              <a:rPr lang="en-US" sz="4000" dirty="0"/>
              <a:t>&gt; List of 3</a:t>
            </a:r>
          </a:p>
          <a:p>
            <a:pPr marL="0" indent="0">
              <a:buNone/>
            </a:pPr>
            <a:r>
              <a:rPr lang="is-IS" sz="4000" dirty="0"/>
              <a:t>&gt;  $ a : num 1</a:t>
            </a:r>
          </a:p>
          <a:p>
            <a:pPr marL="0" indent="0">
              <a:buNone/>
            </a:pPr>
            <a:r>
              <a:rPr lang="is-IS" sz="4000" dirty="0"/>
              <a:t>&gt;  $ b1: num 2</a:t>
            </a:r>
          </a:p>
          <a:p>
            <a:pPr marL="0" indent="0">
              <a:buNone/>
            </a:pPr>
            <a:r>
              <a:rPr lang="is-IS" sz="4000" dirty="0"/>
              <a:t>&gt;  $ b2: num 3</a:t>
            </a:r>
          </a:p>
          <a:p>
            <a:r>
              <a:rPr lang="en-US" sz="4000" dirty="0"/>
              <a:t># But this doesn't work because abbreviation is ambiguous</a:t>
            </a:r>
          </a:p>
        </p:txBody>
      </p:sp>
    </p:spTree>
    <p:extLst>
      <p:ext uri="{BB962C8B-B14F-4D97-AF65-F5344CB8AC3E}">
        <p14:creationId xmlns:p14="http://schemas.microsoft.com/office/powerpoint/2010/main" val="210808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Matching</a:t>
            </a:r>
          </a:p>
        </p:txBody>
      </p:sp>
      <p:sp>
        <p:nvSpPr>
          <p:cNvPr id="3" name="Content Placeholder 2"/>
          <p:cNvSpPr>
            <a:spLocks noGrp="1"/>
          </p:cNvSpPr>
          <p:nvPr>
            <p:ph idx="1"/>
          </p:nvPr>
        </p:nvSpPr>
        <p:spPr/>
        <p:txBody>
          <a:bodyPr>
            <a:normAutofit lnSpcReduction="10000"/>
          </a:bodyPr>
          <a:lstStyle/>
          <a:p>
            <a:r>
              <a:rPr lang="en-US" dirty="0"/>
              <a:t>You can mix positional matching with matching by name. When an argument is matched by name, it is “taken out” of the argument list and the remaining unnamed arguments are matched in the order that they are listed in the function definition.</a:t>
            </a:r>
          </a:p>
          <a:p>
            <a:pPr marL="0" indent="0">
              <a:buNone/>
            </a:pPr>
            <a:r>
              <a:rPr lang="en-US" dirty="0"/>
              <a:t>&gt; </a:t>
            </a:r>
            <a:r>
              <a:rPr lang="en-US" dirty="0" err="1"/>
              <a:t>args</a:t>
            </a:r>
            <a:r>
              <a:rPr lang="en-US" dirty="0"/>
              <a:t>(lm) </a:t>
            </a:r>
            <a:br>
              <a:rPr lang="en-US" dirty="0"/>
            </a:br>
            <a:r>
              <a:rPr lang="en-US" dirty="0"/>
              <a:t>      function (formula, data, subset, weights, </a:t>
            </a:r>
            <a:r>
              <a:rPr lang="en-US" dirty="0" err="1"/>
              <a:t>na.action</a:t>
            </a:r>
            <a:r>
              <a:rPr lang="en-US" dirty="0"/>
              <a:t>, </a:t>
            </a:r>
            <a:br>
              <a:rPr lang="en-US" dirty="0"/>
            </a:br>
            <a:r>
              <a:rPr lang="en-US" dirty="0"/>
              <a:t>      method = "</a:t>
            </a:r>
            <a:r>
              <a:rPr lang="en-US" dirty="0" err="1"/>
              <a:t>qr</a:t>
            </a:r>
            <a:r>
              <a:rPr lang="en-US" dirty="0"/>
              <a:t>", model = TRUE, x = FALSE, </a:t>
            </a:r>
            <a:br>
              <a:rPr lang="en-US" dirty="0"/>
            </a:br>
            <a:r>
              <a:rPr lang="en-US" dirty="0"/>
              <a:t>       y = FALSE, </a:t>
            </a:r>
            <a:r>
              <a:rPr lang="en-US" dirty="0" err="1"/>
              <a:t>qr</a:t>
            </a:r>
            <a:r>
              <a:rPr lang="en-US" dirty="0"/>
              <a:t> = TRUE, </a:t>
            </a:r>
            <a:r>
              <a:rPr lang="en-US" dirty="0" err="1"/>
              <a:t>singular.ok</a:t>
            </a:r>
            <a:r>
              <a:rPr lang="en-US" dirty="0"/>
              <a:t> = TRUE, </a:t>
            </a:r>
            <a:br>
              <a:rPr lang="en-US" dirty="0"/>
            </a:br>
            <a:r>
              <a:rPr lang="en-US" dirty="0"/>
              <a:t>       contrasts = NULL, offset, ...) </a:t>
            </a:r>
          </a:p>
          <a:p>
            <a:pPr marL="0" indent="0">
              <a:buNone/>
            </a:pPr>
            <a:br>
              <a:rPr lang="en-US" dirty="0"/>
            </a:br>
            <a:r>
              <a:rPr lang="en-US" dirty="0" err="1"/>
              <a:t>Args</a:t>
            </a:r>
            <a:r>
              <a:rPr lang="en-US" dirty="0"/>
              <a:t> function stands for arithmetic mean.</a:t>
            </a:r>
          </a:p>
        </p:txBody>
      </p:sp>
    </p:spTree>
    <p:extLst>
      <p:ext uri="{BB962C8B-B14F-4D97-AF65-F5344CB8AC3E}">
        <p14:creationId xmlns:p14="http://schemas.microsoft.com/office/powerpoint/2010/main" val="97636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3086</Words>
  <Application>Microsoft Macintosh PowerPoint</Application>
  <PresentationFormat>Widescreen</PresentationFormat>
  <Paragraphs>950</Paragraphs>
  <Slides>77</Slides>
  <Notes>76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ＭＳ Ｐゴシック</vt:lpstr>
      <vt:lpstr>Arial</vt:lpstr>
      <vt:lpstr>Calibri</vt:lpstr>
      <vt:lpstr>Calibri Light</vt:lpstr>
      <vt:lpstr>Courier New</vt:lpstr>
      <vt:lpstr>Symbol</vt:lpstr>
      <vt:lpstr>Times New Roman</vt:lpstr>
      <vt:lpstr>Wingdings</vt:lpstr>
      <vt:lpstr>Office Theme</vt:lpstr>
      <vt:lpstr>R programming structure</vt:lpstr>
      <vt:lpstr>Module # 4 </vt:lpstr>
      <vt:lpstr>Missing values</vt:lpstr>
      <vt:lpstr>To overcome the problem</vt:lpstr>
      <vt:lpstr>Back to Functions</vt:lpstr>
      <vt:lpstr>Basic Functions </vt:lpstr>
      <vt:lpstr>Functions have named arguments and values</vt:lpstr>
      <vt:lpstr>Calling functions</vt:lpstr>
      <vt:lpstr>Argument Matching</vt:lpstr>
      <vt:lpstr>Argument Matching</vt:lpstr>
      <vt:lpstr>Default value(s) or NULL</vt:lpstr>
      <vt:lpstr>Next, the 3dot “…” argument</vt:lpstr>
      <vt:lpstr>PowerPoint Presentation</vt:lpstr>
      <vt:lpstr>Loop</vt:lpstr>
      <vt:lpstr>For Loop</vt:lpstr>
      <vt:lpstr>In the following example, I will use P value?</vt:lpstr>
      <vt:lpstr>A Simple For Loop</vt:lpstr>
      <vt:lpstr>While Loop</vt:lpstr>
      <vt:lpstr>A Simple While Loop</vt:lpstr>
      <vt:lpstr>Background on Functions</vt:lpstr>
      <vt:lpstr>A Simple Function</vt:lpstr>
      <vt:lpstr>PowerPoint Presentation</vt:lpstr>
      <vt:lpstr>Comparing the Means of Two Groups</vt:lpstr>
      <vt:lpstr>Doing a Student’s T-test</vt:lpstr>
      <vt:lpstr>Here are some functions that can be implement looping to make your life easier  </vt:lpstr>
      <vt:lpstr>Lapply, the first loop </vt:lpstr>
      <vt:lpstr>Lapply, the first loop </vt:lpstr>
      <vt:lpstr>Apply,  the next loop function</vt:lpstr>
      <vt:lpstr>Apply,  the next loop function continues</vt:lpstr>
      <vt:lpstr>Apply,  the next loop function continues</vt:lpstr>
      <vt:lpstr>Shortcuts</vt:lpstr>
      <vt:lpstr>Tapply, the next function</vt:lpstr>
      <vt:lpstr>Tapply example</vt:lpstr>
      <vt:lpstr>Tapply example continues </vt:lpstr>
      <vt:lpstr>Slip function</vt:lpstr>
      <vt:lpstr>Slip function continues </vt:lpstr>
      <vt:lpstr>The arithmetic operators and values</vt:lpstr>
      <vt:lpstr>PowerPoint Presentation</vt:lpstr>
      <vt:lpstr>What is logic?</vt:lpstr>
      <vt:lpstr>Reasoning</vt:lpstr>
      <vt:lpstr>Valid Reasoning</vt:lpstr>
      <vt:lpstr>Sound Reasoning</vt:lpstr>
      <vt:lpstr>Truth and Implication</vt:lpstr>
      <vt:lpstr>Arguments, Premises and Conclusion</vt:lpstr>
      <vt:lpstr>Logic and computer programming </vt:lpstr>
      <vt:lpstr>In R and use of logic for Control Structures</vt:lpstr>
      <vt:lpstr>In R</vt:lpstr>
      <vt:lpstr>Logic example</vt:lpstr>
      <vt:lpstr>If Statement</vt:lpstr>
      <vt:lpstr>If else statement</vt:lpstr>
      <vt:lpstr>The Roots: Logic</vt:lpstr>
      <vt:lpstr>The Roots: Logic</vt:lpstr>
      <vt:lpstr>Truth Table Symbols Explained</vt:lpstr>
      <vt:lpstr>Truth Tables</vt:lpstr>
      <vt:lpstr>Computing Is About Boolean Logic</vt:lpstr>
      <vt:lpstr>Boolean Operators</vt:lpstr>
      <vt:lpstr>Boolean Operators</vt:lpstr>
      <vt:lpstr>Boolean Operators</vt:lpstr>
      <vt:lpstr>Boolean Operators</vt:lpstr>
      <vt:lpstr>Boolean Operators</vt:lpstr>
      <vt:lpstr>Boolean Operators</vt:lpstr>
      <vt:lpstr>Boolean Operators</vt:lpstr>
      <vt:lpstr>Boolean Operators</vt:lpstr>
      <vt:lpstr>Boolean Operators</vt:lpstr>
      <vt:lpstr>Boolean Operators</vt:lpstr>
      <vt:lpstr>Boolean Logic</vt:lpstr>
      <vt:lpstr>Using Boolean Logic</vt:lpstr>
      <vt:lpstr>Using Boolean Logic</vt:lpstr>
      <vt:lpstr>Using Boolean Logic</vt:lpstr>
      <vt:lpstr>Using Boolean Logic</vt:lpstr>
      <vt:lpstr>Using Boolean Logic</vt:lpstr>
      <vt:lpstr>Using Boolean Logic</vt:lpstr>
      <vt:lpstr>Another Example</vt:lpstr>
      <vt:lpstr>Another Example</vt:lpstr>
      <vt:lpstr>Boolean Logic</vt:lpstr>
      <vt:lpstr>Boolean logic in R</vt:lpstr>
      <vt:lpstr>General outlines for Boolean values in R</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stracture</dc:title>
  <dc:creator>Alon Friedman</dc:creator>
  <cp:lastModifiedBy>Friedman, Alon</cp:lastModifiedBy>
  <cp:revision>91</cp:revision>
  <dcterms:created xsi:type="dcterms:W3CDTF">2016-01-25T19:59:09Z</dcterms:created>
  <dcterms:modified xsi:type="dcterms:W3CDTF">2018-01-31T14:57:20Z</dcterms:modified>
</cp:coreProperties>
</file>